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notesMasterIdLst>
    <p:notesMasterId r:id="rId28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3C94-849B-4023-BDFF-F81FE9C05D02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54EE-87C8-4DD4-8941-C3A6DD15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413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8271086-4BE5-48F1-9734-AC208CC54DEA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D50067-6AB0-4D58-A75B-1EE12F36BBD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3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Osmosis is the diffusion of water through a selectively permeable membrane.</a:t>
            </a:r>
            <a:r>
              <a:rPr lang="en-US" altLang="en-US" smtClean="0"/>
              <a:t> In the first beaker, water is more concentrated on the right side of the membrane. As a result, the water diffuses (as shown in the second beaker) to the area of lower concentration.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893F90-9259-4934-B706-C452CDF27A60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539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AA137D9-13FB-40F8-A525-D9986EB17B64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FAC41B-97B9-4CB3-8111-CD0D95D03EF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4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130FCC4-BC3E-4E4C-8053-5783DADE4BD0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846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F4E920E-304B-4EBB-9830-9583502CD5E0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949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E512213-F6EE-43FE-B33D-12866FBA6802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051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6D27BA-137F-4E5E-8807-36A953B652F1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154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EEFAE0-C407-4D0A-9E22-004A7739ACAC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515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75CCA09-6702-4275-93EA-68769FD2748E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618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48BE5D2-A5A2-42C2-AEC0-40598D8297C9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DAC3C9-D9A4-4137-904A-D80EE4788CF4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822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7A5E7DD-0A7D-40ED-92D6-91B3DFA3FB96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0A5EBD-7645-4D19-A851-D9D1E7E9A057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Diffusion is the process by which molecules of a substance move from areas of higher concentration to areas of lower concentration. </a:t>
            </a:r>
            <a:r>
              <a:rPr lang="en-US" altLang="en-US" b="1" smtClean="0"/>
              <a:t>Diffusion does not require the cell to use energy.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027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C6D154E-19E0-4E7C-8CC3-7B6B73EDE9C3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130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CE7FA15-13A0-4C5D-A2AF-A8A73F08F654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FEE097-8D99-4226-B040-AFAD7D42313A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876D-0AA5-4D69-9FA2-B80E150CE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7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BAF31-139D-4E6A-971F-EDFE7902D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7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B506-1C81-4094-A806-0315EC2F9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7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61FF-2FEE-4E49-B2CC-6AD1CC469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8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C50A-3C78-4C6B-9769-D99FF3B57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6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9BB12-C7A8-4524-AD49-5B1817FAA4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ADEB-1B1D-484D-8F04-318CF1CED2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9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0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056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4991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318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13C4E-2DAC-4D47-BC73-FDA9DFC3C8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4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207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428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651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3738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0299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96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8469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983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62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75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8979-E4B0-4ACB-9B0B-DBC70DCA7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4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259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6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032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364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875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2161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5359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1488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14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196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C6F98-B559-46D2-AEBF-D5611AEC2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28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0136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233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233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36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213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1386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1674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0958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2635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9321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342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7207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70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B94C-DEEA-4340-8CFA-1E5216D564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9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6479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670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6719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0425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6741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6342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8470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8430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5012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339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D421-4A5D-43D0-9EEA-ADEF263F4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7849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252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2203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798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89905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44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0696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5791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2548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13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7101-F6E2-4EB0-9C82-1E6CC509B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6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88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0476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4442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7615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4503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7483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99515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9942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3889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762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E97D-8939-4BCD-8CF4-18700A80AF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33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6670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0"/>
            <a:ext cx="21367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2579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50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4E9B-AFCB-4988-B772-B1A30F68F4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FDACD-1714-4C80-ACF5-7B1D39A63FE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4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100000"/>
              </a:spcBef>
              <a:spcAft>
                <a:spcPct val="75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6158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161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22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31EF9E1-4B93-43C9-9409-5C31F75BCC1C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" descr="active_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4608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8207" name="Picture 21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4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92B91A9-8B75-4D7C-9F9B-BD5501AE81F9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209" name="Picture 25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58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100000"/>
              </a:spcBef>
              <a:spcAft>
                <a:spcPct val="75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45876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9230" name="Picture 18" descr="ke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00300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9232" name="Picture 29" descr="logo_ph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3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4CE9ED7-EADE-4464-896C-B292F0D1A589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234" name="Picture 32" descr="arr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1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chemeClr val="tx1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ctive_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4608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10255" name="Picture 21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4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CA572D7-D860-41EA-8841-8A3A6486B1B9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57" name="Picture 25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85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58574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11279" name="Picture 17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8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C389375-4BAB-4B54-A77A-1C6CC1E3DE2D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281" name="Picture 19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77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5462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0034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24606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29178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12303" name="Picture 20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2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E5792D1-13AB-44AC-B8BA-B4781BE1234B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305" name="Picture 22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hyperlink" Target="Resources/ActiveArt/osmosis_index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transport/osmosis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olaf.edu/people/giannini/flashanimat/transport/diffusion.swf" TargetMode="Externa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hyperlink" Target="Resources/ActiveArt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transport/channel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altLang="en-US" sz="4000" smtClean="0"/>
              <a:t>Types of Cellular Transport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3000" b="1" u="sng" smtClean="0">
                <a:solidFill>
                  <a:srgbClr val="FF0000"/>
                </a:solidFill>
              </a:rPr>
              <a:t>Passive Transport</a:t>
            </a:r>
            <a:r>
              <a:rPr lang="en-US" altLang="en-US" sz="300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000" smtClean="0"/>
              <a:t>	cell </a:t>
            </a:r>
            <a:r>
              <a:rPr lang="en-US" altLang="en-US" sz="3000" u="sng" smtClean="0"/>
              <a:t>doesn’t use energy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Diffusion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Facilitated Diffusion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Osmosis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sz="130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3000" b="1" u="sng" smtClean="0">
                <a:solidFill>
                  <a:srgbClr val="FF0000"/>
                </a:solidFill>
              </a:rPr>
              <a:t>Active Transport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3000" smtClean="0"/>
              <a:t>	cell </a:t>
            </a:r>
            <a:r>
              <a:rPr lang="en-US" altLang="en-US" sz="3000" u="sng" smtClean="0"/>
              <a:t>does use energy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Protein Pumps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Endocytosis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Exocytosis</a:t>
            </a:r>
          </a:p>
        </p:txBody>
      </p:sp>
      <p:grpSp>
        <p:nvGrpSpPr>
          <p:cNvPr id="260100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260124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260127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60128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260129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77"/>
                    <a:gd name="T91" fmla="*/ 0 h 827"/>
                    <a:gd name="T92" fmla="*/ 1877 w 1877"/>
                    <a:gd name="T93" fmla="*/ 827 h 8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0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1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2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3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5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7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8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3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14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charset="0"/>
                    </a:rPr>
                    <a:t>high</a:t>
                  </a:r>
                </a:p>
              </p:txBody>
            </p:sp>
            <p:sp>
              <p:nvSpPr>
                <p:cNvPr id="26014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charset="0"/>
                    </a:rPr>
                    <a:t>low</a:t>
                  </a:r>
                </a:p>
              </p:txBody>
            </p:sp>
            <p:sp>
              <p:nvSpPr>
                <p:cNvPr id="260142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charset="0"/>
                    </a:rPr>
                    <a:t>This is gonna be hard work!!</a:t>
                  </a:r>
                </a:p>
              </p:txBody>
            </p:sp>
          </p:grpSp>
        </p:grpSp>
        <p:sp>
          <p:nvSpPr>
            <p:cNvPr id="260125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0126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60101" name="Group 82"/>
          <p:cNvGrpSpPr>
            <a:grpSpLocks/>
          </p:cNvGrpSpPr>
          <p:nvPr/>
        </p:nvGrpSpPr>
        <p:grpSpPr bwMode="auto">
          <a:xfrm>
            <a:off x="4876800" y="914400"/>
            <a:ext cx="3276600" cy="2805113"/>
            <a:chOff x="3072" y="576"/>
            <a:chExt cx="2064" cy="1767"/>
          </a:xfrm>
        </p:grpSpPr>
        <p:grpSp>
          <p:nvGrpSpPr>
            <p:cNvPr id="260103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260105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60106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260107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260108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260109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6011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6011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en-US" alt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260112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14"/>
                        </a:cxn>
                        <a:cxn ang="0">
                          <a:pos x="88" y="781"/>
                        </a:cxn>
                        <a:cxn ang="0">
                          <a:pos x="135" y="753"/>
                        </a:cxn>
                        <a:cxn ang="0">
                          <a:pos x="183" y="692"/>
                        </a:cxn>
                        <a:cxn ang="0">
                          <a:pos x="291" y="604"/>
                        </a:cxn>
                        <a:cxn ang="0">
                          <a:pos x="386" y="482"/>
                        </a:cxn>
                        <a:cxn ang="0">
                          <a:pos x="420" y="421"/>
                        </a:cxn>
                        <a:cxn ang="0">
                          <a:pos x="434" y="401"/>
                        </a:cxn>
                        <a:cxn ang="0">
                          <a:pos x="454" y="340"/>
                        </a:cxn>
                        <a:cxn ang="0">
                          <a:pos x="481" y="299"/>
                        </a:cxn>
                        <a:cxn ang="0">
                          <a:pos x="495" y="279"/>
                        </a:cxn>
                        <a:cxn ang="0">
                          <a:pos x="583" y="150"/>
                        </a:cxn>
                        <a:cxn ang="0">
                          <a:pos x="678" y="69"/>
                        </a:cxn>
                        <a:cxn ang="0">
                          <a:pos x="718" y="35"/>
                        </a:cxn>
                        <a:cxn ang="0">
                          <a:pos x="759" y="22"/>
                        </a:cxn>
                        <a:cxn ang="0">
                          <a:pos x="799" y="8"/>
                        </a:cxn>
                        <a:cxn ang="0">
                          <a:pos x="1003" y="55"/>
                        </a:cxn>
                        <a:cxn ang="0">
                          <a:pos x="1057" y="123"/>
                        </a:cxn>
                        <a:cxn ang="0">
                          <a:pos x="1091" y="184"/>
                        </a:cxn>
                        <a:cxn ang="0">
                          <a:pos x="1132" y="245"/>
                        </a:cxn>
                        <a:cxn ang="0">
                          <a:pos x="1159" y="306"/>
                        </a:cxn>
                        <a:cxn ang="0">
                          <a:pos x="1199" y="381"/>
                        </a:cxn>
                        <a:cxn ang="0">
                          <a:pos x="1226" y="462"/>
                        </a:cxn>
                        <a:cxn ang="0">
                          <a:pos x="1254" y="503"/>
                        </a:cxn>
                        <a:cxn ang="0">
                          <a:pos x="1308" y="645"/>
                        </a:cxn>
                        <a:cxn ang="0">
                          <a:pos x="1355" y="706"/>
                        </a:cxn>
                        <a:cxn ang="0">
                          <a:pos x="1375" y="747"/>
                        </a:cxn>
                        <a:cxn ang="0">
                          <a:pos x="1450" y="767"/>
                        </a:cxn>
                        <a:cxn ang="0">
                          <a:pos x="1619" y="808"/>
                        </a:cxn>
                        <a:cxn ang="0">
                          <a:pos x="1877" y="814"/>
                        </a:cxn>
                      </a:cxnLst>
                      <a:rect l="0" t="0" r="r" b="b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14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en-US" sz="180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1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16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en-US" altLang="en-US" sz="180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17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18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1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6012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charset="0"/>
                        </a:rPr>
                        <a:t>high</a:t>
                      </a:r>
                    </a:p>
                  </p:txBody>
                </p:sp>
                <p:sp>
                  <p:nvSpPr>
                    <p:cNvPr id="26012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charset="0"/>
                        </a:rPr>
                        <a:t>low</a:t>
                      </a:r>
                    </a:p>
                  </p:txBody>
                </p:sp>
                <p:sp>
                  <p:nvSpPr>
                    <p:cNvPr id="260122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en-US" sz="1800">
                          <a:solidFill>
                            <a:srgbClr val="000000"/>
                          </a:solidFill>
                          <a:cs typeface="Arial" charset="0"/>
                        </a:rPr>
                        <a:t>Weeee!!!</a:t>
                      </a:r>
                    </a:p>
                  </p:txBody>
                </p:sp>
                <p:sp>
                  <p:nvSpPr>
                    <p:cNvPr id="260123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60104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60102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693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Osmosis</a:t>
            </a:r>
          </a:p>
          <a:p>
            <a:pPr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Osmosis is the diffusion of water through a selectively permeable membrane.</a:t>
            </a:r>
          </a:p>
          <a:p>
            <a:pPr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Whenever water moves, into or out of the cell, we call it </a:t>
            </a:r>
            <a:r>
              <a:rPr lang="en-US" altLang="en-US" sz="2400" u="sng" smtClean="0"/>
              <a:t>osmosis.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1192964" name="Rectangle 4"/>
          <p:cNvSpPr>
            <a:spLocks noChangeArrowheads="1"/>
          </p:cNvSpPr>
          <p:nvPr/>
        </p:nvSpPr>
        <p:spPr bwMode="auto">
          <a:xfrm>
            <a:off x="468313" y="2332038"/>
            <a:ext cx="949325" cy="58261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69318" name="Picture 5" descr="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151063"/>
            <a:ext cx="673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70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How Osmosis Works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70341" name="Picture 4" descr="sb7029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871663"/>
            <a:ext cx="80200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889750" y="5229225"/>
            <a:ext cx="1716088" cy="142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Movement of </a:t>
            </a:r>
            <a:r>
              <a:rPr lang="en-US" altLang="en-US" sz="1800" u="sng" smtClean="0">
                <a:solidFill>
                  <a:srgbClr val="000000"/>
                </a:solidFill>
                <a:cs typeface="Arial" charset="0"/>
              </a:rPr>
              <a:t>water</a:t>
            </a: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 from high concentration to low concentration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432300" y="2319338"/>
            <a:ext cx="1716088" cy="97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Dilute sugar solution (Water more concentrated)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247650" y="2552700"/>
            <a:ext cx="1657350" cy="87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Concentrated sugar solution (Water less concentrated)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98438" y="3971925"/>
            <a:ext cx="1249362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Sugar molecules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2455863" y="5416550"/>
            <a:ext cx="2251075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Selectively permeable  membrane (only </a:t>
            </a:r>
            <a:r>
              <a:rPr lang="en-US" altLang="en-US" sz="1800" u="sng" smtClean="0">
                <a:solidFill>
                  <a:srgbClr val="000000"/>
                </a:solidFill>
                <a:cs typeface="Arial" charset="0"/>
              </a:rPr>
              <a:t>water</a:t>
            </a:r>
            <a:r>
              <a:rPr lang="en-US" altLang="en-US" sz="1800" smtClean="0">
                <a:solidFill>
                  <a:srgbClr val="000000"/>
                </a:solidFill>
                <a:cs typeface="Arial" charset="0"/>
              </a:rPr>
              <a:t> can move)</a:t>
            </a:r>
          </a:p>
        </p:txBody>
      </p:sp>
      <p:sp>
        <p:nvSpPr>
          <p:cNvPr id="1195020" name="Rectangl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876425" cy="1095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713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1197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1650" y="581025"/>
            <a:ext cx="8642350" cy="536257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In </a:t>
            </a:r>
            <a:r>
              <a:rPr lang="en-US" altLang="en-US" u="sng" smtClean="0"/>
              <a:t>osmosis</a:t>
            </a:r>
            <a:r>
              <a:rPr lang="en-US" altLang="en-US" smtClean="0"/>
              <a:t>, water tends to diffuse from a highly concentrated region to a less concentrated region.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If you compare solutions, three terms can be used to describe the concentrations of the solution due to the amount of solute dissolved in the water: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/>
              <a:t>- </a:t>
            </a:r>
            <a:r>
              <a:rPr lang="en-US" altLang="en-US" b="1" u="sng" smtClean="0"/>
              <a:t>hypertonic</a:t>
            </a:r>
            <a:r>
              <a:rPr lang="en-US" altLang="en-US" b="1" smtClean="0"/>
              <a:t> </a:t>
            </a:r>
            <a:r>
              <a:rPr lang="en-US" altLang="en-US" smtClean="0"/>
              <a:t>(“above strength”)more solute/less water.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/>
              <a:t>- </a:t>
            </a:r>
            <a:r>
              <a:rPr lang="en-US" altLang="en-US" b="1" u="sng" smtClean="0"/>
              <a:t>hypotonic</a:t>
            </a:r>
            <a:r>
              <a:rPr lang="en-US" altLang="en-US" b="1" smtClean="0"/>
              <a:t> </a:t>
            </a:r>
            <a:r>
              <a:rPr lang="en-US" altLang="en-US" smtClean="0"/>
              <a:t>(“below strength”)less solute/more water.</a:t>
            </a:r>
          </a:p>
          <a:p>
            <a:pPr marL="0" indent="0" eaLnBrk="1" hangingPunct="1">
              <a:buFontTx/>
              <a:buNone/>
            </a:pPr>
            <a:r>
              <a:rPr lang="en-US" altLang="en-US" b="1" smtClean="0"/>
              <a:t>- </a:t>
            </a:r>
            <a:r>
              <a:rPr lang="en-US" altLang="en-US" b="1" u="sng" smtClean="0"/>
              <a:t>isotonic</a:t>
            </a:r>
            <a:r>
              <a:rPr lang="en-US" altLang="en-US" smtClean="0"/>
              <a:t> (”same strength”)same amount of solute</a:t>
            </a:r>
          </a:p>
        </p:txBody>
      </p:sp>
    </p:spTree>
    <p:extLst>
      <p:ext uri="{BB962C8B-B14F-4D97-AF65-F5344CB8AC3E}">
        <p14:creationId xmlns:p14="http://schemas.microsoft.com/office/powerpoint/2010/main" val="36064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447800"/>
            <a:ext cx="4876800" cy="3200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smtClean="0"/>
              <a:t>Osmosis</a:t>
            </a:r>
            <a:r>
              <a:rPr lang="en-US" altLang="en-US" smtClean="0"/>
              <a:t>:  diffusion of </a:t>
            </a:r>
            <a:r>
              <a:rPr lang="en-US" altLang="en-US" i="1" u="sng" smtClean="0">
                <a:solidFill>
                  <a:srgbClr val="FF0000"/>
                </a:solidFill>
              </a:rPr>
              <a:t>water</a:t>
            </a:r>
            <a:r>
              <a:rPr lang="en-US" altLang="en-US" smtClean="0"/>
              <a:t> through a selectively permeable membrane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Water moves from </a:t>
            </a:r>
            <a:r>
              <a:rPr lang="en-US" altLang="en-US" u="sng" smtClean="0">
                <a:solidFill>
                  <a:srgbClr val="FF0000"/>
                </a:solidFill>
              </a:rPr>
              <a:t>high</a:t>
            </a:r>
            <a:r>
              <a:rPr lang="en-US" altLang="en-US" u="sng" smtClean="0"/>
              <a:t> to </a:t>
            </a:r>
            <a:r>
              <a:rPr lang="en-US" altLang="en-US" u="sng" smtClean="0">
                <a:solidFill>
                  <a:srgbClr val="FF0000"/>
                </a:solidFill>
              </a:rPr>
              <a:t>low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concentrations</a:t>
            </a:r>
            <a:endParaRPr lang="en-US" altLang="en-US" i="1" smtClean="0">
              <a:solidFill>
                <a:srgbClr val="FFF597"/>
              </a:solidFill>
            </a:endParaRPr>
          </a:p>
          <a:p>
            <a:pPr marL="762000" lvl="1" indent="-304800">
              <a:buFontTx/>
              <a:buNone/>
            </a:pPr>
            <a:endParaRPr lang="en-US" altLang="en-US" sz="3200" smtClean="0"/>
          </a:p>
          <a:p>
            <a:pPr marL="762000" lvl="1" indent="-304800">
              <a:buFontTx/>
              <a:buNone/>
            </a:pPr>
            <a:endParaRPr lang="en-US" altLang="en-US" sz="3200" smtClean="0"/>
          </a:p>
        </p:txBody>
      </p:sp>
      <p:pic>
        <p:nvPicPr>
          <p:cNvPr id="272387" name="Picture 5" descr="osmosis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775075" cy="2808288"/>
          </a:xfrm>
          <a:noFill/>
        </p:spPr>
      </p:pic>
      <p:sp>
        <p:nvSpPr>
          <p:cNvPr id="272388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3686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Water moves freely through pores.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Solute (green) to large to move across.</a:t>
            </a:r>
          </a:p>
        </p:txBody>
      </p:sp>
      <p:sp>
        <p:nvSpPr>
          <p:cNvPr id="272389" name="Text Box 7"/>
          <p:cNvSpPr txBox="1">
            <a:spLocks noChangeArrowheads="1"/>
          </p:cNvSpPr>
          <p:nvPr/>
        </p:nvSpPr>
        <p:spPr bwMode="auto">
          <a:xfrm>
            <a:off x="6705600" y="3810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  <a:hlinkClick r:id="rId4" tooltip="Osmosis"/>
              </a:rPr>
              <a:t>Osmosis</a:t>
            </a: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animation</a:t>
            </a:r>
          </a:p>
        </p:txBody>
      </p:sp>
      <p:sp>
        <p:nvSpPr>
          <p:cNvPr id="272390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Passive Transport: </a:t>
            </a:r>
            <a:br>
              <a:rPr lang="en-US" altLang="en-US" sz="4000">
                <a:solidFill>
                  <a:srgbClr val="000000"/>
                </a:solidFill>
                <a:cs typeface="Arial" charset="0"/>
              </a:rPr>
            </a:br>
            <a:r>
              <a:rPr lang="en-US" altLang="en-US" sz="4000" b="1" u="sng">
                <a:solidFill>
                  <a:srgbClr val="000000"/>
                </a:solidFill>
                <a:cs typeface="Arial" charset="0"/>
              </a:rPr>
              <a:t>Osmosis</a:t>
            </a:r>
          </a:p>
        </p:txBody>
      </p:sp>
    </p:spTree>
    <p:extLst>
      <p:ext uri="{BB962C8B-B14F-4D97-AF65-F5344CB8AC3E}">
        <p14:creationId xmlns:p14="http://schemas.microsoft.com/office/powerpoint/2010/main" val="356794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73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Osmosis</a:t>
            </a:r>
          </a:p>
        </p:txBody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36600"/>
            <a:ext cx="8547100" cy="4848225"/>
          </a:xfrm>
          <a:noFill/>
        </p:spPr>
        <p:txBody>
          <a:bodyPr/>
          <a:lstStyle/>
          <a:p>
            <a:pPr lvl="1" indent="0" eaLnBrk="1" hangingPunct="1">
              <a:buFontTx/>
              <a:buNone/>
            </a:pPr>
            <a:r>
              <a:rPr lang="en-US" altLang="en-US" smtClean="0"/>
              <a:t>Osmotic Pressure </a:t>
            </a:r>
          </a:p>
          <a:p>
            <a:pPr lvl="2" eaLnBrk="1" hangingPunct="1">
              <a:buFont typeface="Arial" charset="0"/>
              <a:buNone/>
            </a:pPr>
            <a:r>
              <a:rPr lang="en-US" altLang="en-US" smtClean="0"/>
              <a:t>Osmosis exerts a pressure known as osmotic pressure on the cell compared to its environment. Remember both inside the cell and outside the cell there is a concentration. It is the </a:t>
            </a:r>
            <a:r>
              <a:rPr lang="en-US" altLang="en-US" b="1" u="sng" smtClean="0">
                <a:solidFill>
                  <a:srgbClr val="FF0000"/>
                </a:solidFill>
              </a:rPr>
              <a:t>water</a:t>
            </a:r>
            <a:r>
              <a:rPr lang="en-US" altLang="en-US" smtClean="0"/>
              <a:t> that moves!! </a:t>
            </a:r>
          </a:p>
        </p:txBody>
      </p:sp>
      <p:pic>
        <p:nvPicPr>
          <p:cNvPr id="273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194050"/>
            <a:ext cx="65357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 smtClean="0"/>
              <a:t>Effects of Osmosis on Life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mtClean="0"/>
              <a:t>Osmosis- diffusion of water through a selectively permeable membrane</a:t>
            </a:r>
          </a:p>
          <a:p>
            <a:endParaRPr lang="en-US" altLang="en-US" smtClean="0"/>
          </a:p>
          <a:p>
            <a:endParaRPr lang="en-US" altLang="en-US" sz="1000" smtClean="0"/>
          </a:p>
          <a:p>
            <a:r>
              <a:rPr lang="en-US" altLang="en-US" b="1" smtClean="0"/>
              <a:t>Water is so small and there is so much of it the cell </a:t>
            </a:r>
            <a:r>
              <a:rPr lang="en-US" altLang="en-US" b="1" u="sng" smtClean="0">
                <a:solidFill>
                  <a:srgbClr val="FF0000"/>
                </a:solidFill>
              </a:rPr>
              <a:t>can’t control</a:t>
            </a:r>
            <a:r>
              <a:rPr lang="en-US" altLang="en-US" b="1" smtClean="0"/>
              <a:t> it’s movement through the cell membrane.</a:t>
            </a:r>
          </a:p>
          <a:p>
            <a:pPr>
              <a:buFontTx/>
              <a:buNone/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23006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5118100" cy="617538"/>
          </a:xfrm>
        </p:spPr>
        <p:txBody>
          <a:bodyPr/>
          <a:lstStyle/>
          <a:p>
            <a:r>
              <a:rPr lang="en-US" altLang="en-US" sz="3600" smtClean="0"/>
              <a:t>Hypotonic Solution</a:t>
            </a:r>
          </a:p>
        </p:txBody>
      </p:sp>
      <p:pic>
        <p:nvPicPr>
          <p:cNvPr id="275459" name="Picture 4" descr="hypo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35250"/>
            <a:ext cx="27432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0" name="Text Box 5"/>
          <p:cNvSpPr txBox="1">
            <a:spLocks noChangeArrowheads="1"/>
          </p:cNvSpPr>
          <p:nvPr/>
        </p:nvSpPr>
        <p:spPr bwMode="auto">
          <a:xfrm>
            <a:off x="166688" y="992188"/>
            <a:ext cx="8766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cs typeface="Arial" charset="0"/>
              </a:rPr>
              <a:t>Hypotonic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:  The solution has a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lower concentration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of solutes and a higher concentration of water than inside the cell. </a:t>
            </a:r>
            <a:r>
              <a:rPr lang="en-US" altLang="en-US" sz="2800" b="1">
                <a:solidFill>
                  <a:srgbClr val="009999"/>
                </a:solidFill>
                <a:cs typeface="Arial" charset="0"/>
              </a:rPr>
              <a:t>(Low solute; High water)</a:t>
            </a:r>
          </a:p>
        </p:txBody>
      </p:sp>
      <p:sp>
        <p:nvSpPr>
          <p:cNvPr id="275461" name="Text Box 6"/>
          <p:cNvSpPr txBox="1">
            <a:spLocks noChangeArrowheads="1"/>
          </p:cNvSpPr>
          <p:nvPr/>
        </p:nvSpPr>
        <p:spPr bwMode="auto">
          <a:xfrm>
            <a:off x="188913" y="5564188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cs typeface="Arial" charset="0"/>
              </a:rPr>
              <a:t>Result</a:t>
            </a:r>
            <a:r>
              <a:rPr lang="en-US" altLang="en-US" sz="2800">
                <a:solidFill>
                  <a:srgbClr val="FFF597"/>
                </a:solidFill>
                <a:cs typeface="Arial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Water moves from the solution to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inside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 the cell): Cell Swells and bursts open (</a:t>
            </a:r>
            <a:r>
              <a:rPr lang="en-US" altLang="en-US" sz="2800" i="1" u="sng">
                <a:solidFill>
                  <a:srgbClr val="FF0000"/>
                </a:solidFill>
                <a:cs typeface="Arial" charset="0"/>
              </a:rPr>
              <a:t>cytolysis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)!</a:t>
            </a:r>
          </a:p>
        </p:txBody>
      </p:sp>
      <p:pic>
        <p:nvPicPr>
          <p:cNvPr id="275462" name="Picture 7" descr="rb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14638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3" name="Picture 8" descr="RBC in hypoto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40038"/>
            <a:ext cx="26606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85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5118100" cy="617538"/>
          </a:xfrm>
        </p:spPr>
        <p:txBody>
          <a:bodyPr/>
          <a:lstStyle/>
          <a:p>
            <a:r>
              <a:rPr lang="en-US" altLang="en-US" sz="3600" smtClean="0"/>
              <a:t>Hypertonic Solution</a:t>
            </a:r>
          </a:p>
        </p:txBody>
      </p:sp>
      <p:sp>
        <p:nvSpPr>
          <p:cNvPr id="276483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cs typeface="Arial" charset="0"/>
              </a:rPr>
              <a:t>Hypertonic</a:t>
            </a:r>
            <a:r>
              <a:rPr lang="en-US" altLang="en-US" sz="2800">
                <a:solidFill>
                  <a:srgbClr val="FFF597"/>
                </a:solidFill>
                <a:cs typeface="Arial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 The solution has a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higher concentration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of solutes and a lower concentration of water than inside the cell. </a:t>
            </a:r>
            <a:r>
              <a:rPr lang="en-US" altLang="en-US" sz="2800" b="1">
                <a:solidFill>
                  <a:srgbClr val="009999"/>
                </a:solidFill>
                <a:cs typeface="Arial" charset="0"/>
              </a:rPr>
              <a:t>(High solute; Low water)</a:t>
            </a:r>
          </a:p>
        </p:txBody>
      </p:sp>
      <p:sp>
        <p:nvSpPr>
          <p:cNvPr id="276484" name="Text Box 5"/>
          <p:cNvSpPr txBox="1">
            <a:spLocks noChangeArrowheads="1"/>
          </p:cNvSpPr>
          <p:nvPr/>
        </p:nvSpPr>
        <p:spPr bwMode="auto">
          <a:xfrm>
            <a:off x="188913" y="5564188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cs typeface="Arial" charset="0"/>
              </a:rPr>
              <a:t>Result</a:t>
            </a:r>
            <a:r>
              <a:rPr lang="en-US" altLang="en-US" sz="2800">
                <a:solidFill>
                  <a:srgbClr val="FFF597"/>
                </a:solidFill>
                <a:cs typeface="Arial" charset="0"/>
              </a:rPr>
              <a:t>: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Water moves from inside the cell  into the solution:   Cell shrinks (</a:t>
            </a:r>
            <a:r>
              <a:rPr lang="en-US" altLang="en-US" sz="2800" i="1" u="sng">
                <a:solidFill>
                  <a:srgbClr val="FF0000"/>
                </a:solidFill>
                <a:cs typeface="Arial" charset="0"/>
              </a:rPr>
              <a:t>Plasmolysis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)!</a:t>
            </a:r>
          </a:p>
        </p:txBody>
      </p:sp>
      <p:pic>
        <p:nvPicPr>
          <p:cNvPr id="276485" name="Picture 6" descr="hyper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429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86" name="Picture 7" descr="RBC in hypert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19800"/>
          <a:stretch>
            <a:fillRect/>
          </a:stretch>
        </p:blipFill>
        <p:spPr bwMode="auto">
          <a:xfrm>
            <a:off x="7086600" y="2133600"/>
            <a:ext cx="18430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7" name="Line 9"/>
          <p:cNvSpPr>
            <a:spLocks noChangeShapeType="1"/>
          </p:cNvSpPr>
          <p:nvPr/>
        </p:nvSpPr>
        <p:spPr bwMode="auto">
          <a:xfrm flipH="1" flipV="1">
            <a:off x="7848600" y="35814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76488" name="Picture 10" descr="turg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3733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9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490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shrinks</a:t>
            </a:r>
          </a:p>
        </p:txBody>
      </p:sp>
      <p:sp>
        <p:nvSpPr>
          <p:cNvPr id="276491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58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28600"/>
            <a:ext cx="5118100" cy="617538"/>
          </a:xfrm>
        </p:spPr>
        <p:txBody>
          <a:bodyPr/>
          <a:lstStyle/>
          <a:p>
            <a:r>
              <a:rPr lang="en-US" altLang="en-US" sz="3600" smtClean="0"/>
              <a:t>Isotonic Solution</a:t>
            </a:r>
          </a:p>
        </p:txBody>
      </p:sp>
      <p:sp>
        <p:nvSpPr>
          <p:cNvPr id="277507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cs typeface="Arial" charset="0"/>
              </a:rPr>
              <a:t>Isotonic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:  The concentration of solutes in the solution is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equal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 to the concentration of solutes inside the cell.</a:t>
            </a:r>
          </a:p>
        </p:txBody>
      </p:sp>
      <p:sp>
        <p:nvSpPr>
          <p:cNvPr id="277508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cs typeface="Arial" charset="0"/>
              </a:rPr>
              <a:t>Result</a:t>
            </a:r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:  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Water moves equally in both directions and the cell remains same size! (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Dynamic Equilibrium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pic>
        <p:nvPicPr>
          <p:cNvPr id="277509" name="Picture 6" descr="iso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0" name="Picture 7" descr="red blood cell iin isotonic 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0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1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What type of solution are these cells in</a:t>
            </a: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?</a:t>
            </a:r>
          </a:p>
        </p:txBody>
      </p:sp>
      <p:sp>
        <p:nvSpPr>
          <p:cNvPr id="278532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278533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278534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278535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Hypertonic</a:t>
            </a:r>
          </a:p>
        </p:txBody>
      </p:sp>
      <p:sp>
        <p:nvSpPr>
          <p:cNvPr id="278536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Isotonic</a:t>
            </a:r>
          </a:p>
        </p:txBody>
      </p:sp>
      <p:sp>
        <p:nvSpPr>
          <p:cNvPr id="278537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Hypotonic</a:t>
            </a:r>
          </a:p>
        </p:txBody>
      </p:sp>
    </p:spTree>
    <p:extLst>
      <p:ext uri="{BB962C8B-B14F-4D97-AF65-F5344CB8AC3E}">
        <p14:creationId xmlns:p14="http://schemas.microsoft.com/office/powerpoint/2010/main" val="32669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800" b="1" smtClean="0"/>
              <a:t>Passive Transport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/>
            <a:r>
              <a:rPr lang="en-US" altLang="en-US" smtClean="0"/>
              <a:t>Cell </a:t>
            </a:r>
            <a:r>
              <a:rPr lang="en-US" altLang="en-US" b="1" smtClean="0"/>
              <a:t>uses </a:t>
            </a:r>
            <a:r>
              <a:rPr lang="en-US" altLang="en-US" b="1" u="sng" smtClean="0">
                <a:solidFill>
                  <a:srgbClr val="FF0000"/>
                </a:solidFill>
              </a:rPr>
              <a:t>no energy</a:t>
            </a:r>
            <a:r>
              <a:rPr lang="en-US" altLang="en-US" smtClean="0"/>
              <a:t> </a:t>
            </a:r>
          </a:p>
          <a:p>
            <a:pPr marL="609600" indent="-609600"/>
            <a:r>
              <a:rPr lang="en-US" altLang="en-US" smtClean="0"/>
              <a:t>Molecules move </a:t>
            </a:r>
            <a:r>
              <a:rPr lang="en-US" altLang="en-US" u="sng" smtClean="0">
                <a:solidFill>
                  <a:srgbClr val="FF0000"/>
                </a:solidFill>
              </a:rPr>
              <a:t>randomly</a:t>
            </a:r>
          </a:p>
          <a:p>
            <a:pPr marL="609600" indent="-609600"/>
            <a:r>
              <a:rPr lang="en-US" altLang="en-US" smtClean="0"/>
              <a:t>Molecules spread out </a:t>
            </a:r>
            <a:r>
              <a:rPr lang="en-US" altLang="en-US" b="1" smtClean="0"/>
              <a:t>from an area of </a:t>
            </a:r>
            <a:r>
              <a:rPr lang="en-US" altLang="en-US" b="1" u="sng" smtClean="0">
                <a:solidFill>
                  <a:srgbClr val="FF0000"/>
                </a:solidFill>
              </a:rPr>
              <a:t>high</a:t>
            </a:r>
            <a:r>
              <a:rPr lang="en-US" altLang="en-US" b="1" smtClean="0">
                <a:solidFill>
                  <a:srgbClr val="FF0000"/>
                </a:solidFill>
              </a:rPr>
              <a:t> </a:t>
            </a:r>
            <a:r>
              <a:rPr lang="en-US" altLang="en-US" b="1" smtClean="0"/>
              <a:t>concentration to an area of </a:t>
            </a:r>
            <a:r>
              <a:rPr lang="en-US" altLang="en-US" b="1" smtClean="0">
                <a:solidFill>
                  <a:srgbClr val="FF0000"/>
                </a:solidFill>
              </a:rPr>
              <a:t>l</a:t>
            </a:r>
            <a:r>
              <a:rPr lang="en-US" altLang="en-US" b="1" u="sng" smtClean="0">
                <a:solidFill>
                  <a:srgbClr val="FF0000"/>
                </a:solidFill>
              </a:rPr>
              <a:t>ow </a:t>
            </a:r>
            <a:r>
              <a:rPr lang="en-US" altLang="en-US" b="1" smtClean="0"/>
              <a:t>concentration</a:t>
            </a:r>
            <a:r>
              <a:rPr lang="en-US" altLang="en-US" smtClean="0"/>
              <a:t>. </a:t>
            </a:r>
          </a:p>
          <a:p>
            <a:pPr marL="609600" indent="-609600"/>
            <a:r>
              <a:rPr lang="en-US" altLang="en-US" smtClean="0"/>
              <a:t>(High</a:t>
            </a:r>
            <a:r>
              <a:rPr lang="en-US" altLang="en-US" smtClean="0">
                <a:sym typeface="Wingdings" pitchFamily="2" charset="2"/>
              </a:rPr>
              <a:t>Low)</a:t>
            </a:r>
          </a:p>
          <a:p>
            <a:pPr marL="609600" indent="-609600">
              <a:buFontTx/>
              <a:buNone/>
            </a:pPr>
            <a:endParaRPr lang="en-US" altLang="en-US" smtClean="0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How Organisms Deal with Osmotic Pressure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Salt water fish pump salt out of their </a:t>
            </a:r>
            <a:r>
              <a:rPr lang="en-US" altLang="en-US" u="sng" smtClean="0">
                <a:solidFill>
                  <a:srgbClr val="FF0000"/>
                </a:solidFill>
              </a:rPr>
              <a:t>specialized gills</a:t>
            </a:r>
            <a:r>
              <a:rPr lang="en-US" altLang="en-US" smtClean="0">
                <a:solidFill>
                  <a:srgbClr val="FF0000"/>
                </a:solidFill>
              </a:rPr>
              <a:t> so they do not dehydrate.</a:t>
            </a:r>
          </a:p>
          <a:p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rgbClr val="FF0000"/>
                </a:solidFill>
              </a:rPr>
              <a:t> Animal cells are bathed in blood. </a:t>
            </a:r>
            <a:r>
              <a:rPr lang="en-US" altLang="en-US" u="sng" smtClean="0">
                <a:solidFill>
                  <a:srgbClr val="FF0000"/>
                </a:solidFill>
              </a:rPr>
              <a:t>Kidneys</a:t>
            </a:r>
            <a:r>
              <a:rPr lang="en-US" altLang="en-US" smtClean="0">
                <a:solidFill>
                  <a:srgbClr val="FF0000"/>
                </a:solidFill>
              </a:rPr>
              <a:t> keep the blood isotonic by remove excess salt and water.</a:t>
            </a:r>
          </a:p>
          <a:p>
            <a:endParaRPr lang="en-US" alt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smtClean="0"/>
              <a:t>Vocabulary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 smtClean="0"/>
              <a:t>Concentration Gradient: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When you have an area of </a:t>
            </a:r>
            <a:r>
              <a:rPr lang="en-US" altLang="en-US" u="sng" smtClean="0">
                <a:solidFill>
                  <a:srgbClr val="FF0000"/>
                </a:solidFill>
              </a:rPr>
              <a:t>greater concentration</a:t>
            </a:r>
            <a:r>
              <a:rPr lang="en-US" altLang="en-US" smtClean="0">
                <a:solidFill>
                  <a:srgbClr val="FF0000"/>
                </a:solidFill>
              </a:rPr>
              <a:t> and an area of </a:t>
            </a:r>
            <a:r>
              <a:rPr lang="en-US" altLang="en-US" u="sng" smtClean="0">
                <a:solidFill>
                  <a:srgbClr val="FF0000"/>
                </a:solidFill>
              </a:rPr>
              <a:t>lesser concentration</a:t>
            </a:r>
            <a:r>
              <a:rPr lang="en-US" altLang="en-US" smtClean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smtClean="0"/>
              <a:t>Equilibrium: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When the concentration is the </a:t>
            </a:r>
            <a:r>
              <a:rPr lang="en-US" altLang="en-US" u="sng" smtClean="0">
                <a:solidFill>
                  <a:srgbClr val="FF0000"/>
                </a:solidFill>
              </a:rPr>
              <a:t>same</a:t>
            </a:r>
            <a:r>
              <a:rPr lang="en-US" altLang="en-US" smtClean="0">
                <a:solidFill>
                  <a:srgbClr val="FF0000"/>
                </a:solidFill>
              </a:rPr>
              <a:t> throughout.</a:t>
            </a:r>
          </a:p>
          <a:p>
            <a:pPr marL="990600" lvl="1" indent="-533400"/>
            <a:r>
              <a:rPr lang="en-US" altLang="en-US" b="1" smtClean="0"/>
              <a:t>Solvent </a:t>
            </a:r>
            <a:r>
              <a:rPr lang="en-US" altLang="en-US" smtClean="0"/>
              <a:t>– </a:t>
            </a:r>
            <a:r>
              <a:rPr lang="en-US" altLang="en-US" u="sng" smtClean="0"/>
              <a:t>Dissolving agent</a:t>
            </a:r>
            <a:r>
              <a:rPr lang="en-US" altLang="en-US" smtClean="0"/>
              <a:t> (ex. Water)</a:t>
            </a:r>
          </a:p>
          <a:p>
            <a:pPr marL="990600" lvl="1" indent="-533400"/>
            <a:r>
              <a:rPr lang="en-US" altLang="en-US" b="1" smtClean="0"/>
              <a:t>Solute</a:t>
            </a:r>
            <a:r>
              <a:rPr lang="en-US" altLang="en-US" smtClean="0"/>
              <a:t> – </a:t>
            </a:r>
            <a:r>
              <a:rPr lang="en-US" altLang="en-US" u="sng" smtClean="0"/>
              <a:t>Substance that is dissolved</a:t>
            </a:r>
            <a:r>
              <a:rPr lang="en-US" altLang="en-US" smtClean="0"/>
              <a:t> (ex. Kool aid mix)</a:t>
            </a:r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533400" y="12192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smtClean="0"/>
              <a:t>3 Types of Passive Transport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 smtClean="0">
                <a:solidFill>
                  <a:srgbClr val="FF0000"/>
                </a:solidFill>
              </a:rPr>
              <a:t>Diffusion</a:t>
            </a:r>
            <a:r>
              <a:rPr lang="en-US" altLang="en-US" smtClean="0">
                <a:solidFill>
                  <a:srgbClr val="FF0000"/>
                </a:solidFill>
              </a:rPr>
              <a:t> –</a:t>
            </a:r>
            <a:r>
              <a:rPr lang="en-US" altLang="en-US" smtClean="0"/>
              <a:t> movement of any substance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smtClean="0">
                <a:solidFill>
                  <a:srgbClr val="FF0000"/>
                </a:solidFill>
              </a:rPr>
              <a:t>Facilitated Diffusion</a:t>
            </a:r>
            <a:r>
              <a:rPr lang="en-US" altLang="en-US" smtClean="0">
                <a:solidFill>
                  <a:srgbClr val="FF0000"/>
                </a:solidFill>
              </a:rPr>
              <a:t> –</a:t>
            </a:r>
            <a:r>
              <a:rPr lang="en-US" altLang="en-US" smtClean="0"/>
              <a:t>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smtClean="0">
                <a:solidFill>
                  <a:srgbClr val="FF0000"/>
                </a:solidFill>
              </a:rPr>
              <a:t>Osmosis</a:t>
            </a:r>
            <a:r>
              <a:rPr lang="en-US" altLang="en-US" smtClean="0">
                <a:solidFill>
                  <a:srgbClr val="FF0000"/>
                </a:solidFill>
              </a:rPr>
              <a:t> –</a:t>
            </a:r>
            <a:r>
              <a:rPr lang="en-US" altLang="en-US" smtClean="0"/>
              <a:t> diffusion of water</a:t>
            </a:r>
          </a:p>
          <a:p>
            <a:pPr marL="609600" indent="-609600">
              <a:buFontTx/>
              <a:buNone/>
            </a:pPr>
            <a:endParaRPr lang="en-US" altLang="en-US" smtClean="0"/>
          </a:p>
          <a:p>
            <a:pPr marL="609600" indent="-609600"/>
            <a:endParaRPr lang="en-US" altLang="en-US" smtClean="0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64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Diffusion Through Cell Boundaries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lvl="1" indent="0" eaLnBrk="1" hangingPunct="1">
              <a:buFontTx/>
              <a:buNone/>
            </a:pPr>
            <a:r>
              <a:rPr lang="en-US" altLang="en-US" smtClean="0"/>
              <a:t>What happens during diffusion? </a:t>
            </a:r>
          </a:p>
          <a:p>
            <a:pPr lvl="1" indent="0" eaLnBrk="1" hangingPunct="1"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- Molecules MOVE!!!!</a:t>
            </a:r>
          </a:p>
          <a:p>
            <a:pPr lvl="1" indent="0" eaLnBrk="1" hangingPunct="1">
              <a:buFontTx/>
              <a:buNone/>
            </a:pPr>
            <a:r>
              <a:rPr lang="en-US" altLang="en-US" smtClean="0">
                <a:solidFill>
                  <a:schemeClr val="tx1"/>
                </a:solidFill>
              </a:rPr>
              <a:t>- Molecules are always in motion.  They move around and bump into each other.  </a:t>
            </a:r>
          </a:p>
        </p:txBody>
      </p:sp>
    </p:spTree>
    <p:extLst>
      <p:ext uri="{BB962C8B-B14F-4D97-AF65-F5344CB8AC3E}">
        <p14:creationId xmlns:p14="http://schemas.microsoft.com/office/powerpoint/2010/main" val="23116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6727825" cy="550863"/>
          </a:xfrm>
        </p:spPr>
        <p:txBody>
          <a:bodyPr/>
          <a:lstStyle/>
          <a:p>
            <a:r>
              <a:rPr lang="en-US" altLang="en-US" sz="3600" b="1" smtClean="0"/>
              <a:t>Passive Transport:</a:t>
            </a:r>
            <a:r>
              <a:rPr lang="en-US" altLang="en-US" sz="3600" smtClean="0"/>
              <a:t> </a:t>
            </a:r>
            <a:br>
              <a:rPr lang="en-US" altLang="en-US" sz="3600" smtClean="0"/>
            </a:br>
            <a:r>
              <a:rPr lang="en-US" altLang="en-US" sz="3600" u="sng" smtClean="0"/>
              <a:t>Diffusion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6130925" cy="525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 smtClean="0"/>
              <a:t>Diffusion</a:t>
            </a:r>
            <a:r>
              <a:rPr lang="en-US" altLang="en-US" sz="2400" dirty="0" smtClean="0"/>
              <a:t>: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random</a:t>
            </a:r>
            <a:r>
              <a:rPr lang="en-US" altLang="en-US" sz="2400" dirty="0" smtClean="0"/>
              <a:t> movement of particles </a:t>
            </a:r>
            <a:r>
              <a:rPr lang="en-US" altLang="en-US" sz="2400" b="1" dirty="0" smtClean="0"/>
              <a:t>from an area of high concentration to an area of low concentration</a:t>
            </a:r>
            <a:r>
              <a:rPr lang="en-US" altLang="en-US" sz="2400" dirty="0" smtClean="0"/>
              <a:t>. </a:t>
            </a:r>
          </a:p>
          <a:p>
            <a:pPr marL="533400" indent="-533400" algn="ctr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</a:rPr>
              <a:t>High to Low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/>
              <a:t>Diffusion continues until all molecules are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evenly spaced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/>
              </a:rPr>
              <a:t>When </a:t>
            </a:r>
            <a:r>
              <a:rPr lang="en-US" altLang="en-US" sz="2400" dirty="0">
                <a:solidFill>
                  <a:srgbClr val="000000"/>
                </a:solidFill>
                <a:ea typeface="ＭＳ Ｐゴシック"/>
              </a:rPr>
              <a:t>the concentration of the solute inside the cell is the same as the concentration outside the cell,  the cell and its environment has reached </a:t>
            </a:r>
            <a:r>
              <a:rPr lang="en-US" altLang="en-US" sz="2400" b="1" u="sng" dirty="0">
                <a:solidFill>
                  <a:srgbClr val="000000"/>
                </a:solidFill>
                <a:ea typeface="ＭＳ Ｐゴシック"/>
              </a:rPr>
              <a:t>equilibrium</a:t>
            </a:r>
            <a:r>
              <a:rPr lang="en-US" altLang="en-US" sz="2400" u="sng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smtClean="0"/>
              <a:t>(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equilibrium</a:t>
            </a:r>
            <a:r>
              <a:rPr lang="en-US" altLang="en-US" sz="2400" dirty="0" smtClean="0"/>
              <a:t> is reached)-</a:t>
            </a:r>
            <a:r>
              <a:rPr lang="en-US" altLang="en-US" sz="2400" b="1" i="1" u="sng" dirty="0" smtClean="0"/>
              <a:t>Note:</a:t>
            </a:r>
            <a:r>
              <a:rPr lang="en-US" altLang="en-US" sz="2400" dirty="0" smtClean="0"/>
              <a:t> molecules will still move around but stay spread out.</a:t>
            </a:r>
          </a:p>
          <a:p>
            <a:pPr marL="533400" indent="-533400" algn="ctr">
              <a:lnSpc>
                <a:spcPct val="90000"/>
              </a:lnSpc>
              <a:buFontTx/>
              <a:buNone/>
              <a:defRPr/>
            </a:pPr>
            <a:endParaRPr lang="en-US" altLang="en-US" sz="3600" dirty="0" smtClean="0"/>
          </a:p>
        </p:txBody>
      </p:sp>
      <p:pic>
        <p:nvPicPr>
          <p:cNvPr id="265220" name="Picture 11" descr="diffusion-animated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066800"/>
            <a:ext cx="2247900" cy="2247900"/>
          </a:xfrm>
          <a:noFill/>
        </p:spPr>
      </p:pic>
      <p:pic>
        <p:nvPicPr>
          <p:cNvPr id="265221" name="Picture 7" descr="diff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14725"/>
            <a:ext cx="19081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Rectangle 8"/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  <a:cs typeface="Arial" charset="0"/>
              </a:rPr>
              <a:t>http://bio.winona.edu/berg/Free.htm</a:t>
            </a:r>
          </a:p>
        </p:txBody>
      </p:sp>
      <p:sp>
        <p:nvSpPr>
          <p:cNvPr id="265223" name="Rectangle 9"/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  </a:t>
            </a:r>
            <a:r>
              <a:rPr lang="en-US" altLang="en-US" sz="2400">
                <a:solidFill>
                  <a:srgbClr val="000000"/>
                </a:solidFill>
                <a:cs typeface="Arial" charset="0"/>
                <a:hlinkClick r:id="rId5"/>
              </a:rPr>
              <a:t>Simple Diffusion Animation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3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66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Diffusion Through Cell Boundaries</a:t>
            </a:r>
          </a:p>
        </p:txBody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66245" name="Picture 5" descr="sb7028a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12938"/>
            <a:ext cx="81724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0678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73263" cy="1071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371600"/>
            <a:ext cx="4953000" cy="466566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requires </a:t>
            </a:r>
            <a:r>
              <a:rPr lang="en-US" altLang="en-US" sz="2400" b="1" u="sng" smtClean="0">
                <a:solidFill>
                  <a:srgbClr val="FF0000"/>
                </a:solidFill>
                <a:ea typeface="ＭＳ Ｐゴシック" pitchFamily="34" charset="-128"/>
              </a:rPr>
              <a:t>no energy</a:t>
            </a: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 because molecules still move from a higher to a lower concentration. </a:t>
            </a:r>
          </a:p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ea typeface="ＭＳ Ｐゴシック" pitchFamily="34" charset="-128"/>
              </a:rPr>
              <a:t>Each protein channel is specific for the type of molecule that it allows to enter the cell.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US" altLang="en-US" sz="2400" smtClean="0"/>
              <a:t>Transport Proteins are </a:t>
            </a:r>
            <a:r>
              <a:rPr lang="en-US" altLang="en-US" sz="2400" u="sng" smtClean="0">
                <a:solidFill>
                  <a:srgbClr val="FF0000"/>
                </a:solidFill>
              </a:rPr>
              <a:t>specific</a:t>
            </a:r>
            <a:r>
              <a:rPr lang="en-US" altLang="en-US" sz="2400" smtClean="0"/>
              <a:t> – they “select” only certain molecules  to cross the membrane</a:t>
            </a:r>
          </a:p>
          <a:p>
            <a:pPr marL="0" lvl="1" indent="0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 marL="0" lvl="1" indent="0">
              <a:lnSpc>
                <a:spcPct val="90000"/>
              </a:lnSpc>
              <a:buFontTx/>
              <a:buNone/>
            </a:pPr>
            <a:r>
              <a:rPr lang="en-US" altLang="en-US" sz="2400" smtClean="0"/>
              <a:t>Transports larger or charged </a:t>
            </a:r>
            <a:r>
              <a:rPr lang="en-US" altLang="en-US" sz="2400" u="sng" smtClean="0">
                <a:solidFill>
                  <a:srgbClr val="FF0000"/>
                </a:solidFill>
              </a:rPr>
              <a:t>molecules</a:t>
            </a:r>
          </a:p>
        </p:txBody>
      </p:sp>
      <p:pic>
        <p:nvPicPr>
          <p:cNvPr id="267267" name="Picture 5" descr="diffuse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505200" cy="1981200"/>
          </a:xfrm>
          <a:noFill/>
        </p:spPr>
      </p:pic>
      <p:sp>
        <p:nvSpPr>
          <p:cNvPr id="267268" name="Text Box 6"/>
          <p:cNvSpPr txBox="1">
            <a:spLocks noChangeArrowheads="1"/>
          </p:cNvSpPr>
          <p:nvPr/>
        </p:nvSpPr>
        <p:spPr bwMode="auto">
          <a:xfrm>
            <a:off x="5207000" y="28067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charset="0"/>
              </a:rPr>
              <a:t>Facilitated diffusion</a:t>
            </a:r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cs typeface="Arial" charset="0"/>
              </a:rPr>
              <a:t>(Channel Protein)</a:t>
            </a:r>
          </a:p>
        </p:txBody>
      </p:sp>
      <p:sp>
        <p:nvSpPr>
          <p:cNvPr id="267269" name="Text Box 7"/>
          <p:cNvSpPr txBox="1">
            <a:spLocks noChangeArrowheads="1"/>
          </p:cNvSpPr>
          <p:nvPr/>
        </p:nvSpPr>
        <p:spPr bwMode="auto">
          <a:xfrm>
            <a:off x="7224713" y="2836863"/>
            <a:ext cx="1509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charset="0"/>
              </a:rPr>
              <a:t>Diffusion (Lipid Bilayer)</a:t>
            </a:r>
          </a:p>
        </p:txBody>
      </p:sp>
      <p:sp>
        <p:nvSpPr>
          <p:cNvPr id="267270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cs typeface="Arial" charset="0"/>
              </a:rPr>
              <a:t>Passive Transport</a:t>
            </a:r>
            <a:r>
              <a:rPr lang="en-US" altLang="en-US" sz="4000">
                <a:solidFill>
                  <a:srgbClr val="000000"/>
                </a:solidFill>
                <a:cs typeface="Arial" charset="0"/>
              </a:rPr>
              <a:t>: </a:t>
            </a:r>
            <a:br>
              <a:rPr lang="en-US" altLang="en-US" sz="4000">
                <a:solidFill>
                  <a:srgbClr val="000000"/>
                </a:solidFill>
                <a:cs typeface="Arial" charset="0"/>
              </a:rPr>
            </a:br>
            <a:r>
              <a:rPr lang="en-US" altLang="en-US" sz="2800" b="1" u="sng">
                <a:solidFill>
                  <a:srgbClr val="000000"/>
                </a:solidFill>
                <a:cs typeface="Arial" charset="0"/>
              </a:rPr>
              <a:t>Facilitated Diffusion</a:t>
            </a:r>
          </a:p>
        </p:txBody>
      </p:sp>
      <p:pic>
        <p:nvPicPr>
          <p:cNvPr id="267271" name="Picture 11" descr="facil-diffus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572000"/>
            <a:ext cx="1924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2" name="Text Box 12"/>
          <p:cNvSpPr txBox="1">
            <a:spLocks noChangeArrowheads="1"/>
          </p:cNvSpPr>
          <p:nvPr/>
        </p:nvSpPr>
        <p:spPr bwMode="auto">
          <a:xfrm>
            <a:off x="4978400" y="61325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charset="0"/>
              </a:rPr>
              <a:t>Carrier Protein</a:t>
            </a:r>
          </a:p>
        </p:txBody>
      </p:sp>
      <p:sp>
        <p:nvSpPr>
          <p:cNvPr id="267273" name="Text Box 13"/>
          <p:cNvSpPr txBox="1">
            <a:spLocks noChangeArrowheads="1"/>
          </p:cNvSpPr>
          <p:nvPr/>
        </p:nvSpPr>
        <p:spPr bwMode="auto">
          <a:xfrm>
            <a:off x="5588000" y="839788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267274" name="Text Box 14"/>
          <p:cNvSpPr txBox="1">
            <a:spLocks noChangeArrowheads="1"/>
          </p:cNvSpPr>
          <p:nvPr/>
        </p:nvSpPr>
        <p:spPr bwMode="auto">
          <a:xfrm>
            <a:off x="7924800" y="838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9091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290" name="Group 16"/>
          <p:cNvGrpSpPr>
            <a:grpSpLocks/>
          </p:cNvGrpSpPr>
          <p:nvPr/>
        </p:nvGrpSpPr>
        <p:grpSpPr bwMode="auto">
          <a:xfrm>
            <a:off x="3810000" y="1828800"/>
            <a:ext cx="2816225" cy="3748088"/>
            <a:chOff x="2384" y="1052"/>
            <a:chExt cx="1774" cy="2361"/>
          </a:xfrm>
        </p:grpSpPr>
        <p:pic>
          <p:nvPicPr>
            <p:cNvPr id="2683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1052"/>
              <a:ext cx="1774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307" name="Line 15"/>
            <p:cNvSpPr>
              <a:spLocks noChangeShapeType="1"/>
            </p:cNvSpPr>
            <p:nvPr/>
          </p:nvSpPr>
          <p:spPr bwMode="auto">
            <a:xfrm>
              <a:off x="3456" y="2256"/>
              <a:ext cx="528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cs typeface="Arial" charset="0"/>
              </a:rPr>
              <a:t>High</a:t>
            </a:r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Concentration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cs typeface="Arial" charset="0"/>
              </a:rPr>
              <a:t>Low </a:t>
            </a: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Concentration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Cell  Membrane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5486400" y="1028700"/>
            <a:ext cx="1328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Arial" charset="0"/>
              </a:rPr>
              <a:t>Glucose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Arial" charset="0"/>
              </a:rPr>
              <a:t>molecules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5889625" y="4554538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charset="0"/>
              </a:rPr>
              <a:t>Protein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charset="0"/>
              </a:rPr>
              <a:t>channel</a:t>
            </a:r>
          </a:p>
        </p:txBody>
      </p:sp>
      <p:sp>
        <p:nvSpPr>
          <p:cNvPr id="268296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Passive Transport:  </a:t>
            </a:r>
            <a:r>
              <a:rPr lang="en-US" altLang="en-US" u="sng">
                <a:solidFill>
                  <a:srgbClr val="000000"/>
                </a:solidFill>
                <a:cs typeface="Arial" charset="0"/>
              </a:rPr>
              <a:t>Facilitated Diffusion</a:t>
            </a:r>
          </a:p>
        </p:txBody>
      </p:sp>
      <p:sp>
        <p:nvSpPr>
          <p:cNvPr id="268297" name="Text Box 1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cs typeface="Arial" charset="0"/>
              </a:rPr>
              <a:t>Go to Section: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8298" name="Text Box 12"/>
          <p:cNvSpPr txBox="1">
            <a:spLocks noChangeArrowheads="1"/>
          </p:cNvSpPr>
          <p:nvPr/>
        </p:nvSpPr>
        <p:spPr bwMode="auto">
          <a:xfrm>
            <a:off x="2819400" y="548640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Transport Protein</a:t>
            </a:r>
          </a:p>
        </p:txBody>
      </p:sp>
      <p:sp>
        <p:nvSpPr>
          <p:cNvPr id="268299" name="Line 13"/>
          <p:cNvSpPr>
            <a:spLocks noChangeShapeType="1"/>
          </p:cNvSpPr>
          <p:nvPr/>
        </p:nvSpPr>
        <p:spPr bwMode="auto">
          <a:xfrm flipV="1">
            <a:off x="3962400" y="3886200"/>
            <a:ext cx="1066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8300" name="Line 14"/>
          <p:cNvSpPr>
            <a:spLocks noChangeShapeType="1"/>
          </p:cNvSpPr>
          <p:nvPr/>
        </p:nvSpPr>
        <p:spPr bwMode="auto">
          <a:xfrm>
            <a:off x="1676400" y="25908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8301" name="Text Box 17"/>
          <p:cNvSpPr txBox="1">
            <a:spLocks noChangeArrowheads="1"/>
          </p:cNvSpPr>
          <p:nvPr/>
        </p:nvSpPr>
        <p:spPr bwMode="auto">
          <a:xfrm>
            <a:off x="1143000" y="5791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Through a </a:t>
            </a:r>
            <a:r>
              <a:rPr lang="en-US" altLang="en-US" sz="1800">
                <a:solidFill>
                  <a:srgbClr val="000000"/>
                </a:solidFill>
                <a:cs typeface="Arial" charset="0"/>
                <a:sym typeface="Wingdings" pitchFamily="2" charset="2"/>
              </a:rPr>
              <a:t></a:t>
            </a:r>
            <a:endParaRPr lang="en-US" alt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8302" name="Text Box 18"/>
          <p:cNvSpPr txBox="1">
            <a:spLocks noChangeArrowheads="1"/>
          </p:cNvSpPr>
          <p:nvPr/>
        </p:nvSpPr>
        <p:spPr bwMode="auto">
          <a:xfrm>
            <a:off x="304800" y="15240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9999"/>
                </a:solidFill>
                <a:cs typeface="Arial" charset="0"/>
              </a:rPr>
              <a:t>Cellular Transport </a:t>
            </a:r>
          </a:p>
        </p:txBody>
      </p:sp>
      <p:sp>
        <p:nvSpPr>
          <p:cNvPr id="268303" name="Text Box 19"/>
          <p:cNvSpPr txBox="1">
            <a:spLocks noChangeArrowheads="1"/>
          </p:cNvSpPr>
          <p:nvPr/>
        </p:nvSpPr>
        <p:spPr bwMode="auto">
          <a:xfrm>
            <a:off x="381000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FF"/>
                </a:solidFill>
                <a:cs typeface="Arial" charset="0"/>
              </a:rPr>
              <a:t>High</a:t>
            </a:r>
          </a:p>
        </p:txBody>
      </p:sp>
      <p:sp>
        <p:nvSpPr>
          <p:cNvPr id="268304" name="Text Box 20"/>
          <p:cNvSpPr txBox="1">
            <a:spLocks noChangeArrowheads="1"/>
          </p:cNvSpPr>
          <p:nvPr/>
        </p:nvSpPr>
        <p:spPr bwMode="auto">
          <a:xfrm>
            <a:off x="5638800" y="4648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FF"/>
                </a:solidFill>
                <a:cs typeface="Arial" charset="0"/>
              </a:rPr>
              <a:t>Low</a:t>
            </a:r>
          </a:p>
        </p:txBody>
      </p:sp>
      <p:sp>
        <p:nvSpPr>
          <p:cNvPr id="268305" name="Text Box 19"/>
          <p:cNvSpPr txBox="1">
            <a:spLocks noChangeArrowheads="1"/>
          </p:cNvSpPr>
          <p:nvPr/>
        </p:nvSpPr>
        <p:spPr bwMode="auto">
          <a:xfrm>
            <a:off x="7010400" y="2286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charset="0"/>
                <a:hlinkClick r:id="rId4" tooltip="Channel"/>
              </a:rPr>
              <a:t>Channel Protein </a:t>
            </a:r>
            <a:r>
              <a:rPr lang="en-US" altLang="en-US" sz="1800">
                <a:solidFill>
                  <a:srgbClr val="000000"/>
                </a:solidFill>
                <a:cs typeface="Arial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2719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Active_Ar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Active_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Active_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Key Concept_2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IO3a_Active_Ar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Active_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Active_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On-screen Show (4:3)</PresentationFormat>
  <Paragraphs>151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1_Default Design</vt:lpstr>
      <vt:lpstr>2_BIO3a_Key Concept</vt:lpstr>
      <vt:lpstr>BIO3a_Active_Art</vt:lpstr>
      <vt:lpstr>BIO3a_Key Concept_2</vt:lpstr>
      <vt:lpstr>1_BIO3a_Active_Art</vt:lpstr>
      <vt:lpstr>1_BIO3a_Outline_NO_HEAD</vt:lpstr>
      <vt:lpstr>2_BIO3a_OUTLINE_HEADER</vt:lpstr>
      <vt:lpstr>Types of Cellular Transport</vt:lpstr>
      <vt:lpstr>Passive Transport</vt:lpstr>
      <vt:lpstr>Vocabulary</vt:lpstr>
      <vt:lpstr>3 Types of Passive Transport</vt:lpstr>
      <vt:lpstr>Diffusion Through Cell Boundaries</vt:lpstr>
      <vt:lpstr>Passive Transport:  Diffusion</vt:lpstr>
      <vt:lpstr>Diffusion Through Cell Boundaries</vt:lpstr>
      <vt:lpstr>PowerPoint Presentation</vt:lpstr>
      <vt:lpstr>PowerPoint Presentation</vt:lpstr>
      <vt:lpstr>Osmosis</vt:lpstr>
      <vt:lpstr>Osmosis</vt:lpstr>
      <vt:lpstr>Osmosis</vt:lpstr>
      <vt:lpstr>PowerPoint Presentation</vt:lpstr>
      <vt:lpstr>Osmosis</vt:lpstr>
      <vt:lpstr>Effects of Osmosis on Life </vt:lpstr>
      <vt:lpstr>Hypotonic Solution</vt:lpstr>
      <vt:lpstr>Hypertonic Solution</vt:lpstr>
      <vt:lpstr>Isotonic Solution</vt:lpstr>
      <vt:lpstr>PowerPoint Presentation</vt:lpstr>
      <vt:lpstr>How Organisms Deal with Osmotic Pressure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Cellular Transport</dc:title>
  <dc:creator>desktopuser</dc:creator>
  <cp:lastModifiedBy>desktopuser</cp:lastModifiedBy>
  <cp:revision>1</cp:revision>
  <dcterms:created xsi:type="dcterms:W3CDTF">2014-11-18T18:46:57Z</dcterms:created>
  <dcterms:modified xsi:type="dcterms:W3CDTF">2014-11-18T18:47:24Z</dcterms:modified>
</cp:coreProperties>
</file>