
<file path=[Content_Types].xml><?xml version="1.0" encoding="utf-8"?>
<Types xmlns="http://schemas.openxmlformats.org/package/2006/content-types">
  <Default Extension="png" ContentType="image/png"/>
  <Default Extension="bin" ContentType="audio/unknown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3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4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  <p:sldId id="287" r:id="rId32"/>
    <p:sldId id="288" r:id="rId33"/>
    <p:sldId id="289" r:id="rId34"/>
    <p:sldId id="290" r:id="rId35"/>
    <p:sldId id="291" r:id="rId36"/>
    <p:sldId id="292" r:id="rId37"/>
    <p:sldId id="293" r:id="rId38"/>
    <p:sldId id="294" r:id="rId39"/>
    <p:sldId id="295" r:id="rId40"/>
    <p:sldId id="296" r:id="rId41"/>
    <p:sldId id="297" r:id="rId42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91" d="100"/>
          <a:sy n="91" d="100"/>
        </p:scale>
        <p:origin x="-480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055F669-3B8A-4F10-AFAF-D4834D019DD8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03B8AB9-6053-4EA0-B9E6-567153CA80D0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81521537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0114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0115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Wood frog and leopard frog – different mating calls</a:t>
            </a:r>
          </a:p>
          <a:p>
            <a:endParaRPr lang="en-US" altLang="en-US" smtClean="0">
              <a:latin typeface="Arial" pitchFamily="34" charset="0"/>
            </a:endParaRPr>
          </a:p>
        </p:txBody>
      </p:sp>
      <p:sp>
        <p:nvSpPr>
          <p:cNvPr id="90116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6018EFC5-CB7F-4CC4-9464-91018853A16E}" type="slidenum">
              <a:rPr lang="en-US" altLang="en-US" smtClean="0">
                <a:cs typeface="Arial" pitchFamily="34" charset="0"/>
              </a:rPr>
              <a:pPr>
                <a:spcBef>
                  <a:spcPct val="0"/>
                </a:spcBef>
              </a:pPr>
              <a:t>4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Shape 24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99331" name="Shape 25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0354" name="Shape 255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Calibri" pitchFamily="34" charset="0"/>
              <a:buNone/>
            </a:pPr>
            <a:fld id="{EDD2740E-471F-4685-8423-29292D9ADE18}" type="slidenum">
              <a:rPr lang="en-US" altLang="en-US" sz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t>30</a:t>
            </a:fld>
            <a:endParaRPr lang="en-US" altLang="en-US" sz="12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0355" name="Shape 25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100356" name="Shape 25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1378" name="Shape 280"/>
          <p:cNvSpPr txBox="1">
            <a:spLocks noChangeArrowheads="1"/>
          </p:cNvSpPr>
          <p:nvPr/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 anchor="b"/>
          <a:lstStyle>
            <a:lvl1pPr>
              <a:defRPr>
                <a:solidFill>
                  <a:schemeClr val="tx1"/>
                </a:solidFill>
                <a:latin typeface="Tahoma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Tahoma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Tahoma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Tahoma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Tahoma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Tahoma" pitchFamily="34" charset="0"/>
              </a:defRPr>
            </a:lvl9pPr>
          </a:lstStyle>
          <a:p>
            <a:pPr algn="r">
              <a:buClr>
                <a:srgbClr val="000000"/>
              </a:buClr>
              <a:buSzPct val="25000"/>
              <a:buFont typeface="Calibri" pitchFamily="34" charset="0"/>
              <a:buNone/>
            </a:pPr>
            <a:fld id="{ABFBDBDF-3FCA-4647-A6D7-16FFE7A9C30E}" type="slidenum">
              <a:rPr lang="en-US" altLang="en-US" sz="120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Calibri" pitchFamily="34" charset="0"/>
                <a:sym typeface="Calibri" pitchFamily="34" charset="0"/>
              </a:rPr>
              <a:pPr algn="r">
                <a:buClr>
                  <a:srgbClr val="000000"/>
                </a:buClr>
                <a:buSzPct val="25000"/>
                <a:buFont typeface="Calibri" pitchFamily="34" charset="0"/>
                <a:buNone/>
              </a:pPr>
              <a:t>31</a:t>
            </a:fld>
            <a:endParaRPr lang="en-US" altLang="en-US" sz="1200">
              <a:solidFill>
                <a:srgbClr val="000000"/>
              </a:solidFill>
              <a:latin typeface="Calibri" pitchFamily="34" charset="0"/>
              <a:ea typeface="Calibri" pitchFamily="34" charset="0"/>
              <a:cs typeface="Calibri" pitchFamily="34" charset="0"/>
              <a:sym typeface="Calibri" pitchFamily="34" charset="0"/>
            </a:endParaRPr>
          </a:p>
        </p:txBody>
      </p:sp>
      <p:sp>
        <p:nvSpPr>
          <p:cNvPr id="101379" name="Shape 281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 cap="flat">
            <a:round/>
            <a:headEnd type="none" w="med" len="med"/>
            <a:tailEnd type="none" w="med" len="med"/>
          </a:ln>
        </p:spPr>
      </p:sp>
      <p:sp>
        <p:nvSpPr>
          <p:cNvPr id="101380" name="Shape 28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Shape 296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2403" name="Shape 297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Shape 304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3427" name="Shape 305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Shape 320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4451" name="Shape 321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Shape 32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5475" name="Shape 328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Shape 33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6499" name="Shape 334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Shape 345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7523" name="Shape 346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Shape 351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8547" name="Shape 352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113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4243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>
              <a:defRPr/>
            </a:pPr>
            <a:r>
              <a:rPr lang="en-US" altLang="en-US" b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Sea urchins release sperm &amp; eggs into surrounding waters where they fuse &amp; form zygotes. Gametes of different species— </a:t>
            </a:r>
            <a:r>
              <a:rPr lang="en-US" altLang="en-US" b="1" smtClean="0">
                <a:solidFill>
                  <a:srgbClr val="CC0000"/>
                </a:solidFill>
                <a:latin typeface="Arial" pitchFamily="34" charset="0"/>
                <a:ea typeface="ＭＳ Ｐゴシック" pitchFamily="34" charset="-128"/>
              </a:rPr>
              <a:t>red</a:t>
            </a:r>
            <a:r>
              <a:rPr lang="en-US" altLang="en-US" b="1" smtClean="0">
                <a:solidFill>
                  <a:schemeClr val="tx2"/>
                </a:solidFill>
                <a:latin typeface="Arial" pitchFamily="34" charset="0"/>
                <a:ea typeface="ＭＳ Ｐゴシック" pitchFamily="34" charset="-128"/>
              </a:rPr>
              <a:t> &amp; purple —are unable to fuse.</a:t>
            </a:r>
          </a:p>
          <a:p>
            <a:pPr>
              <a:defRPr/>
            </a:pPr>
            <a:endParaRPr lang="en-US" altLang="en-US" smtClean="0">
              <a:latin typeface="Arial" pitchFamily="34" charset="0"/>
              <a:ea typeface="ＭＳ Ｐゴシック" pitchFamily="34" charset="-128"/>
            </a:endParaRPr>
          </a:p>
        </p:txBody>
      </p:sp>
      <p:sp>
        <p:nvSpPr>
          <p:cNvPr id="394244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6DECBEF-8C06-4DE5-8B8F-B5D9831C6693}" type="slidenum">
              <a:rPr lang="en-US" altLang="en-US" sz="1200" smtClean="0"/>
              <a:pPr eaLnBrk="1" hangingPunct="1">
                <a:defRPr/>
              </a:pPr>
              <a:t>8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9570" name="Shape 359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109571" name="Shape 360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5266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C5D860F6-58EE-4770-84C5-4112C1B6F894}" type="slidenum">
              <a:rPr lang="en-US" altLang="en-US" sz="1200" smtClean="0">
                <a:solidFill>
                  <a:srgbClr val="000000"/>
                </a:solidFill>
                <a:latin typeface="Times" charset="0"/>
              </a:rPr>
              <a:pPr eaLnBrk="1" hangingPunct="1">
                <a:defRPr/>
              </a:pPr>
              <a:t>9</a:t>
            </a:fld>
            <a:endParaRPr lang="en-US" altLang="en-US" sz="12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216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526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186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396291" name="Notes Placeholder 2"/>
          <p:cNvSpPr>
            <a:spLocks noGrp="1"/>
          </p:cNvSpPr>
          <p:nvPr>
            <p:ph type="body" idx="1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lnSpc>
                <a:spcPct val="90000"/>
              </a:lnSpc>
              <a:defRPr/>
            </a:pPr>
            <a:r>
              <a:rPr lang="en-US" sz="2800">
                <a:solidFill>
                  <a:schemeClr val="tx2"/>
                </a:solidFill>
                <a:ea typeface="ＭＳ Ｐゴシック" charset="0"/>
              </a:rPr>
              <a:t>Species of salamander genus, </a:t>
            </a:r>
            <a:r>
              <a:rPr lang="en-US" sz="2800" i="1">
                <a:solidFill>
                  <a:schemeClr val="tx2"/>
                </a:solidFill>
                <a:ea typeface="ＭＳ Ｐゴシック" charset="0"/>
              </a:rPr>
              <a:t>Ensatina,</a:t>
            </a:r>
            <a:r>
              <a:rPr lang="en-US" sz="2800">
                <a:solidFill>
                  <a:schemeClr val="tx2"/>
                </a:solidFill>
                <a:ea typeface="ＭＳ Ｐゴシック" charset="0"/>
              </a:rPr>
              <a:t> may interbreed, but most hybrids do not complete development &amp; those that do are frail.</a:t>
            </a:r>
            <a:endParaRPr lang="en-US" sz="3200">
              <a:solidFill>
                <a:schemeClr val="tx2"/>
              </a:solidFill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endParaRPr lang="en-US" sz="2600">
              <a:ea typeface="ＭＳ Ｐゴシック" charset="0"/>
            </a:endParaRPr>
          </a:p>
          <a:p>
            <a:pPr eaLnBrk="1" hangingPunct="1">
              <a:lnSpc>
                <a:spcPct val="90000"/>
              </a:lnSpc>
              <a:defRPr/>
            </a:pPr>
            <a:r>
              <a:rPr lang="en-US" sz="2600">
                <a:ea typeface="ＭＳ Ｐゴシック" charset="0"/>
              </a:rPr>
              <a:t>Even if hybrids are vigorous they may be sterile; </a:t>
            </a:r>
            <a:r>
              <a:rPr lang="en-US" sz="2400">
                <a:ea typeface="ＭＳ Ｐゴシック" charset="0"/>
              </a:rPr>
              <a:t>chromosomes of parents may differ in number or structure &amp; meiosis in hybrids may fail to produce normal gametes Horse(64) x donkey(62) = mule (63 chromosomes)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ea typeface="ＭＳ Ｐゴシック" charset="0"/>
            </a:endParaRPr>
          </a:p>
          <a:p>
            <a:pPr>
              <a:defRPr/>
            </a:pPr>
            <a:r>
              <a:rPr lang="en-US" sz="2400">
                <a:solidFill>
                  <a:schemeClr val="tx2"/>
                </a:solidFill>
                <a:ea typeface="ＭＳ Ｐゴシック" charset="0"/>
              </a:rPr>
              <a:t>In strains of cultivated rice, hybrids are vigorous but plants in next generation are small &amp; sterile.</a:t>
            </a:r>
          </a:p>
          <a:p>
            <a:pPr>
              <a:defRPr/>
            </a:pPr>
            <a:r>
              <a:rPr lang="en-US" sz="2400">
                <a:solidFill>
                  <a:schemeClr val="tx2"/>
                </a:solidFill>
                <a:ea typeface="ＭＳ Ｐゴシック" charset="0"/>
              </a:rPr>
              <a:t>On path to separate species.</a:t>
            </a:r>
          </a:p>
          <a:p>
            <a:pPr eaLnBrk="1" hangingPunct="1">
              <a:lnSpc>
                <a:spcPct val="90000"/>
              </a:lnSpc>
              <a:defRPr/>
            </a:pPr>
            <a:endParaRPr lang="en-US" sz="2400">
              <a:ea typeface="ＭＳ Ｐゴシック" charset="0"/>
            </a:endParaRPr>
          </a:p>
          <a:p>
            <a:pPr>
              <a:defRPr/>
            </a:pPr>
            <a:endParaRPr lang="en-US">
              <a:ea typeface="ＭＳ Ｐゴシック" charset="0"/>
            </a:endParaRPr>
          </a:p>
        </p:txBody>
      </p:sp>
      <p:sp>
        <p:nvSpPr>
          <p:cNvPr id="396292" name="Slide Number Placeholder 3"/>
          <p:cNvSpPr>
            <a:spLocks noGrp="1"/>
          </p:cNvSpPr>
          <p:nvPr>
            <p:ph type="sldNum" sz="quarter" idx="5"/>
          </p:nvPr>
        </p:nvSpPr>
        <p:spPr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7827E6CA-BCF6-4B7C-B0BF-0084BEB38221}" type="slidenum">
              <a:rPr lang="en-US" altLang="en-US" sz="1200" smtClean="0"/>
              <a:pPr eaLnBrk="1" hangingPunct="1">
                <a:defRPr/>
              </a:pPr>
              <a:t>10</a:t>
            </a:fld>
            <a:endParaRPr lang="en-US" altLang="en-US" sz="1200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4210" name="Rectangle 7"/>
          <p:cNvSpPr txBox="1">
            <a:spLocks noGrp="1" noChangeArrowheads="1"/>
          </p:cNvSpPr>
          <p:nvPr/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b"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 algn="r">
              <a:spcBef>
                <a:spcPct val="0"/>
              </a:spcBef>
            </a:pPr>
            <a:fld id="{91639137-57F5-4BF1-BCFE-FF6DD36867DF}" type="slidenum">
              <a:rPr lang="en-US" altLang="en-US">
                <a:latin typeface="Times" pitchFamily="18" charset="0"/>
                <a:ea typeface="MS PGothic" pitchFamily="34" charset="-128"/>
              </a:rPr>
              <a:pPr algn="r">
                <a:spcBef>
                  <a:spcPct val="0"/>
                </a:spcBef>
              </a:pPr>
              <a:t>11</a:t>
            </a:fld>
            <a:endParaRPr lang="en-US" altLang="en-US">
              <a:latin typeface="Times" pitchFamily="18" charset="0"/>
              <a:ea typeface="MS PGothic" pitchFamily="34" charset="-128"/>
            </a:endParaRPr>
          </a:p>
        </p:txBody>
      </p:sp>
      <p:sp>
        <p:nvSpPr>
          <p:cNvPr id="942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219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4400" y="4343400"/>
            <a:ext cx="5029200" cy="4114800"/>
          </a:xfrm>
          <a:solidFill>
            <a:srgbClr val="FFFFFF"/>
          </a:solidFill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r>
              <a:rPr lang="en-US">
                <a:ea typeface="ＭＳ Ｐゴシック" charset="0"/>
              </a:rPr>
              <a:t>Humans re so diverse but considered one species, whereas these Meadowlarks look so similar but are considered different species. </a:t>
            </a:r>
          </a:p>
          <a:p>
            <a:pPr eaLnBrk="1" hangingPunct="1">
              <a:defRPr/>
            </a:pPr>
            <a:r>
              <a:rPr lang="en-US">
                <a:solidFill>
                  <a:schemeClr val="tx2"/>
                </a:solidFill>
                <a:ea typeface="ＭＳ Ｐゴシック" charset="0"/>
              </a:rPr>
              <a:t>Meadowlarks</a:t>
            </a:r>
            <a:br>
              <a:rPr lang="en-US">
                <a:solidFill>
                  <a:schemeClr val="tx2"/>
                </a:solidFill>
                <a:ea typeface="ＭＳ Ｐゴシック" charset="0"/>
              </a:rPr>
            </a:br>
            <a:r>
              <a:rPr lang="en-US">
                <a:solidFill>
                  <a:schemeClr val="tx2"/>
                </a:solidFill>
                <a:ea typeface="ＭＳ Ｐゴシック" charset="0"/>
              </a:rPr>
              <a:t>Similar body &amp; colorations, but are distinct biological species because their songs &amp; other behaviors are different enough to prevent interbreeding</a:t>
            </a:r>
          </a:p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3218" name="Rectangle 7"/>
          <p:cNvSpPr>
            <a:spLocks noGrp="1" noChangeArrowheads="1"/>
          </p:cNvSpPr>
          <p:nvPr>
            <p:ph type="sldNum" sz="quarter" idx="5"/>
          </p:nvPr>
        </p:nvSpPr>
        <p:spPr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Arial" pitchFamily="34" charset="0"/>
                <a:ea typeface="ＭＳ Ｐゴシック" pitchFamily="34" charset="-128"/>
              </a:defRPr>
            </a:lvl9pPr>
          </a:lstStyle>
          <a:p>
            <a:pPr eaLnBrk="1" hangingPunct="1">
              <a:defRPr/>
            </a:pPr>
            <a:fld id="{9868286B-F76D-4BB2-A476-64ADC088DCB1}" type="slidenum">
              <a:rPr lang="en-US" altLang="en-US" sz="1200" smtClean="0">
                <a:solidFill>
                  <a:srgbClr val="000000"/>
                </a:solidFill>
                <a:latin typeface="Times" charset="0"/>
              </a:rPr>
              <a:pPr eaLnBrk="1" hangingPunct="1">
                <a:defRPr/>
              </a:pPr>
              <a:t>12</a:t>
            </a:fld>
            <a:endParaRPr lang="en-US" altLang="en-US" sz="1200" smtClean="0">
              <a:solidFill>
                <a:srgbClr val="000000"/>
              </a:solidFill>
              <a:latin typeface="Times" charset="0"/>
            </a:endParaRPr>
          </a:p>
        </p:txBody>
      </p:sp>
      <p:sp>
        <p:nvSpPr>
          <p:cNvPr id="952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39322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</a:ln>
          <a:extLs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7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pPr eaLnBrk="1" hangingPunct="1">
              <a:defRPr/>
            </a:pPr>
            <a:endParaRPr lang="en-US">
              <a:ea typeface="ＭＳ Ｐゴシック" charset="0"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6258" name="Slide Image Placeholder 1"/>
          <p:cNvSpPr>
            <a:spLocks noGrp="1" noRot="1" noChangeAspect="1" noTextEdit="1"/>
          </p:cNvSpPr>
          <p:nvPr>
            <p:ph type="sldImg"/>
          </p:nvPr>
        </p:nvSpPr>
        <p:spPr>
          <a:ln/>
        </p:spPr>
      </p:sp>
      <p:sp>
        <p:nvSpPr>
          <p:cNvPr id="96259" name="Notes Placeholder 2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r>
              <a:rPr lang="en-US" altLang="en-US" smtClean="0">
                <a:latin typeface="Arial" pitchFamily="34" charset="0"/>
              </a:rPr>
              <a:t>Also mention evolutionary arms race between humans and bacteria</a:t>
            </a:r>
          </a:p>
        </p:txBody>
      </p:sp>
      <p:sp>
        <p:nvSpPr>
          <p:cNvPr id="96260" name="Slide Number Placeholder 3"/>
          <p:cNvSpPr>
            <a:spLocks noGrp="1"/>
          </p:cNvSpPr>
          <p:nvPr>
            <p:ph type="sldNum" sz="quarter" idx="5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1pPr>
            <a:lvl2pPr marL="742950" indent="-28575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2pPr>
            <a:lvl3pPr marL="11430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3pPr>
            <a:lvl4pPr marL="16002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4pPr>
            <a:lvl5pPr marL="2057400" indent="-228600">
              <a:spcBef>
                <a:spcPct val="30000"/>
              </a:spcBef>
              <a:defRPr sz="1200">
                <a:solidFill>
                  <a:schemeClr val="tx1"/>
                </a:solidFill>
                <a:latin typeface="Arial" pitchFamily="34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Arial" pitchFamily="34" charset="0"/>
              </a:defRPr>
            </a:lvl9pPr>
          </a:lstStyle>
          <a:p>
            <a:pPr>
              <a:spcBef>
                <a:spcPct val="0"/>
              </a:spcBef>
            </a:pPr>
            <a:fld id="{E93C9F5E-3F6C-4BF9-8A87-921BEA86A294}" type="slidenum">
              <a:rPr lang="en-US" altLang="en-US" smtClean="0">
                <a:cs typeface="Arial" pitchFamily="34" charset="0"/>
              </a:rPr>
              <a:pPr>
                <a:spcBef>
                  <a:spcPct val="0"/>
                </a:spcBef>
              </a:pPr>
              <a:t>22</a:t>
            </a:fld>
            <a:endParaRPr lang="en-US" altLang="en-US" smtClean="0">
              <a:cs typeface="Arial" pitchFamily="34" charset="0"/>
            </a:endParaRP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7282" name="Shape 237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97283" name="Shape 238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 showMasterSp="0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Shape 243"/>
          <p:cNvSpPr>
            <a:spLocks noGrp="1"/>
          </p:cNvSpPr>
          <p:nvPr>
            <p:ph type="body" idx="1"/>
          </p:nvPr>
        </p:nvSpPr>
        <p:spPr>
          <a:noFill/>
          <a:ln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91425" rIns="91425" bIns="91425" anchor="ctr"/>
          <a:lstStyle/>
          <a:p>
            <a:pPr>
              <a:spcBef>
                <a:spcPct val="0"/>
              </a:spcBef>
            </a:pPr>
            <a:endParaRPr lang="en-US" altLang="en-US" smtClean="0">
              <a:latin typeface="Arial" pitchFamily="34" charset="0"/>
            </a:endParaRPr>
          </a:p>
        </p:txBody>
      </p:sp>
      <p:sp>
        <p:nvSpPr>
          <p:cNvPr id="98307" name="Shape 244"/>
          <p:cNvSpPr>
            <a:spLocks noGrp="1" noRot="1" noChangeAspect="1" noTextEdit="1"/>
          </p:cNvSpPr>
          <p:nvPr>
            <p:ph type="sldImg" idx="2"/>
          </p:nvPr>
        </p:nvSpPr>
        <p:spPr>
          <a:custGeom>
            <a:avLst/>
            <a:gdLst>
              <a:gd name="T0" fmla="*/ 0 w 120000"/>
              <a:gd name="T1" fmla="*/ 0 h 120000"/>
              <a:gd name="T2" fmla="*/ 174193200 w 120000"/>
              <a:gd name="T3" fmla="*/ 0 h 120000"/>
              <a:gd name="T4" fmla="*/ 174193200 w 120000"/>
              <a:gd name="T5" fmla="*/ 97983675 h 120000"/>
              <a:gd name="T6" fmla="*/ 0 w 120000"/>
              <a:gd name="T7" fmla="*/ 97983675 h 120000"/>
              <a:gd name="T8" fmla="*/ 0 w 120000"/>
              <a:gd name="T9" fmla="*/ 0 h 12000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  <a:gd name="T15" fmla="*/ 0 w 120000"/>
              <a:gd name="T16" fmla="*/ 0 h 120000"/>
              <a:gd name="T17" fmla="*/ 120000 w 120000"/>
              <a:gd name="T18" fmla="*/ 120000 h 120000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T15" t="T16" r="T17" b="T18"/>
            <a:pathLst>
              <a:path w="120000" h="120000" extrusionOk="0">
                <a:moveTo>
                  <a:pt x="0" y="0"/>
                </a:moveTo>
                <a:lnTo>
                  <a:pt x="120000" y="0"/>
                </a:lnTo>
                <a:lnTo>
                  <a:pt x="120000" y="120000"/>
                </a:lnTo>
                <a:lnTo>
                  <a:pt x="0" y="120000"/>
                </a:lnTo>
                <a:lnTo>
                  <a:pt x="0" y="0"/>
                </a:lnTo>
                <a:close/>
              </a:path>
            </a:pathLst>
          </a:custGeom>
          <a:noFill/>
          <a:ln>
            <a:round/>
          </a:ln>
        </p:spPr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9484718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25148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75229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OverTx">
  <p:cSld name="Title and 2 Content over Text">
    <p:spTree>
      <p:nvGrpSpPr>
        <p:cNvPr id="1" name="Shape 51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" name="Shape 52"/>
          <p:cNvSpPr txBox="1">
            <a:spLocks noGrp="1"/>
          </p:cNvSpPr>
          <p:nvPr>
            <p:ph type="title"/>
          </p:nvPr>
        </p:nvSpPr>
        <p:spPr>
          <a:xfrm>
            <a:off x="1524000" y="190500"/>
            <a:ext cx="7010400" cy="1527300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484187" lvl="0" indent="-484187" algn="l" rtl="0">
              <a:spcBef>
                <a:spcPts val="0"/>
              </a:spcBef>
              <a:spcAft>
                <a:spcPts val="0"/>
              </a:spcAft>
              <a:defRPr/>
            </a:lvl1pPr>
            <a:lvl2pPr marL="484187" lvl="1" indent="-484187" algn="l" rtl="0">
              <a:spcBef>
                <a:spcPts val="0"/>
              </a:spcBef>
              <a:spcAft>
                <a:spcPts val="0"/>
              </a:spcAft>
              <a:defRPr/>
            </a:lvl2pPr>
            <a:lvl3pPr marL="484187" lvl="2" indent="-484187" algn="l" rtl="0">
              <a:spcBef>
                <a:spcPts val="0"/>
              </a:spcBef>
              <a:spcAft>
                <a:spcPts val="0"/>
              </a:spcAft>
              <a:defRPr/>
            </a:lvl3pPr>
            <a:lvl4pPr marL="484187" lvl="3" indent="-484187" algn="l" rtl="0">
              <a:spcBef>
                <a:spcPts val="0"/>
              </a:spcBef>
              <a:spcAft>
                <a:spcPts val="0"/>
              </a:spcAft>
              <a:defRPr/>
            </a:lvl4pPr>
            <a:lvl5pPr marL="484187" lvl="4" indent="-484187" algn="l" rtl="0">
              <a:spcBef>
                <a:spcPts val="0"/>
              </a:spcBef>
              <a:spcAft>
                <a:spcPts val="0"/>
              </a:spcAft>
              <a:defRPr/>
            </a:lvl5pPr>
            <a:lvl6pPr marL="941387" lvl="5" indent="-484187" algn="l" rtl="0">
              <a:spcBef>
                <a:spcPts val="0"/>
              </a:spcBef>
              <a:spcAft>
                <a:spcPts val="0"/>
              </a:spcAft>
              <a:defRPr/>
            </a:lvl6pPr>
            <a:lvl7pPr marL="1398587" lvl="6" indent="-484187" algn="l" rtl="0">
              <a:spcBef>
                <a:spcPts val="0"/>
              </a:spcBef>
              <a:spcAft>
                <a:spcPts val="0"/>
              </a:spcAft>
              <a:defRPr/>
            </a:lvl7pPr>
            <a:lvl8pPr marL="1855787" lvl="7" indent="-484187" algn="l" rtl="0">
              <a:spcBef>
                <a:spcPts val="0"/>
              </a:spcBef>
              <a:spcAft>
                <a:spcPts val="0"/>
              </a:spcAft>
              <a:defRPr/>
            </a:lvl8pPr>
            <a:lvl9pPr marL="2312987" lvl="8" indent="-484187" algn="l" rtl="0">
              <a:spcBef>
                <a:spcPts val="0"/>
              </a:spcBef>
              <a:spcAft>
                <a:spcPts val="0"/>
              </a:spcAft>
              <a:defRPr/>
            </a:lvl9pPr>
          </a:lstStyle>
          <a:p>
            <a:endParaRPr/>
          </a:p>
        </p:txBody>
      </p:sp>
      <p:sp>
        <p:nvSpPr>
          <p:cNvPr id="53" name="Shape 53"/>
          <p:cNvSpPr txBox="1">
            <a:spLocks noGrp="1"/>
          </p:cNvSpPr>
          <p:nvPr>
            <p:ph type="body" idx="1"/>
          </p:nvPr>
        </p:nvSpPr>
        <p:spPr>
          <a:xfrm>
            <a:off x="1524000" y="1905000"/>
            <a:ext cx="34290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447675" lvl="0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lvl="1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lvl="3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lvl="4" indent="-95250" algn="l" rtl="0">
              <a:spcBef>
                <a:spcPts val="380"/>
              </a:spcBef>
              <a:spcAft>
                <a:spcPts val="0"/>
              </a:spcAft>
              <a:buClr>
                <a:srgbClr val="E6E6E6"/>
              </a:buClr>
              <a:buFont typeface="Noto Symbol"/>
              <a:buChar char="⚫"/>
              <a:defRPr/>
            </a:lvl5pPr>
            <a:lvl6pPr marL="1828800" lvl="5" indent="-101600" algn="l" rtl="0">
              <a:spcBef>
                <a:spcPts val="360"/>
              </a:spcBef>
              <a:buClr>
                <a:srgbClr val="EFEFEF"/>
              </a:buClr>
              <a:buFont typeface="Noto Symbol"/>
              <a:buChar char="⚫"/>
              <a:defRPr/>
            </a:lvl6pPr>
            <a:lvl7pPr marL="2084832" lvl="6" indent="-116332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7pPr>
            <a:lvl8pPr marL="2286000" lvl="7" indent="-88900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8pPr>
            <a:lvl9pPr marL="2514600" lvl="8" indent="-88900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54" name="Shape 54"/>
          <p:cNvSpPr txBox="1">
            <a:spLocks noGrp="1"/>
          </p:cNvSpPr>
          <p:nvPr>
            <p:ph type="body" idx="2"/>
          </p:nvPr>
        </p:nvSpPr>
        <p:spPr>
          <a:xfrm>
            <a:off x="5105400" y="1905000"/>
            <a:ext cx="34290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447675" lvl="0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lvl="1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lvl="3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lvl="4" indent="-95250" algn="l" rtl="0">
              <a:spcBef>
                <a:spcPts val="380"/>
              </a:spcBef>
              <a:spcAft>
                <a:spcPts val="0"/>
              </a:spcAft>
              <a:buClr>
                <a:srgbClr val="E6E6E6"/>
              </a:buClr>
              <a:buFont typeface="Noto Symbol"/>
              <a:buChar char="⚫"/>
              <a:defRPr/>
            </a:lvl5pPr>
            <a:lvl6pPr marL="1828800" lvl="5" indent="-101600" algn="l" rtl="0">
              <a:spcBef>
                <a:spcPts val="360"/>
              </a:spcBef>
              <a:buClr>
                <a:srgbClr val="EFEFEF"/>
              </a:buClr>
              <a:buFont typeface="Noto Symbol"/>
              <a:buChar char="⚫"/>
              <a:defRPr/>
            </a:lvl6pPr>
            <a:lvl7pPr marL="2084832" lvl="6" indent="-116332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7pPr>
            <a:lvl8pPr marL="2286000" lvl="7" indent="-88900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8pPr>
            <a:lvl9pPr marL="2514600" lvl="8" indent="-88900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55" name="Shape 55"/>
          <p:cNvSpPr txBox="1">
            <a:spLocks noGrp="1"/>
          </p:cNvSpPr>
          <p:nvPr>
            <p:ph type="body" idx="3"/>
          </p:nvPr>
        </p:nvSpPr>
        <p:spPr>
          <a:xfrm>
            <a:off x="1524000" y="4038600"/>
            <a:ext cx="7010400" cy="1981199"/>
          </a:xfrm>
          <a:prstGeom prst="rect">
            <a:avLst/>
          </a:prstGeom>
          <a:noFill/>
          <a:ln>
            <a:noFill/>
          </a:ln>
        </p:spPr>
        <p:txBody>
          <a:bodyPr lIns="91425" tIns="91425" rIns="91425" bIns="91425"/>
          <a:lstStyle>
            <a:lvl1pPr marL="447675" lvl="0" indent="-231775" algn="l" rtl="0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⦿"/>
              <a:defRPr/>
            </a:lvl1pPr>
            <a:lvl2pPr marL="822325" lvl="1" indent="-132080" algn="l" rtl="0">
              <a:spcBef>
                <a:spcPts val="520"/>
              </a:spcBef>
              <a:spcAft>
                <a:spcPts val="0"/>
              </a:spcAft>
              <a:buClr>
                <a:schemeClr val="accent1"/>
              </a:buClr>
              <a:buFont typeface="Verdana"/>
              <a:buChar char="›"/>
              <a:defRPr/>
            </a:lvl2pPr>
            <a:lvl3pPr marL="1104900" lvl="2" indent="-76200" algn="l" rtl="0">
              <a:spcBef>
                <a:spcPts val="48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3pPr>
            <a:lvl4pPr marL="1371600" lvl="3" indent="-88900" algn="l" rtl="0">
              <a:spcBef>
                <a:spcPts val="400"/>
              </a:spcBef>
              <a:spcAft>
                <a:spcPts val="0"/>
              </a:spcAft>
              <a:buClr>
                <a:schemeClr val="accent1"/>
              </a:buClr>
              <a:buFont typeface="Noto Symbol"/>
              <a:buChar char="⚫"/>
              <a:defRPr/>
            </a:lvl4pPr>
            <a:lvl5pPr marL="1600200" lvl="4" indent="-95250" algn="l" rtl="0">
              <a:spcBef>
                <a:spcPts val="380"/>
              </a:spcBef>
              <a:spcAft>
                <a:spcPts val="0"/>
              </a:spcAft>
              <a:buClr>
                <a:srgbClr val="E6E6E6"/>
              </a:buClr>
              <a:buFont typeface="Noto Symbol"/>
              <a:buChar char="⚫"/>
              <a:defRPr/>
            </a:lvl5pPr>
            <a:lvl6pPr marL="1828800" lvl="5" indent="-101600" algn="l" rtl="0">
              <a:spcBef>
                <a:spcPts val="360"/>
              </a:spcBef>
              <a:buClr>
                <a:srgbClr val="EFEFEF"/>
              </a:buClr>
              <a:buFont typeface="Noto Symbol"/>
              <a:buChar char="⚫"/>
              <a:defRPr/>
            </a:lvl6pPr>
            <a:lvl7pPr marL="2084832" lvl="6" indent="-116332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7pPr>
            <a:lvl8pPr marL="2286000" lvl="7" indent="-88900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8pPr>
            <a:lvl9pPr marL="2514600" lvl="8" indent="-88900" algn="l" rtl="0">
              <a:spcBef>
                <a:spcPts val="320"/>
              </a:spcBef>
              <a:buClr>
                <a:srgbClr val="EFEFEF"/>
              </a:buClr>
              <a:buFont typeface="Noto Symbol"/>
              <a:buChar char="⚫"/>
              <a:defRPr/>
            </a:lvl9pPr>
          </a:lstStyle>
          <a:p>
            <a:endParaRPr/>
          </a:p>
        </p:txBody>
      </p:sp>
      <p:sp>
        <p:nvSpPr>
          <p:cNvPr id="6" name="Shape 56"/>
          <p:cNvSpPr txBox="1">
            <a:spLocks noGrp="1"/>
          </p:cNvSpPr>
          <p:nvPr>
            <p:ph type="dt" idx="10"/>
          </p:nvPr>
        </p:nvSpPr>
        <p:spPr>
          <a:xfrm>
            <a:off x="4791075" y="6481763"/>
            <a:ext cx="2133600" cy="301625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7" name="Shape 57"/>
          <p:cNvSpPr txBox="1">
            <a:spLocks noGrp="1"/>
          </p:cNvSpPr>
          <p:nvPr>
            <p:ph type="ftr" idx="11"/>
          </p:nvPr>
        </p:nvSpPr>
        <p:spPr>
          <a:xfrm>
            <a:off x="457200" y="6481763"/>
            <a:ext cx="4259263" cy="301625"/>
          </a:xfrm>
        </p:spPr>
        <p:txBody>
          <a:bodyPr lIns="91425" tIns="91425" rIns="91425" bIns="91425" anchor="b" anchorCtr="0"/>
          <a:lstStyle>
            <a:lvl1pPr marL="0" marR="0" lvl="0" indent="0" algn="l" rtl="0">
              <a:spcBef>
                <a:spcPts val="0"/>
              </a:spcBef>
              <a:defRPr/>
            </a:lvl1pPr>
            <a:lvl2pPr marL="457200" marR="0" lvl="1" indent="0" algn="l" rtl="0">
              <a:spcBef>
                <a:spcPts val="0"/>
              </a:spcBef>
              <a:defRPr/>
            </a:lvl2pPr>
            <a:lvl3pPr marL="914400" marR="0" lvl="2" indent="0" algn="l" rtl="0">
              <a:spcBef>
                <a:spcPts val="0"/>
              </a:spcBef>
              <a:defRPr/>
            </a:lvl3pPr>
            <a:lvl4pPr marL="1371600" marR="0" lvl="3" indent="0" algn="l" rtl="0">
              <a:spcBef>
                <a:spcPts val="0"/>
              </a:spcBef>
              <a:defRPr/>
            </a:lvl4pPr>
            <a:lvl5pPr marL="1828800" marR="0" lvl="4" indent="0" algn="l" rtl="0">
              <a:spcBef>
                <a:spcPts val="0"/>
              </a:spcBef>
              <a:defRPr/>
            </a:lvl5pPr>
            <a:lvl6pPr marL="2286000" marR="0" lvl="5" indent="0" algn="l" rtl="0">
              <a:spcBef>
                <a:spcPts val="0"/>
              </a:spcBef>
              <a:defRPr/>
            </a:lvl6pPr>
            <a:lvl7pPr marL="2743200" marR="0" lvl="6" indent="0" algn="l" rtl="0">
              <a:spcBef>
                <a:spcPts val="0"/>
              </a:spcBef>
              <a:defRPr/>
            </a:lvl7pPr>
            <a:lvl8pPr marL="3200400" marR="0" lvl="7" indent="0" algn="l" rtl="0">
              <a:spcBef>
                <a:spcPts val="0"/>
              </a:spcBef>
              <a:defRPr/>
            </a:lvl8pPr>
            <a:lvl9pPr marL="3657600" marR="0" lvl="8" indent="0" algn="l" rtl="0">
              <a:spcBef>
                <a:spcPts val="0"/>
              </a:spcBef>
              <a:defRPr/>
            </a:lvl9pPr>
          </a:lstStyle>
          <a:p>
            <a:pPr>
              <a:defRPr/>
            </a:pPr>
            <a:endParaRPr/>
          </a:p>
        </p:txBody>
      </p:sp>
      <p:sp>
        <p:nvSpPr>
          <p:cNvPr id="8" name="Shape 58"/>
          <p:cNvSpPr txBox="1">
            <a:spLocks noGrp="1"/>
          </p:cNvSpPr>
          <p:nvPr>
            <p:ph type="sldNum" idx="12"/>
          </p:nvPr>
        </p:nvSpPr>
        <p:spPr>
          <a:xfrm>
            <a:off x="7589838" y="6481763"/>
            <a:ext cx="503237" cy="301625"/>
          </a:xfrm>
        </p:spPr>
        <p:txBody>
          <a:bodyPr lIns="91425" tIns="45700" rIns="91425" bIns="45700" anchor="b" anchorCtr="0">
            <a:noAutofit/>
          </a:bodyPr>
          <a:lstStyle>
            <a:lvl1pPr algn="ctr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  <a:defRPr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defRPr>
            </a:lvl1pPr>
          </a:lstStyle>
          <a:p>
            <a:pPr>
              <a:defRPr/>
            </a:pPr>
            <a:fld id="{32E1094D-C892-445A-98CC-DC5466558AA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5574990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775273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728081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3354502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7129542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901247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369763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2862873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3711441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FAED456-77E4-431C-9F40-C5A41B5AAA89}" type="datetimeFigureOut">
              <a:rPr lang="en-US" smtClean="0"/>
              <a:t>4/6/2016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408F90B-7983-4118-9512-8BD7490210A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61025587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audio" Target="../media/audio1.bin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9.jpeg"/><Relationship Id="rId5" Type="http://schemas.openxmlformats.org/officeDocument/2006/relationships/image" Target="../media/image18.jpeg"/><Relationship Id="rId4" Type="http://schemas.openxmlformats.org/officeDocument/2006/relationships/audio" Target="../media/audio2.bin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5" Type="http://schemas.openxmlformats.org/officeDocument/2006/relationships/image" Target="http://www.discoverseaz.com/Graphics/Wildlife/Birds/Hummingbird_Flower.jpg" TargetMode="External"/><Relationship Id="rId4" Type="http://schemas.openxmlformats.org/officeDocument/2006/relationships/image" Target="../media/image29.jpe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http://animaldiversity.ummz.umich.edu/site/resources/kerry_kilburn/polar_bear.jpg/medium.jpg" TargetMode="External"/><Relationship Id="rId7" Type="http://schemas.openxmlformats.org/officeDocument/2006/relationships/image" Target="http://animaldiversity.ummz.umich.edu/site/resources/richard_evans/5_27_021.jpg/medium.jpg" TargetMode="External"/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jpeg"/><Relationship Id="rId5" Type="http://schemas.openxmlformats.org/officeDocument/2006/relationships/image" Target="http://animaldiversity.ummz.umich.edu/site/resources/corel_cd/arctic_fox.jpg/medium.jpg" TargetMode="External"/><Relationship Id="rId4" Type="http://schemas.openxmlformats.org/officeDocument/2006/relationships/image" Target="../media/image31.jpeg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jpeg"/><Relationship Id="rId13" Type="http://schemas.openxmlformats.org/officeDocument/2006/relationships/image" Target="../media/image50.jpeg"/><Relationship Id="rId18" Type="http://schemas.openxmlformats.org/officeDocument/2006/relationships/image" Target="../media/image55.jpeg"/><Relationship Id="rId3" Type="http://schemas.openxmlformats.org/officeDocument/2006/relationships/image" Target="../media/image40.jpeg"/><Relationship Id="rId21" Type="http://schemas.openxmlformats.org/officeDocument/2006/relationships/image" Target="../media/image58.jpeg"/><Relationship Id="rId7" Type="http://schemas.openxmlformats.org/officeDocument/2006/relationships/image" Target="../media/image44.jpeg"/><Relationship Id="rId12" Type="http://schemas.openxmlformats.org/officeDocument/2006/relationships/image" Target="../media/image49.jpeg"/><Relationship Id="rId17" Type="http://schemas.openxmlformats.org/officeDocument/2006/relationships/image" Target="../media/image54.png"/><Relationship Id="rId2" Type="http://schemas.openxmlformats.org/officeDocument/2006/relationships/notesSlide" Target="../notesSlides/notesSlide11.xml"/><Relationship Id="rId16" Type="http://schemas.openxmlformats.org/officeDocument/2006/relationships/image" Target="../media/image53.jpeg"/><Relationship Id="rId20" Type="http://schemas.openxmlformats.org/officeDocument/2006/relationships/image" Target="../media/image57.jpeg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43.jpeg"/><Relationship Id="rId11" Type="http://schemas.openxmlformats.org/officeDocument/2006/relationships/image" Target="../media/image48.jpeg"/><Relationship Id="rId5" Type="http://schemas.openxmlformats.org/officeDocument/2006/relationships/image" Target="../media/image42.jpeg"/><Relationship Id="rId15" Type="http://schemas.openxmlformats.org/officeDocument/2006/relationships/image" Target="../media/image52.png"/><Relationship Id="rId10" Type="http://schemas.openxmlformats.org/officeDocument/2006/relationships/image" Target="../media/image47.jpeg"/><Relationship Id="rId19" Type="http://schemas.openxmlformats.org/officeDocument/2006/relationships/image" Target="../media/image56.jpeg"/><Relationship Id="rId4" Type="http://schemas.openxmlformats.org/officeDocument/2006/relationships/image" Target="../media/image41.jpeg"/><Relationship Id="rId9" Type="http://schemas.openxmlformats.org/officeDocument/2006/relationships/image" Target="../media/image46.jpeg"/><Relationship Id="rId14" Type="http://schemas.openxmlformats.org/officeDocument/2006/relationships/image" Target="../media/image51.jpeg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4.jpeg"/><Relationship Id="rId13" Type="http://schemas.openxmlformats.org/officeDocument/2006/relationships/image" Target="../media/image69.jpeg"/><Relationship Id="rId3" Type="http://schemas.openxmlformats.org/officeDocument/2006/relationships/image" Target="../media/image59.jpeg"/><Relationship Id="rId7" Type="http://schemas.openxmlformats.org/officeDocument/2006/relationships/image" Target="../media/image63.jpeg"/><Relationship Id="rId12" Type="http://schemas.openxmlformats.org/officeDocument/2006/relationships/image" Target="../media/image68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2.jpeg"/><Relationship Id="rId11" Type="http://schemas.openxmlformats.org/officeDocument/2006/relationships/image" Target="../media/image67.jpeg"/><Relationship Id="rId5" Type="http://schemas.openxmlformats.org/officeDocument/2006/relationships/image" Target="../media/image61.jpeg"/><Relationship Id="rId10" Type="http://schemas.openxmlformats.org/officeDocument/2006/relationships/image" Target="../media/image66.jpeg"/><Relationship Id="rId4" Type="http://schemas.openxmlformats.org/officeDocument/2006/relationships/image" Target="../media/image60.jpeg"/><Relationship Id="rId9" Type="http://schemas.openxmlformats.org/officeDocument/2006/relationships/image" Target="../media/image65.png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1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4.jpe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5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6.jpe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9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0.png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8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82.png"/><Relationship Id="rId4" Type="http://schemas.openxmlformats.org/officeDocument/2006/relationships/image" Target="../media/image81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3.jpeg"/><Relationship Id="rId4" Type="http://schemas.openxmlformats.org/officeDocument/2006/relationships/image" Target="../media/image2.jpeg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4.png"/><Relationship Id="rId2" Type="http://schemas.openxmlformats.org/officeDocument/2006/relationships/image" Target="../media/image83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85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jpeg"/><Relationship Id="rId3" Type="http://schemas.openxmlformats.org/officeDocument/2006/relationships/image" Target="../media/image11.jpeg"/><Relationship Id="rId7" Type="http://schemas.openxmlformats.org/officeDocument/2006/relationships/image" Target="../media/image1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jpeg"/><Relationship Id="rId5" Type="http://schemas.openxmlformats.org/officeDocument/2006/relationships/image" Target="../media/image13.jpe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itle 1"/>
          <p:cNvSpPr>
            <a:spLocks noGrp="1"/>
          </p:cNvSpPr>
          <p:nvPr>
            <p:ph type="title"/>
          </p:nvPr>
        </p:nvSpPr>
        <p:spPr>
          <a:xfrm>
            <a:off x="457200" y="2590800"/>
            <a:ext cx="8229600" cy="1143000"/>
          </a:xfrm>
        </p:spPr>
        <p:txBody>
          <a:bodyPr>
            <a:normAutofit fontScale="90000"/>
          </a:bodyPr>
          <a:lstStyle/>
          <a:p>
            <a:pPr>
              <a:defRPr/>
            </a:pPr>
            <a:r>
              <a:rPr lang="en-US" altLang="en-US" dirty="0" smtClean="0"/>
              <a:t>The </a:t>
            </a:r>
            <a:r>
              <a:rPr lang="en-US" altLang="en-US" dirty="0" smtClean="0"/>
              <a:t>Creation of New Species Through Evolution</a:t>
            </a:r>
          </a:p>
        </p:txBody>
      </p:sp>
    </p:spTree>
    <p:extLst>
      <p:ext uri="{BB962C8B-B14F-4D97-AF65-F5344CB8AC3E}">
        <p14:creationId xmlns:p14="http://schemas.microsoft.com/office/powerpoint/2010/main" val="216050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130" name="Title 1"/>
          <p:cNvSpPr>
            <a:spLocks noGrp="1"/>
          </p:cNvSpPr>
          <p:nvPr>
            <p:ph type="title"/>
          </p:nvPr>
        </p:nvSpPr>
        <p:spPr>
          <a:xfrm>
            <a:off x="533400" y="304800"/>
            <a:ext cx="8382000" cy="9906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b="1" smtClean="0"/>
              <a:t>Post Zygotic Isolation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381000" y="1752600"/>
            <a:ext cx="4572000" cy="4495800"/>
          </a:xfrm>
        </p:spPr>
        <p:txBody>
          <a:bodyPr/>
          <a:lstStyle/>
          <a:p>
            <a:pPr indent="-27305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0070C0"/>
                </a:solidFill>
              </a:rPr>
              <a:t>Hybrid Inviability </a:t>
            </a:r>
            <a:r>
              <a:rPr lang="en-US" altLang="en-US" sz="3000" smtClean="0"/>
              <a:t>– the embryo cannot develop inside the mothers womb</a:t>
            </a:r>
          </a:p>
          <a:p>
            <a:pPr indent="-27305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FF0000"/>
                </a:solidFill>
              </a:rPr>
              <a:t>Hybrid Sterility</a:t>
            </a:r>
            <a:r>
              <a:rPr lang="en-US" altLang="en-US" sz="3000" smtClean="0"/>
              <a:t> – Adult individuals can be produced BUT they are not fertile</a:t>
            </a:r>
          </a:p>
          <a:p>
            <a:pPr indent="-27305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77933C"/>
                </a:solidFill>
              </a:rPr>
              <a:t>Hybrid Breakdown </a:t>
            </a:r>
            <a:r>
              <a:rPr lang="en-US" altLang="en-US" sz="3000" smtClean="0"/>
              <a:t>– each successive generation has less fertility than the parental generation</a:t>
            </a:r>
          </a:p>
        </p:txBody>
      </p:sp>
      <p:pic>
        <p:nvPicPr>
          <p:cNvPr id="48132" name="Picture 2" descr="http://1.bp.blogspot.com/_gjaMpj9UgLY/SuO-jWDGbGI/AAAAAAAAAhY/QOSjgtq3IL4/s400/z_tigon_liger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931988"/>
            <a:ext cx="3810000" cy="3810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11901117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9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 nodeType="clickPar">
                      <p:stCondLst>
                        <p:cond delay="indefinite"/>
                      </p:stCondLst>
                      <p:childTnLst>
                        <p:par>
                          <p:cTn id="15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75810" name="Picture 2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31750" y="4043363"/>
            <a:ext cx="3321050" cy="275113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9155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792162"/>
          </a:xfrm>
          <a:solidFill>
            <a:srgbClr val="99CC00"/>
          </a:solidFill>
        </p:spPr>
        <p:txBody>
          <a:bodyPr anchor="t"/>
          <a:lstStyle/>
          <a:p>
            <a:pPr eaLnBrk="1" hangingPunct="1"/>
            <a:r>
              <a:rPr lang="en-US" altLang="en-US" b="1" smtClean="0"/>
              <a:t>So…what is a species?</a:t>
            </a:r>
          </a:p>
        </p:txBody>
      </p:sp>
      <p:sp>
        <p:nvSpPr>
          <p:cNvPr id="49156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4294967295"/>
          </p:nvPr>
        </p:nvSpPr>
        <p:spPr>
          <a:xfrm>
            <a:off x="381000" y="1295400"/>
            <a:ext cx="8534400" cy="2514600"/>
          </a:xfrm>
        </p:spPr>
        <p:txBody>
          <a:bodyPr/>
          <a:lstStyle/>
          <a:p>
            <a:pPr lvl="1" eaLnBrk="1" hangingPunct="1">
              <a:buFontTx/>
              <a:buChar char="•"/>
            </a:pPr>
            <a:r>
              <a:rPr lang="en-US" altLang="en-US" sz="3600" smtClean="0"/>
              <a:t>Population whose members can interbreed &amp; produce viable, fertile offspring</a:t>
            </a:r>
          </a:p>
          <a:p>
            <a:pPr lvl="1" eaLnBrk="1" hangingPunct="1">
              <a:buFontTx/>
              <a:buChar char="•"/>
            </a:pPr>
            <a:r>
              <a:rPr lang="en-US" altLang="en-US" sz="3600" smtClean="0"/>
              <a:t>Reproductively compatible</a:t>
            </a:r>
          </a:p>
        </p:txBody>
      </p:sp>
      <p:pic>
        <p:nvPicPr>
          <p:cNvPr id="375817" name="Picture 9" descr="24-02a-SpeciesSimilarity"/>
          <p:cNvPicPr>
            <a:picLocks noChangeAspect="1" noChangeArrowheads="1"/>
          </p:cNvPicPr>
          <p:nvPr/>
        </p:nvPicPr>
        <p:blipFill>
          <a:blip r:embed="rId6"/>
          <a:srcRect l="4736" r="4736"/>
          <a:stretch>
            <a:fillRect/>
          </a:stretch>
        </p:blipFill>
        <p:spPr bwMode="auto">
          <a:xfrm>
            <a:off x="4114800" y="4468813"/>
            <a:ext cx="4632325" cy="2389187"/>
          </a:xfrm>
          <a:prstGeom prst="rect">
            <a:avLst/>
          </a:prstGeom>
          <a:noFill/>
          <a:ln>
            <a:noFill/>
          </a:ln>
          <a:effectLst>
            <a:outerShdw blurRad="63500" dist="38099" dir="2700000" algn="ctr" rotWithShape="0">
              <a:srgbClr val="000000">
                <a:alpha val="74997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75819" name="Rectangle 11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6643688" y="6394450"/>
            <a:ext cx="2500312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Tx/>
              <a:buNone/>
            </a:pPr>
            <a:r>
              <a:rPr lang="en-US" altLang="en-US" sz="1800" b="1">
                <a:solidFill>
                  <a:srgbClr val="090909"/>
                </a:solidFill>
                <a:latin typeface="Arial" pitchFamily="34" charset="0"/>
                <a:ea typeface="MS PGothic" pitchFamily="34" charset="-128"/>
              </a:rPr>
              <a:t>Western Meadowlark</a:t>
            </a:r>
          </a:p>
        </p:txBody>
      </p:sp>
      <p:sp>
        <p:nvSpPr>
          <p:cNvPr id="375820" name="Rectangle 12" descr="Rectangle: Click to edit Master text styles&#10;Second level&#10;Third level&#10;Fourth level&#10;Fifth level"/>
          <p:cNvSpPr>
            <a:spLocks noChangeArrowheads="1"/>
          </p:cNvSpPr>
          <p:nvPr/>
        </p:nvSpPr>
        <p:spPr bwMode="auto">
          <a:xfrm>
            <a:off x="4298950" y="6394450"/>
            <a:ext cx="2500313" cy="4048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buClr>
                <a:srgbClr val="0F116A"/>
              </a:buClr>
              <a:buSzPct val="120000"/>
              <a:buFontTx/>
              <a:buNone/>
            </a:pPr>
            <a:r>
              <a:rPr lang="en-US" altLang="en-US" sz="1800" b="1">
                <a:solidFill>
                  <a:schemeClr val="bg1"/>
                </a:solidFill>
                <a:latin typeface="Arial" pitchFamily="34" charset="0"/>
                <a:ea typeface="MS PGothic" pitchFamily="34" charset="-128"/>
              </a:rPr>
              <a:t>Eastern Meadowlark</a:t>
            </a:r>
          </a:p>
        </p:txBody>
      </p:sp>
      <p:sp>
        <p:nvSpPr>
          <p:cNvPr id="375821" name="Rectangle 13"/>
          <p:cNvSpPr>
            <a:spLocks noChangeArrowheads="1"/>
          </p:cNvSpPr>
          <p:nvPr/>
        </p:nvSpPr>
        <p:spPr bwMode="auto">
          <a:xfrm>
            <a:off x="4191000" y="3810000"/>
            <a:ext cx="4643438" cy="915988"/>
          </a:xfrm>
          <a:prstGeom prst="rect">
            <a:avLst/>
          </a:prstGeom>
          <a:solidFill>
            <a:srgbClr val="FFCC18"/>
          </a:solidFill>
          <a:ln w="9525">
            <a:noFill/>
            <a:miter lim="800000"/>
            <a:headEnd/>
            <a:tailEnd/>
          </a:ln>
          <a:effectLst>
            <a:outerShdw blurRad="63500" dist="25399" dir="2700000" algn="ctr" rotWithShape="0">
              <a:srgbClr val="090909">
                <a:alpha val="67000"/>
              </a:srgbClr>
            </a:outerShdw>
          </a:effectLst>
        </p:spPr>
        <p:txBody>
          <a:bodyPr>
            <a:spAutoFit/>
          </a:bodyPr>
          <a:lstStyle/>
          <a:p>
            <a:pPr>
              <a:lnSpc>
                <a:spcPct val="90000"/>
              </a:lnSpc>
              <a:defRPr/>
            </a:pPr>
            <a:r>
              <a:rPr lang="en-US" sz="2000" b="1">
                <a:solidFill>
                  <a:schemeClr val="tx2"/>
                </a:solidFill>
                <a:latin typeface="Arial" charset="0"/>
              </a:rPr>
              <a:t>Distinct species:</a:t>
            </a:r>
            <a:br>
              <a:rPr lang="en-US" sz="2000" b="1">
                <a:solidFill>
                  <a:schemeClr val="tx2"/>
                </a:solidFill>
                <a:latin typeface="Arial" charset="0"/>
              </a:rPr>
            </a:br>
            <a:r>
              <a:rPr lang="en-US" sz="2000" b="1">
                <a:solidFill>
                  <a:schemeClr val="tx2"/>
                </a:solidFill>
                <a:latin typeface="Arial" charset="0"/>
              </a:rPr>
              <a:t>songs &amp; behaviors are different enough to prevent interbreeding</a:t>
            </a:r>
          </a:p>
        </p:txBody>
      </p:sp>
    </p:spTree>
    <p:extLst>
      <p:ext uri="{BB962C8B-B14F-4D97-AF65-F5344CB8AC3E}">
        <p14:creationId xmlns:p14="http://schemas.microsoft.com/office/powerpoint/2010/main" val="36470762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758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 nodeType="afterGroup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8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1" dur="500"/>
                                        <p:tgtEl>
                                          <p:spTgt spid="375820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9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375819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3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3" name="Whoosh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 nodeType="clickPar">
                      <p:stCondLst>
                        <p:cond delay="indefinite"/>
                      </p:stCondLst>
                      <p:childTnLst>
                        <p:par>
                          <p:cTn id="17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8" presetID="4" presetClass="entr" presetSubtype="32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58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ox(out)">
                                      <p:cBhvr>
                                        <p:cTn id="20" dur="500"/>
                                        <p:tgtEl>
                                          <p:spTgt spid="37582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>
                                        <p:cTn display="0" masterRel="sameClick">
                                          <p:stCondLst>
                                            <p:cond evt="begin" delay="0">
                                              <p:tn val="18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4" name="Chimes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75819" grpId="0" autoUpdateAnimBg="0"/>
      <p:bldP spid="375820" grpId="0" autoUpdateAnimBg="0"/>
      <p:bldP spid="375821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0178" name="Picture 4" descr="slide4.jp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6988" y="3240088"/>
            <a:ext cx="4037012" cy="36179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0179" name="Rectangle 3"/>
          <p:cNvSpPr>
            <a:spLocks noGrp="1" noChangeArrowheads="1"/>
          </p:cNvSpPr>
          <p:nvPr>
            <p:ph type="title"/>
          </p:nvPr>
        </p:nvSpPr>
        <p:spPr>
          <a:xfrm>
            <a:off x="609600" y="685800"/>
            <a:ext cx="8432800" cy="762000"/>
          </a:xfrm>
        </p:spPr>
        <p:txBody>
          <a:bodyPr/>
          <a:lstStyle/>
          <a:p>
            <a:pPr eaLnBrk="1" hangingPunct="1"/>
            <a:r>
              <a:rPr lang="en-US" altLang="en-US" sz="3200" smtClean="0"/>
              <a:t>How do new species originate?</a:t>
            </a:r>
          </a:p>
        </p:txBody>
      </p:sp>
      <p:sp>
        <p:nvSpPr>
          <p:cNvPr id="50180" name="Rectangle 4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706438" y="1371600"/>
            <a:ext cx="8437562" cy="54864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When two populations become </a:t>
            </a:r>
            <a:r>
              <a:rPr lang="en-US" altLang="en-US" u="sng" smtClean="0">
                <a:solidFill>
                  <a:srgbClr val="FF0000"/>
                </a:solidFill>
              </a:rPr>
              <a:t>reproductively isolated </a:t>
            </a:r>
            <a:r>
              <a:rPr lang="en-US" altLang="en-US" smtClean="0"/>
              <a:t>from each other.</a:t>
            </a:r>
          </a:p>
          <a:p>
            <a:pPr eaLnBrk="1" hangingPunct="1">
              <a:lnSpc>
                <a:spcPct val="90000"/>
              </a:lnSpc>
              <a:buFont typeface="Wingdings" pitchFamily="2" charset="2"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</a:pPr>
            <a:r>
              <a:rPr lang="en-US" altLang="en-US" smtClean="0"/>
              <a:t>Speciation Modes:</a:t>
            </a: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allopatric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geographic separation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mtClean="0">
                <a:ea typeface="MS PGothic" pitchFamily="34" charset="-128"/>
              </a:rPr>
              <a:t>“</a:t>
            </a:r>
            <a:r>
              <a:rPr lang="en-US" altLang="ja-JP" i="1" smtClean="0">
                <a:ea typeface="MS PGothic" pitchFamily="34" charset="-128"/>
              </a:rPr>
              <a:t>other country</a:t>
            </a:r>
            <a:r>
              <a:rPr lang="ja-JP" altLang="en-US" smtClean="0">
                <a:ea typeface="MS PGothic" pitchFamily="34" charset="-128"/>
              </a:rPr>
              <a:t>”</a:t>
            </a:r>
            <a:endParaRPr lang="en-US" altLang="ja-JP" smtClean="0">
              <a:ea typeface="MS PGothic" pitchFamily="34" charset="-128"/>
            </a:endParaRPr>
          </a:p>
          <a:p>
            <a:pPr lvl="1" eaLnBrk="1" hangingPunct="1">
              <a:lnSpc>
                <a:spcPct val="90000"/>
              </a:lnSpc>
            </a:pPr>
            <a:r>
              <a:rPr lang="en-US" altLang="en-US" u="sng" smtClean="0">
                <a:solidFill>
                  <a:srgbClr val="CC0000"/>
                </a:solidFill>
              </a:rPr>
              <a:t>sympatric</a:t>
            </a:r>
            <a:endParaRPr lang="en-US" altLang="en-US" smtClean="0"/>
          </a:p>
          <a:p>
            <a:pPr lvl="2" eaLnBrk="1" hangingPunct="1">
              <a:lnSpc>
                <a:spcPct val="90000"/>
              </a:lnSpc>
            </a:pPr>
            <a:r>
              <a:rPr lang="en-US" altLang="en-US" smtClean="0"/>
              <a:t>still live in same area</a:t>
            </a:r>
          </a:p>
          <a:p>
            <a:pPr lvl="2" eaLnBrk="1" hangingPunct="1">
              <a:lnSpc>
                <a:spcPct val="90000"/>
              </a:lnSpc>
            </a:pPr>
            <a:r>
              <a:rPr lang="ja-JP" altLang="en-US" smtClean="0">
                <a:ea typeface="MS PGothic" pitchFamily="34" charset="-128"/>
              </a:rPr>
              <a:t>“</a:t>
            </a:r>
            <a:r>
              <a:rPr lang="en-US" altLang="ja-JP" i="1" smtClean="0">
                <a:ea typeface="MS PGothic" pitchFamily="34" charset="-128"/>
              </a:rPr>
              <a:t>same country</a:t>
            </a:r>
            <a:r>
              <a:rPr lang="ja-JP" altLang="en-US" smtClean="0">
                <a:ea typeface="MS PGothic" pitchFamily="34" charset="-128"/>
              </a:rPr>
              <a:t>”</a:t>
            </a:r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0055371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534400" cy="8382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b="1" smtClean="0"/>
              <a:t>Allopatric Speciation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1371600"/>
            <a:ext cx="5410200" cy="5029200"/>
          </a:xfrm>
        </p:spPr>
        <p:txBody>
          <a:bodyPr rtlCol="0">
            <a:normAutofit fontScale="85000" lnSpcReduction="10000"/>
          </a:bodyPr>
          <a:lstStyle/>
          <a:p>
            <a:pPr marL="422910" indent="-45720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Physical/geographical separation of two populations</a:t>
            </a:r>
          </a:p>
          <a:p>
            <a:pPr marL="422910" indent="-45720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Allele frequencies diverge</a:t>
            </a:r>
          </a:p>
          <a:p>
            <a:pPr marL="422910" indent="-45720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After a length of time the two population are so different that they are considered different species</a:t>
            </a:r>
          </a:p>
          <a:p>
            <a:pPr marL="422910" indent="-457200" eaLnBrk="1" fontAlgn="auto" hangingPunct="1">
              <a:spcAft>
                <a:spcPts val="0"/>
              </a:spcAft>
              <a:buFont typeface="Wingdings" charset="2"/>
              <a:buChar char="u"/>
              <a:defRPr/>
            </a:pPr>
            <a:r>
              <a:rPr lang="en-US" dirty="0" smtClean="0"/>
              <a:t>If the barrier is removed interbreeding will still not occur due to pre/post zygotic isolation</a:t>
            </a:r>
          </a:p>
          <a:p>
            <a:pPr marL="640080" lvl="1" indent="-274320" eaLnBrk="1" fontAlgn="auto" hangingPunct="1">
              <a:spcAft>
                <a:spcPts val="0"/>
              </a:spcAft>
              <a:defRPr/>
            </a:pPr>
            <a:endParaRPr lang="en-US" dirty="0"/>
          </a:p>
        </p:txBody>
      </p:sp>
      <p:pic>
        <p:nvPicPr>
          <p:cNvPr id="51204" name="Picture 2" descr="http://biology200.gsu.edu/houghton/2107%20'11/Figures/Chapter22/figure22.3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67400" y="1247775"/>
            <a:ext cx="3124200" cy="52911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860727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Title 1"/>
          <p:cNvSpPr>
            <a:spLocks noGrp="1"/>
          </p:cNvSpPr>
          <p:nvPr>
            <p:ph type="title"/>
          </p:nvPr>
        </p:nvSpPr>
        <p:spPr>
          <a:xfrm>
            <a:off x="304800" y="304800"/>
            <a:ext cx="8610600" cy="1143000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b="1" smtClean="0"/>
              <a:t>Sympatric Speciation</a:t>
            </a:r>
          </a:p>
        </p:txBody>
      </p:sp>
      <p:sp>
        <p:nvSpPr>
          <p:cNvPr id="347139" name="Content Placeholder 2"/>
          <p:cNvSpPr>
            <a:spLocks noGrp="1"/>
          </p:cNvSpPr>
          <p:nvPr>
            <p:ph idx="1"/>
          </p:nvPr>
        </p:nvSpPr>
        <p:spPr>
          <a:xfrm>
            <a:off x="304800" y="1676400"/>
            <a:ext cx="8610600" cy="4724400"/>
          </a:xfrm>
        </p:spPr>
        <p:txBody>
          <a:bodyPr/>
          <a:lstStyle/>
          <a:p>
            <a:pPr marL="57150" indent="0" eaLnBrk="1" hangingPunct="1">
              <a:buFont typeface="Arial" pitchFamily="34" charset="0"/>
              <a:buNone/>
            </a:pPr>
            <a:r>
              <a:rPr lang="en-US" altLang="en-US" sz="2800" smtClean="0"/>
              <a:t>Formation of a new species without geographic isolation. </a:t>
            </a:r>
          </a:p>
          <a:p>
            <a:pPr marL="57150" indent="0" eaLnBrk="1" hangingPunct="1">
              <a:buFont typeface="Arial" pitchFamily="34" charset="0"/>
              <a:buNone/>
            </a:pPr>
            <a:r>
              <a:rPr lang="en-US" altLang="en-US" sz="2800" u="sng" smtClean="0"/>
              <a:t>Causes</a:t>
            </a:r>
            <a:r>
              <a:rPr lang="en-US" altLang="en-US" sz="2800" smtClean="0"/>
              <a:t>:</a:t>
            </a:r>
          </a:p>
          <a:p>
            <a:pPr lvl="1" eaLnBrk="1" hangingPunct="1"/>
            <a:r>
              <a:rPr lang="en-US" altLang="en-US" sz="2400" smtClean="0"/>
              <a:t>Pre-zygotic barriers exist to mating</a:t>
            </a:r>
          </a:p>
          <a:p>
            <a:pPr lvl="1" eaLnBrk="1" hangingPunct="1"/>
            <a:r>
              <a:rPr lang="en-US" altLang="en-US" sz="2400" b="1" smtClean="0">
                <a:solidFill>
                  <a:srgbClr val="FF0000"/>
                </a:solidFill>
              </a:rPr>
              <a:t>Polyploidy</a:t>
            </a:r>
            <a:r>
              <a:rPr lang="en-US" altLang="en-US" sz="2400" smtClean="0">
                <a:solidFill>
                  <a:srgbClr val="FF0000"/>
                </a:solidFill>
              </a:rPr>
              <a:t> </a:t>
            </a:r>
            <a:r>
              <a:rPr lang="en-US" altLang="en-US" sz="2400" smtClean="0"/>
              <a:t>(only organism with an even number of chromosomes are fertile…speciation occurs quickly)</a:t>
            </a:r>
          </a:p>
          <a:p>
            <a:pPr lvl="1" eaLnBrk="1" hangingPunct="1"/>
            <a:r>
              <a:rPr lang="en-US" altLang="en-US" sz="2400" b="1" smtClean="0">
                <a:solidFill>
                  <a:srgbClr val="3333FF"/>
                </a:solidFill>
              </a:rPr>
              <a:t>Hybridization</a:t>
            </a:r>
            <a:r>
              <a:rPr lang="en-US" altLang="en-US" sz="2400" smtClean="0"/>
              <a:t>: two different forms of a species mate in common ground (hybrid zone) and produce offspring with greater genetic diversity than the parents….eventually the hybrid diverges from both sets of parents</a:t>
            </a:r>
          </a:p>
        </p:txBody>
      </p:sp>
    </p:spTree>
    <p:extLst>
      <p:ext uri="{BB962C8B-B14F-4D97-AF65-F5344CB8AC3E}">
        <p14:creationId xmlns:p14="http://schemas.microsoft.com/office/powerpoint/2010/main" val="299129340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713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5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12" dur="500"/>
                                        <p:tgtEl>
                                          <p:spTgt spid="34713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4713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250" name="Picture 5" descr="appleflie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66800"/>
            <a:ext cx="6858000" cy="39989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48163" name="Text Box 6"/>
          <p:cNvSpPr txBox="1">
            <a:spLocks noChangeArrowheads="1"/>
          </p:cNvSpPr>
          <p:nvPr/>
        </p:nvSpPr>
        <p:spPr bwMode="auto">
          <a:xfrm>
            <a:off x="990600" y="5334000"/>
            <a:ext cx="6934200" cy="100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2000" smtClean="0"/>
              <a:t>Gene flow has been reduced between flies that feed on different food varieties, even though they both live in the same geographic area. </a:t>
            </a:r>
          </a:p>
        </p:txBody>
      </p:sp>
      <p:sp>
        <p:nvSpPr>
          <p:cNvPr id="348164" name="Text Box 7"/>
          <p:cNvSpPr txBox="1">
            <a:spLocks noChangeArrowheads="1"/>
          </p:cNvSpPr>
          <p:nvPr/>
        </p:nvSpPr>
        <p:spPr bwMode="auto">
          <a:xfrm>
            <a:off x="1066800" y="304800"/>
            <a:ext cx="6858000" cy="579438"/>
          </a:xfrm>
          <a:prstGeom prst="rect">
            <a:avLst/>
          </a:prstGeom>
          <a:solidFill>
            <a:srgbClr val="FF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blurRad="63500" dist="38099" dir="2700000" algn="ctr" rotWithShape="0">
                    <a:schemeClr val="bg2">
                      <a:alpha val="74998"/>
                    </a:schemeClr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ea typeface="ＭＳ Ｐゴシック" charset="0"/>
              </a:defRPr>
            </a:lvl9pPr>
          </a:lstStyle>
          <a:p>
            <a:pPr algn="ctr" eaLnBrk="1" hangingPunct="1">
              <a:spcBef>
                <a:spcPct val="50000"/>
              </a:spcBef>
              <a:defRPr/>
            </a:pPr>
            <a:r>
              <a:rPr lang="en-US" sz="3200" b="1" smtClean="0">
                <a:latin typeface="Century Gothic" charset="0"/>
              </a:rPr>
              <a:t>Sympatric Speciation</a:t>
            </a:r>
          </a:p>
        </p:txBody>
      </p:sp>
    </p:spTree>
    <p:extLst>
      <p:ext uri="{BB962C8B-B14F-4D97-AF65-F5344CB8AC3E}">
        <p14:creationId xmlns:p14="http://schemas.microsoft.com/office/powerpoint/2010/main" val="35098859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04800" y="914400"/>
            <a:ext cx="8229600" cy="3657600"/>
          </a:xfrm>
        </p:spPr>
        <p:txBody>
          <a:bodyPr/>
          <a:lstStyle/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/>
              <a:t>There are two models of speciation, or how populations change over time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mtClean="0"/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b="1" smtClean="0"/>
              <a:t>Model #1:</a:t>
            </a:r>
            <a:r>
              <a:rPr lang="en-US" altLang="en-US" smtClean="0"/>
              <a:t> </a:t>
            </a:r>
            <a:r>
              <a:rPr lang="en-US" altLang="en-US" b="1" smtClean="0"/>
              <a:t>Gradualism</a:t>
            </a:r>
            <a:r>
              <a:rPr lang="en-US" altLang="en-US" smtClean="0"/>
              <a:t> (change happens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slowly</a:t>
            </a:r>
            <a:r>
              <a:rPr lang="en-US" altLang="en-US" smtClean="0"/>
              <a:t>, and new species are made at a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r>
              <a:rPr lang="en-US" altLang="en-US" smtClean="0">
                <a:solidFill>
                  <a:srgbClr val="FF0000"/>
                </a:solidFill>
              </a:rPr>
              <a:t>constant</a:t>
            </a:r>
            <a:r>
              <a:rPr lang="en-US" altLang="en-US" smtClean="0"/>
              <a:t> rate)</a:t>
            </a:r>
          </a:p>
        </p:txBody>
      </p:sp>
      <p:pic>
        <p:nvPicPr>
          <p:cNvPr id="54275" name="Picture 5" descr="http://anthro.palomar.edu/synthetic/images/graph_of_phyletic_gradual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52800" y="3533775"/>
            <a:ext cx="4114800" cy="311467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831310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smtClean="0"/>
              <a:t>Model #2:</a:t>
            </a:r>
            <a:r>
              <a:rPr lang="en-US" altLang="en-US" smtClean="0"/>
              <a:t> </a:t>
            </a:r>
            <a:r>
              <a:rPr lang="en-US" altLang="en-US" b="1" smtClean="0"/>
              <a:t>Punctuated Equilibrium</a:t>
            </a:r>
            <a:r>
              <a:rPr lang="en-US" altLang="en-US" smtClean="0"/>
              <a:t> (there are times of </a:t>
            </a:r>
            <a:r>
              <a:rPr lang="en-US" altLang="en-US" smtClean="0">
                <a:solidFill>
                  <a:srgbClr val="FF0000"/>
                </a:solidFill>
              </a:rPr>
              <a:t>little</a:t>
            </a:r>
            <a:r>
              <a:rPr lang="en-US" altLang="en-US" smtClean="0"/>
              <a:t> or no change followed by times of </a:t>
            </a:r>
            <a:r>
              <a:rPr lang="en-US" altLang="en-US" smtClean="0">
                <a:solidFill>
                  <a:srgbClr val="FF0000"/>
                </a:solidFill>
              </a:rPr>
              <a:t>rapid</a:t>
            </a:r>
            <a:r>
              <a:rPr lang="en-US" altLang="en-US" smtClean="0"/>
              <a:t> change – often due to major changes in the </a:t>
            </a:r>
            <a:r>
              <a:rPr lang="en-US" altLang="en-US" smtClean="0">
                <a:solidFill>
                  <a:srgbClr val="FF0000"/>
                </a:solidFill>
              </a:rPr>
              <a:t>environment</a:t>
            </a:r>
            <a:r>
              <a:rPr lang="en-US" altLang="en-US" smtClean="0"/>
              <a:t>) </a:t>
            </a:r>
          </a:p>
          <a:p>
            <a:pPr eaLnBrk="1" hangingPunct="1">
              <a:buFontTx/>
              <a:buNone/>
            </a:pPr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b="1" smtClean="0"/>
              <a:t>Stephen Jay </a:t>
            </a:r>
            <a:r>
              <a:rPr lang="en-US" altLang="en-US" b="1" smtClean="0">
                <a:solidFill>
                  <a:srgbClr val="FF0000"/>
                </a:solidFill>
              </a:rPr>
              <a:t>Gould</a:t>
            </a:r>
            <a:r>
              <a:rPr lang="en-US" altLang="en-US" smtClean="0"/>
              <a:t> came up with this model!</a:t>
            </a:r>
          </a:p>
        </p:txBody>
      </p:sp>
      <p:pic>
        <p:nvPicPr>
          <p:cNvPr id="55299" name="Picture 4" descr="http://anthro.palomar.edu/synthetic/images/graph_of_punctuated_equilibr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43400" y="4062413"/>
            <a:ext cx="3325813" cy="251301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185343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6322" name="Picture 2" descr="http://anthro.palomar.edu/synthetic/images/graph_of_punctuated_equilibriu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1828800"/>
            <a:ext cx="4235450" cy="32004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6323" name="Picture 5" descr="http://anthro.palomar.edu/synthetic/images/graph_of_phyletic_gradualism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4800" y="1905000"/>
            <a:ext cx="4027488" cy="304800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6324" name="TextBox 5"/>
          <p:cNvSpPr txBox="1">
            <a:spLocks noChangeArrowheads="1"/>
          </p:cNvSpPr>
          <p:nvPr/>
        </p:nvSpPr>
        <p:spPr bwMode="auto">
          <a:xfrm>
            <a:off x="0" y="1066800"/>
            <a:ext cx="9015413" cy="584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>
                <a:latin typeface="Arial" pitchFamily="34" charset="0"/>
              </a:rPr>
              <a:t>      Gradualism 		Punctuated Equilibrium</a:t>
            </a:r>
          </a:p>
        </p:txBody>
      </p:sp>
    </p:spTree>
    <p:extLst>
      <p:ext uri="{BB962C8B-B14F-4D97-AF65-F5344CB8AC3E}">
        <p14:creationId xmlns:p14="http://schemas.microsoft.com/office/powerpoint/2010/main" val="12127544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7346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sz="3200" smtClean="0"/>
              <a:t>Another Way of Looking at It!</a:t>
            </a:r>
          </a:p>
        </p:txBody>
      </p:sp>
      <p:pic>
        <p:nvPicPr>
          <p:cNvPr id="57347" name="Picture 2" descr="http://courseweb.glendale.edu/ppal/time_a6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43000" y="1371600"/>
            <a:ext cx="6399213" cy="5083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612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Speciation vocabulary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066800"/>
            <a:ext cx="8229600" cy="4953000"/>
          </a:xfrm>
        </p:spPr>
        <p:txBody>
          <a:bodyPr/>
          <a:lstStyle/>
          <a:p>
            <a:pPr marL="0" indent="0" algn="ctr">
              <a:buFont typeface="Arial" pitchFamily="34" charset="0"/>
              <a:buNone/>
              <a:defRPr/>
            </a:pPr>
            <a:r>
              <a:rPr lang="en-US" altLang="en-US" sz="2800" dirty="0"/>
              <a:t>First off, how do we define a species</a:t>
            </a:r>
            <a:r>
              <a:rPr lang="en-US" altLang="en-US" sz="2800" dirty="0" smtClean="0"/>
              <a:t>?</a:t>
            </a:r>
            <a:endParaRPr lang="en-US" sz="2800" b="1" dirty="0" smtClean="0">
              <a:solidFill>
                <a:schemeClr val="tx2"/>
              </a:solidFill>
              <a:latin typeface="+mj-lt"/>
            </a:endParaRP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Speciation </a:t>
            </a:r>
            <a:r>
              <a:rPr lang="en-US" sz="2800" dirty="0" smtClean="0"/>
              <a:t>→ splitting of one species into 2 different species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Species </a:t>
            </a:r>
            <a:r>
              <a:rPr lang="en-US" sz="2800" dirty="0" smtClean="0"/>
              <a:t>→ a group of organisms that interbreed under natural conditions to produce fertile offspring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u="sng" dirty="0" smtClean="0"/>
              <a:t>Natural conditions</a:t>
            </a:r>
            <a:r>
              <a:rPr lang="en-US" sz="2400" dirty="0" smtClean="0"/>
              <a:t>: not artificially inseminated or forced into the same location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To maintain a population as a single species, genes must freely flow through the entire population</a:t>
            </a:r>
            <a:endParaRPr lang="en-US" sz="2800" dirty="0"/>
          </a:p>
        </p:txBody>
      </p:sp>
    </p:spTree>
    <p:extLst>
      <p:ext uri="{BB962C8B-B14F-4D97-AF65-F5344CB8AC3E}">
        <p14:creationId xmlns:p14="http://schemas.microsoft.com/office/powerpoint/2010/main" val="148433469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Title 1"/>
          <p:cNvSpPr>
            <a:spLocks noGrp="1"/>
          </p:cNvSpPr>
          <p:nvPr>
            <p:ph type="title"/>
          </p:nvPr>
        </p:nvSpPr>
        <p:spPr>
          <a:xfrm>
            <a:off x="381000" y="0"/>
            <a:ext cx="8229600" cy="1143000"/>
          </a:xfrm>
        </p:spPr>
        <p:txBody>
          <a:bodyPr/>
          <a:lstStyle/>
          <a:p>
            <a:r>
              <a:rPr lang="en-US" altLang="en-US" sz="3200" smtClean="0"/>
              <a:t>And yet another way of looking at it!</a:t>
            </a:r>
          </a:p>
        </p:txBody>
      </p:sp>
      <p:pic>
        <p:nvPicPr>
          <p:cNvPr id="58371" name="Picture 2" descr="http://3.bp.blogspot.com/_CCQU_DJxcAc/TApL-9UbSuI/AAAAAAAAAB4/WbouNMKEbSQ/S692/gradualism.gif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71600" y="1219200"/>
            <a:ext cx="6362700" cy="51228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25129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274638"/>
            <a:ext cx="8229600" cy="1782762"/>
          </a:xfrm>
        </p:spPr>
        <p:txBody>
          <a:bodyPr/>
          <a:lstStyle/>
          <a:p>
            <a:pPr eaLnBrk="1" hangingPunct="1"/>
            <a:r>
              <a:rPr lang="en-US" altLang="en-US" sz="6000" b="1" smtClean="0"/>
              <a:t>Patterns of Evolution</a:t>
            </a:r>
          </a:p>
        </p:txBody>
      </p:sp>
      <p:pic>
        <p:nvPicPr>
          <p:cNvPr id="59395" name="Picture 5" descr="C:\HomeFiles\Bonnie\Teach\Cartoons\farsideevolution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43200" y="1865313"/>
            <a:ext cx="3810000" cy="4743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619179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228600" y="228600"/>
            <a:ext cx="8382000" cy="5257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smtClean="0"/>
              <a:t>A) </a:t>
            </a:r>
            <a:r>
              <a:rPr lang="en-US" altLang="en-US" sz="2800" b="1" i="1" smtClean="0"/>
              <a:t>Coevolution</a:t>
            </a:r>
            <a:r>
              <a:rPr lang="en-US" altLang="en-US" sz="2800" b="1" smtClean="0"/>
              <a:t> </a:t>
            </a:r>
            <a:r>
              <a:rPr lang="en-US" altLang="en-US" sz="2800" smtClean="0"/>
              <a:t>= change of two or more species in response to one another.  Two species evolve together in response to their environment.   </a:t>
            </a:r>
          </a:p>
          <a:p>
            <a:pPr eaLnBrk="1" hangingPunct="1">
              <a:buFontTx/>
              <a:buNone/>
            </a:pPr>
            <a:r>
              <a:rPr lang="en-US" altLang="en-US" smtClean="0"/>
              <a:t>	</a:t>
            </a:r>
            <a:r>
              <a:rPr lang="en-US" altLang="en-US" sz="2800" smtClean="0"/>
              <a:t>(Ex: predator/prey relationships; hummingbird beak/trumpet flower; dogs/humans)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</p:txBody>
      </p:sp>
      <p:pic>
        <p:nvPicPr>
          <p:cNvPr id="60419" name="Picture 5" descr="http://www.corante.com/loom/archives/orchid%20fly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4538" y="3657600"/>
            <a:ext cx="4078287" cy="2422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0420" name="TextBox 9"/>
          <p:cNvSpPr txBox="1">
            <a:spLocks noChangeArrowheads="1"/>
          </p:cNvSpPr>
          <p:nvPr/>
        </p:nvSpPr>
        <p:spPr bwMode="auto">
          <a:xfrm>
            <a:off x="1144588" y="6323013"/>
            <a:ext cx="3276600" cy="461962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itchFamily="34" charset="0"/>
              </a:rPr>
              <a:t>Orchid Fly</a:t>
            </a:r>
          </a:p>
        </p:txBody>
      </p:sp>
      <p:pic>
        <p:nvPicPr>
          <p:cNvPr id="60421" name="Picture 5" descr="http://www.discoverseaz.com/Graphics/Wildlife/Birds/Hummingbird_Flower.jpg"/>
          <p:cNvPicPr>
            <a:picLocks noChangeAspect="1" noChangeArrowheads="1"/>
          </p:cNvPicPr>
          <p:nvPr/>
        </p:nvPicPr>
        <p:blipFill>
          <a:blip r:embed="rId4" r:link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203" t="7904" r="18188" b="2193"/>
          <a:stretch>
            <a:fillRect/>
          </a:stretch>
        </p:blipFill>
        <p:spPr bwMode="auto">
          <a:xfrm>
            <a:off x="5943600" y="3095625"/>
            <a:ext cx="2286000" cy="219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91294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381000"/>
            <a:ext cx="8229600" cy="4525963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b="1" i="1" smtClean="0"/>
              <a:t>B) Convergent Evolution</a:t>
            </a:r>
            <a:r>
              <a:rPr lang="en-US" altLang="en-US" smtClean="0"/>
              <a:t> = organisms with </a:t>
            </a:r>
            <a:r>
              <a:rPr lang="en-US" altLang="en-US" smtClean="0">
                <a:solidFill>
                  <a:srgbClr val="FF0000"/>
                </a:solidFill>
              </a:rPr>
              <a:t>different</a:t>
            </a:r>
            <a:r>
              <a:rPr lang="en-US" altLang="en-US" smtClean="0"/>
              <a:t> ancestors (not related) become very similar due to </a:t>
            </a:r>
            <a:r>
              <a:rPr lang="en-US" altLang="en-US" smtClean="0">
                <a:solidFill>
                  <a:srgbClr val="FF0000"/>
                </a:solidFill>
              </a:rPr>
              <a:t>environment</a:t>
            </a:r>
            <a:r>
              <a:rPr lang="en-US" altLang="en-US" smtClean="0"/>
              <a:t> (Ex: sharks and dolphins)</a:t>
            </a:r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/>
            <a:endParaRPr lang="en-US" altLang="en-US" smtClean="0"/>
          </a:p>
          <a:p>
            <a:pPr eaLnBrk="1" hangingPunct="1">
              <a:buFontTx/>
              <a:buNone/>
            </a:pPr>
            <a:r>
              <a:rPr lang="en-US" altLang="en-US" b="1" i="1" smtClean="0"/>
              <a:t>C) Divergent Evolution</a:t>
            </a:r>
            <a:r>
              <a:rPr lang="en-US" altLang="en-US" smtClean="0"/>
              <a:t> = two or more </a:t>
            </a:r>
            <a:r>
              <a:rPr lang="en-US" altLang="en-US" smtClean="0">
                <a:solidFill>
                  <a:srgbClr val="FF0000"/>
                </a:solidFill>
              </a:rPr>
              <a:t>related </a:t>
            </a:r>
            <a:r>
              <a:rPr lang="en-US" altLang="en-US" smtClean="0"/>
              <a:t>populations/species become </a:t>
            </a:r>
            <a:r>
              <a:rPr lang="en-US" altLang="en-US" smtClean="0">
                <a:solidFill>
                  <a:srgbClr val="FF0000"/>
                </a:solidFill>
              </a:rPr>
              <a:t>different</a:t>
            </a:r>
            <a:r>
              <a:rPr lang="en-US" altLang="en-US" smtClean="0"/>
              <a:t> (Ex: Darwin’s finches)</a:t>
            </a:r>
          </a:p>
          <a:p>
            <a:pPr eaLnBrk="1" hangingPunct="1"/>
            <a:endParaRPr lang="en-US" altLang="en-US" smtClean="0"/>
          </a:p>
        </p:txBody>
      </p:sp>
      <p:pic>
        <p:nvPicPr>
          <p:cNvPr id="61443" name="Picture 4" descr="Image of: Ursus maritimus (polar bear)"/>
          <p:cNvPicPr>
            <a:picLocks noChangeAspect="1" noChangeArrowheads="1"/>
          </p:cNvPicPr>
          <p:nvPr/>
        </p:nvPicPr>
        <p:blipFill>
          <a:blip r:embed="rId2" r:link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514600"/>
            <a:ext cx="2286000" cy="1885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4" name="Picture 5" descr="Image of: Vulpes lagopus (Arctic fox)"/>
          <p:cNvPicPr>
            <a:picLocks noChangeAspect="1" noChangeArrowheads="1"/>
          </p:cNvPicPr>
          <p:nvPr/>
        </p:nvPicPr>
        <p:blipFill>
          <a:blip r:embed="rId4" r:link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7600" y="2474913"/>
            <a:ext cx="2438400" cy="1892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1445" name="Picture 6" descr="Image of: Lepus arcticus (Arctic hare)"/>
          <p:cNvPicPr>
            <a:picLocks noChangeAspect="1" noChangeArrowheads="1"/>
          </p:cNvPicPr>
          <p:nvPr/>
        </p:nvPicPr>
        <p:blipFill>
          <a:blip r:embed="rId6" r:link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248400" y="2474913"/>
            <a:ext cx="2362200" cy="1822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7082262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2466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762000"/>
            <a:ext cx="5781675" cy="4938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2467" name="TextBox 9"/>
          <p:cNvSpPr txBox="1">
            <a:spLocks noChangeArrowheads="1"/>
          </p:cNvSpPr>
          <p:nvPr/>
        </p:nvSpPr>
        <p:spPr bwMode="auto">
          <a:xfrm>
            <a:off x="1752600" y="5638800"/>
            <a:ext cx="32004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itchFamily="34" charset="0"/>
              </a:rPr>
              <a:t>Divergent </a:t>
            </a:r>
          </a:p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itchFamily="34" charset="0"/>
              </a:rPr>
              <a:t>Evolution</a:t>
            </a:r>
          </a:p>
        </p:txBody>
      </p:sp>
      <p:sp>
        <p:nvSpPr>
          <p:cNvPr id="62468" name="TextBox 9"/>
          <p:cNvSpPr txBox="1">
            <a:spLocks noChangeArrowheads="1"/>
          </p:cNvSpPr>
          <p:nvPr/>
        </p:nvSpPr>
        <p:spPr bwMode="auto">
          <a:xfrm>
            <a:off x="4648200" y="5638800"/>
            <a:ext cx="2895600" cy="8302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latin typeface="Arial" pitchFamily="34" charset="0"/>
              </a:rPr>
              <a:t>Convergent Evolution</a:t>
            </a:r>
          </a:p>
        </p:txBody>
      </p:sp>
    </p:spTree>
    <p:extLst>
      <p:ext uri="{BB962C8B-B14F-4D97-AF65-F5344CB8AC3E}">
        <p14:creationId xmlns:p14="http://schemas.microsoft.com/office/powerpoint/2010/main" val="273066323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Grp="1" noChangeArrowheads="1"/>
          </p:cNvSpPr>
          <p:nvPr>
            <p:ph type="body" idx="1"/>
          </p:nvPr>
        </p:nvSpPr>
        <p:spPr>
          <a:xfrm>
            <a:off x="152400" y="1828800"/>
            <a:ext cx="3276600" cy="4495800"/>
          </a:xfrm>
        </p:spPr>
        <p:txBody>
          <a:bodyPr/>
          <a:lstStyle/>
          <a:p>
            <a:pPr eaLnBrk="1" hangingPunct="1">
              <a:buFontTx/>
              <a:buNone/>
            </a:pPr>
            <a:r>
              <a:rPr lang="en-US" altLang="en-US" sz="2800" b="1" i="1" smtClean="0"/>
              <a:t>D) Adaptive Radiation =</a:t>
            </a:r>
            <a:r>
              <a:rPr lang="en-US" altLang="en-US" sz="2800" smtClean="0"/>
              <a:t> an extreme form of </a:t>
            </a:r>
            <a:r>
              <a:rPr lang="en-US" altLang="en-US" sz="2800" smtClean="0">
                <a:solidFill>
                  <a:srgbClr val="FF0000"/>
                </a:solidFill>
              </a:rPr>
              <a:t>divergent</a:t>
            </a:r>
            <a:r>
              <a:rPr lang="en-US" altLang="en-US" sz="2800" smtClean="0"/>
              <a:t> evolution where </a:t>
            </a:r>
            <a:r>
              <a:rPr lang="en-US" altLang="en-US" sz="2800" smtClean="0">
                <a:solidFill>
                  <a:srgbClr val="FF0000"/>
                </a:solidFill>
              </a:rPr>
              <a:t>many </a:t>
            </a:r>
            <a:r>
              <a:rPr lang="en-US" altLang="en-US" sz="2800" smtClean="0"/>
              <a:t>related species evolve from a </a:t>
            </a:r>
            <a:r>
              <a:rPr lang="en-US" altLang="en-US" sz="2800" smtClean="0">
                <a:solidFill>
                  <a:srgbClr val="FF0000"/>
                </a:solidFill>
              </a:rPr>
              <a:t>single</a:t>
            </a:r>
            <a:r>
              <a:rPr lang="en-US" altLang="en-US" sz="2800" smtClean="0"/>
              <a:t> ancestor species</a:t>
            </a:r>
          </a:p>
          <a:p>
            <a:pPr eaLnBrk="1" hangingPunct="1"/>
            <a:endParaRPr lang="en-US" altLang="en-US" sz="2800" smtClean="0"/>
          </a:p>
          <a:p>
            <a:pPr eaLnBrk="1" hangingPunct="1">
              <a:buFontTx/>
              <a:buNone/>
            </a:pPr>
            <a:endParaRPr lang="en-US" altLang="en-US" sz="2800" smtClean="0"/>
          </a:p>
        </p:txBody>
      </p:sp>
      <p:pic>
        <p:nvPicPr>
          <p:cNvPr id="63491" name="Picture 8" descr="http://www.biology-online.org/images/darwin_finche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38600" y="1752600"/>
            <a:ext cx="4824413" cy="37512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Oval 6"/>
          <p:cNvSpPr/>
          <p:nvPr/>
        </p:nvSpPr>
        <p:spPr>
          <a:xfrm>
            <a:off x="5105400" y="2362200"/>
            <a:ext cx="1752600" cy="1828800"/>
          </a:xfrm>
          <a:prstGeom prst="ellipse">
            <a:avLst/>
          </a:prstGeom>
          <a:noFill/>
          <a:ln w="571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924945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4514" name="Picture 3" descr="4305101794_be7c17309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47800" y="304800"/>
            <a:ext cx="6248400" cy="62976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8365234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5538" name="Shape 240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-92075"/>
            <a:ext cx="8229600" cy="1622425"/>
          </a:xfrm>
        </p:spPr>
      </p:pic>
      <p:sp>
        <p:nvSpPr>
          <p:cNvPr id="241" name="Shape 241"/>
          <p:cNvSpPr txBox="1">
            <a:spLocks noGrp="1"/>
          </p:cNvSpPr>
          <p:nvPr>
            <p:ph type="body" idx="1"/>
          </p:nvPr>
        </p:nvSpPr>
        <p:spPr>
          <a:xfrm>
            <a:off x="381000" y="762000"/>
            <a:ext cx="8229600" cy="6553200"/>
          </a:xfrm>
        </p:spPr>
        <p:txBody>
          <a:bodyPr lIns="91425" tIns="45700" rIns="91425" bIns="45700">
            <a:noAutofit/>
          </a:bodyPr>
          <a:lstStyle/>
          <a:p>
            <a:pPr marL="447675" indent="-384175">
              <a:spcBef>
                <a:spcPts val="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solidFill>
                  <a:schemeClr val="lt1"/>
                </a:solidFill>
                <a:latin typeface="Questrial"/>
                <a:ea typeface="Questrial"/>
                <a:cs typeface="Questrial"/>
                <a:sym typeface="Questrial"/>
              </a:rPr>
              <a:t>1. </a:t>
            </a:r>
            <a:r>
              <a:rPr lang="en-US" sz="3000" u="sng" dirty="0">
                <a:latin typeface="Questrial"/>
                <a:ea typeface="Questrial"/>
                <a:cs typeface="Questrial"/>
                <a:sym typeface="Questrial"/>
              </a:rPr>
              <a:t>Overproduction</a:t>
            </a: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- a population produces more offspring than can survive.  </a:t>
            </a: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2. </a:t>
            </a:r>
            <a:r>
              <a:rPr lang="en-US" sz="3000" u="sng" dirty="0">
                <a:latin typeface="Questrial"/>
                <a:ea typeface="Questrial"/>
                <a:cs typeface="Questrial"/>
                <a:sym typeface="Questrial"/>
              </a:rPr>
              <a:t>Genetic Variation- </a:t>
            </a: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within a population individuals have different traits.  </a:t>
            </a: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3. </a:t>
            </a:r>
            <a:r>
              <a:rPr lang="en-US" sz="3000" u="sng" dirty="0">
                <a:latin typeface="Questrial"/>
                <a:ea typeface="Questrial"/>
                <a:cs typeface="Questrial"/>
                <a:sym typeface="Questrial"/>
              </a:rPr>
              <a:t>Struggle to Survive- </a:t>
            </a: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if there is no competition there is no impetus to change.</a:t>
            </a: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4. </a:t>
            </a:r>
            <a:r>
              <a:rPr lang="en-US" sz="3000" u="sng" dirty="0">
                <a:latin typeface="Questrial"/>
                <a:ea typeface="Questrial"/>
                <a:cs typeface="Questrial"/>
                <a:sym typeface="Questrial"/>
              </a:rPr>
              <a:t>Differential Reproduction- </a:t>
            </a: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if you are better adapted, you will live longer an reproduce more.  </a:t>
            </a:r>
          </a:p>
          <a:p>
            <a:pPr marL="0" indent="0">
              <a:spcBef>
                <a:spcPts val="0"/>
              </a:spcBef>
              <a:buSzPct val="25000"/>
              <a:buFont typeface="Arial" charset="0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353838644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6562" name="Shape 246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762000"/>
            <a:ext cx="9132888" cy="609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6563" name="Shape 247"/>
          <p:cNvPicPr preferRelativeResize="0">
            <a:picLocks noGrp="1"/>
          </p:cNvPicPr>
          <p:nvPr>
            <p:ph type="title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-36513"/>
            <a:ext cx="8229600" cy="1169988"/>
          </a:xfrm>
        </p:spPr>
      </p:pic>
    </p:spTree>
    <p:extLst>
      <p:ext uri="{BB962C8B-B14F-4D97-AF65-F5344CB8AC3E}">
        <p14:creationId xmlns:p14="http://schemas.microsoft.com/office/powerpoint/2010/main" val="112459403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7586" name="Shape 252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268288"/>
            <a:ext cx="8491537" cy="1395412"/>
          </a:xfrm>
        </p:spPr>
      </p:pic>
      <p:sp>
        <p:nvSpPr>
          <p:cNvPr id="253" name="Shape 253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lIns="91425" tIns="45700" rIns="91425" bIns="45700">
            <a:noAutofit/>
          </a:bodyPr>
          <a:lstStyle/>
          <a:p>
            <a:pPr marL="447675" indent="-38417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The genes within a population contains differences. </a:t>
            </a: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Are you exactly the same as the person next to you? </a:t>
            </a:r>
          </a:p>
          <a:p>
            <a:pPr marL="0" indent="0">
              <a:spcBef>
                <a:spcPts val="0"/>
              </a:spcBef>
              <a:buSzPct val="25000"/>
              <a:buFont typeface="Arial" charset="0"/>
              <a:buNone/>
              <a:defRPr/>
            </a:pPr>
            <a:endParaRPr sz="3000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177408268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Morphological Species Concept</a:t>
            </a:r>
            <a:r>
              <a:rPr lang="en-US" altLang="en-US" sz="2800" smtClean="0"/>
              <a:t> – internal and external </a:t>
            </a:r>
            <a:r>
              <a:rPr lang="en-US" altLang="en-US" sz="2800" smtClean="0">
                <a:solidFill>
                  <a:srgbClr val="FF0000"/>
                </a:solidFill>
              </a:rPr>
              <a:t>structures</a:t>
            </a:r>
            <a:r>
              <a:rPr lang="en-US" altLang="en-US" sz="2800" smtClean="0"/>
              <a:t> are used to group organisms into species</a:t>
            </a:r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endParaRPr lang="en-US" altLang="en-US" sz="2800" smtClean="0"/>
          </a:p>
          <a:p>
            <a:pPr eaLnBrk="1" hangingPunct="1">
              <a:lnSpc>
                <a:spcPct val="90000"/>
              </a:lnSpc>
            </a:pPr>
            <a:r>
              <a:rPr lang="en-US" altLang="en-US" sz="2800" b="1" smtClean="0"/>
              <a:t>Biological Species Concept</a:t>
            </a:r>
            <a:r>
              <a:rPr lang="en-US" altLang="en-US" sz="2800" smtClean="0"/>
              <a:t>– defines a species as a population of organisms that can successfully </a:t>
            </a:r>
            <a:r>
              <a:rPr lang="en-US" altLang="en-US" sz="2800" smtClean="0">
                <a:solidFill>
                  <a:srgbClr val="FF0000"/>
                </a:solidFill>
              </a:rPr>
              <a:t>interbreed</a:t>
            </a:r>
          </a:p>
          <a:p>
            <a:pPr eaLnBrk="1" hangingPunct="1">
              <a:lnSpc>
                <a:spcPct val="90000"/>
              </a:lnSpc>
              <a:buFontTx/>
              <a:buNone/>
            </a:pPr>
            <a:endParaRPr lang="en-US" altLang="en-US" sz="280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855808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68610" name="Shape 259"/>
          <p:cNvGrpSpPr>
            <a:grpSpLocks/>
          </p:cNvGrpSpPr>
          <p:nvPr/>
        </p:nvGrpSpPr>
        <p:grpSpPr bwMode="auto">
          <a:xfrm>
            <a:off x="0" y="2133600"/>
            <a:ext cx="9166225" cy="4724400"/>
            <a:chOff x="0" y="2133600"/>
            <a:chExt cx="9166224" cy="4724400"/>
          </a:xfrm>
        </p:grpSpPr>
        <p:pic>
          <p:nvPicPr>
            <p:cNvPr id="68618" name="Shape 260"/>
            <p:cNvPicPr preferRelativeResize="0"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2819400"/>
              <a:ext cx="2057400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19" name="Shape 261"/>
            <p:cNvPicPr preferRelativeResize="0"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112837" y="2133600"/>
              <a:ext cx="1554162" cy="25336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0" name="Shape 262"/>
            <p:cNvPicPr preferRelativeResize="0"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343400" y="4876800"/>
              <a:ext cx="1981199" cy="19811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1" name="Shape 263"/>
            <p:cNvPicPr preferRelativeResize="0"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066800" y="4648200"/>
              <a:ext cx="1608137" cy="22097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2" name="Shape 264"/>
            <p:cNvPicPr preferRelativeResize="0"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667000" y="3048000"/>
              <a:ext cx="1658936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3" name="Shape 265"/>
            <p:cNvPicPr preferRelativeResize="0"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590800" y="5067300"/>
              <a:ext cx="1770061" cy="17906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4" name="Shape 266"/>
            <p:cNvPicPr preferRelativeResize="0">
              <a:picLocks noChangeAspect="1" noChangeArrowheads="1"/>
            </p:cNvPicPr>
            <p:nvPr/>
          </p:nvPicPr>
          <p:blipFill>
            <a:blip r:embed="rId9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5362575"/>
              <a:ext cx="1066799" cy="149542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5" name="Shape 267"/>
            <p:cNvPicPr preferRelativeResize="0">
              <a:picLocks noChangeAspect="1" noChangeArrowheads="1"/>
            </p:cNvPicPr>
            <p:nvPr/>
          </p:nvPicPr>
          <p:blipFill>
            <a:blip r:embed="rId10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5429250"/>
              <a:ext cx="1428749" cy="14287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6" name="Shape 268"/>
            <p:cNvPicPr preferRelativeResize="0">
              <a:picLocks noChangeAspect="1" noChangeArrowheads="1"/>
            </p:cNvPicPr>
            <p:nvPr/>
          </p:nvPicPr>
          <p:blipFill>
            <a:blip r:embed="rId11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96200" y="4800600"/>
              <a:ext cx="1470024" cy="20574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7" name="Shape 269"/>
            <p:cNvPicPr preferRelativeResize="0">
              <a:picLocks noChangeAspect="1" noChangeArrowheads="1"/>
            </p:cNvPicPr>
            <p:nvPr/>
          </p:nvPicPr>
          <p:blipFill>
            <a:blip r:embed="rId1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324600" y="3429000"/>
              <a:ext cx="1444624" cy="20192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8" name="Shape 270"/>
            <p:cNvPicPr preferRelativeResize="0">
              <a:picLocks noChangeAspect="1" noChangeArrowheads="1"/>
            </p:cNvPicPr>
            <p:nvPr/>
          </p:nvPicPr>
          <p:blipFill>
            <a:blip r:embed="rId1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781925" y="2705100"/>
              <a:ext cx="1362075" cy="209549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8629" name="Shape 271"/>
            <p:cNvPicPr preferRelativeResize="0">
              <a:picLocks noChangeAspect="1" noChangeArrowheads="1"/>
            </p:cNvPicPr>
            <p:nvPr/>
          </p:nvPicPr>
          <p:blipFill>
            <a:blip r:embed="rId1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0" y="3733800"/>
              <a:ext cx="1152525" cy="159067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pic>
        <p:nvPicPr>
          <p:cNvPr id="68611" name="Shape 272"/>
          <p:cNvPicPr preferRelativeResize="0">
            <a:picLocks noGrp="1"/>
          </p:cNvPicPr>
          <p:nvPr>
            <p:ph type="title"/>
          </p:nvPr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0" y="0"/>
            <a:ext cx="7053263" cy="1371600"/>
          </a:xfrm>
        </p:spPr>
      </p:pic>
      <p:pic>
        <p:nvPicPr>
          <p:cNvPr id="68612" name="Shape 273"/>
          <p:cNvPicPr preferRelativeResize="0">
            <a:picLocks noGrp="1"/>
          </p:cNvPicPr>
          <p:nvPr>
            <p:ph type="body" idx="1"/>
          </p:nvPr>
        </p:nvPicPr>
        <p:blipFill>
          <a:blip r:embed="rId1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30769"/>
          <a:stretch>
            <a:fillRect/>
          </a:stretch>
        </p:blipFill>
        <p:spPr>
          <a:xfrm>
            <a:off x="4724400" y="762000"/>
            <a:ext cx="1600200" cy="2019300"/>
          </a:xfrm>
        </p:spPr>
      </p:pic>
      <p:pic>
        <p:nvPicPr>
          <p:cNvPr id="68613" name="Shape 274"/>
          <p:cNvPicPr preferRelativeResize="0">
            <a:picLocks noChangeAspect="1" noChangeArrowheads="1"/>
          </p:cNvPicPr>
          <p:nvPr/>
        </p:nvPicPr>
        <p:blipFill>
          <a:blip r:embed="rId1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219200"/>
            <a:ext cx="304800" cy="304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4" name="Shape 275"/>
          <p:cNvPicPr preferRelativeResize="0">
            <a:picLocks noGrp="1"/>
          </p:cNvPicPr>
          <p:nvPr>
            <p:ph type="body" idx="2"/>
          </p:nvPr>
        </p:nvPicPr>
        <p:blipFill>
          <a:blip r:embed="rId1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324600" y="1447800"/>
            <a:ext cx="1595438" cy="1981200"/>
          </a:xfrm>
        </p:spPr>
      </p:pic>
      <p:pic>
        <p:nvPicPr>
          <p:cNvPr id="68615" name="Shape 276"/>
          <p:cNvPicPr preferRelativeResize="0">
            <a:picLocks noChangeAspect="1" noChangeArrowheads="1"/>
          </p:cNvPicPr>
          <p:nvPr/>
        </p:nvPicPr>
        <p:blipFill>
          <a:blip r:embed="rId1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176338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6" name="Shape 277"/>
          <p:cNvPicPr preferRelativeResize="0">
            <a:picLocks noChangeAspect="1" noChangeArrowheads="1"/>
          </p:cNvPicPr>
          <p:nvPr/>
        </p:nvPicPr>
        <p:blipFill>
          <a:blip r:embed="rId2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90800" y="1143000"/>
            <a:ext cx="21336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8617" name="Shape 278"/>
          <p:cNvPicPr preferRelativeResize="0">
            <a:picLocks noChangeAspect="1" noChangeArrowheads="1"/>
          </p:cNvPicPr>
          <p:nvPr/>
        </p:nvPicPr>
        <p:blipFill>
          <a:blip r:embed="rId2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72" r="5743"/>
          <a:stretch>
            <a:fillRect/>
          </a:stretch>
        </p:blipFill>
        <p:spPr bwMode="auto">
          <a:xfrm>
            <a:off x="0" y="533400"/>
            <a:ext cx="1485900" cy="15763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28601372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9634" name="Shape 284"/>
          <p:cNvPicPr preferRelativeResize="0"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57400"/>
            <a:ext cx="1622425" cy="2438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5" name="Shape 28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76750"/>
            <a:ext cx="1628775" cy="2381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6" name="Shape 286"/>
          <p:cNvPicPr preferRelativeResize="0"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00200" y="4738688"/>
            <a:ext cx="1412875" cy="21193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7" name="Shape 287"/>
          <p:cNvPicPr preferRelativeResize="0"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764338" y="3657600"/>
            <a:ext cx="2379662" cy="320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8" name="Shape 288"/>
          <p:cNvPicPr preferRelativeResize="0"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4833938"/>
            <a:ext cx="2109788" cy="20240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39" name="Shape 289"/>
          <p:cNvPicPr preferRelativeResize="0"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71800" y="4648200"/>
            <a:ext cx="1701800" cy="2209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0" name="Shape 290"/>
          <p:cNvPicPr preferRelativeResize="0">
            <a:picLocks noGrp="1"/>
          </p:cNvPicPr>
          <p:nvPr>
            <p:ph type="ctrTitle"/>
          </p:nvPr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52400" y="182563"/>
            <a:ext cx="8461375" cy="2133600"/>
          </a:xfrm>
        </p:spPr>
      </p:pic>
      <p:pic>
        <p:nvPicPr>
          <p:cNvPr id="69641" name="Shape 291"/>
          <p:cNvPicPr preferRelativeResize="0"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1169" r="20616" b="10658"/>
          <a:stretch>
            <a:fillRect/>
          </a:stretch>
        </p:blipFill>
        <p:spPr bwMode="auto">
          <a:xfrm>
            <a:off x="5133975" y="2286000"/>
            <a:ext cx="1647825" cy="2590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2" name="Shape 292"/>
          <p:cNvPicPr preferRelativeResize="0"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2565"/>
          <a:stretch>
            <a:fillRect/>
          </a:stretch>
        </p:blipFill>
        <p:spPr bwMode="auto">
          <a:xfrm>
            <a:off x="3352800" y="2819400"/>
            <a:ext cx="1736725" cy="1933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3" name="Shape 293"/>
          <p:cNvPicPr preferRelativeResize="0"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76400" y="2209800"/>
            <a:ext cx="1701800" cy="2514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9644" name="Shape 294"/>
          <p:cNvPicPr preferRelativeResize="0"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86625" y="1371600"/>
            <a:ext cx="1857375" cy="2286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894504608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0658" name="Shape 299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-79375"/>
            <a:ext cx="8491537" cy="1401763"/>
          </a:xfrm>
        </p:spPr>
      </p:pic>
      <p:sp>
        <p:nvSpPr>
          <p:cNvPr id="300" name="Shape 300"/>
          <p:cNvSpPr txBox="1">
            <a:spLocks noGrp="1"/>
          </p:cNvSpPr>
          <p:nvPr>
            <p:ph type="body" idx="1"/>
          </p:nvPr>
        </p:nvSpPr>
        <p:spPr>
          <a:xfrm>
            <a:off x="381000" y="838200"/>
            <a:ext cx="8229600" cy="5562600"/>
          </a:xfrm>
        </p:spPr>
        <p:txBody>
          <a:bodyPr lIns="91425" tIns="45700" rIns="91425" bIns="45700">
            <a:noAutofit/>
          </a:bodyPr>
          <a:lstStyle/>
          <a:p>
            <a:pPr marL="447675" indent="-38417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The proportion of gene copies of a given allele in a population.</a:t>
            </a: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lt1"/>
              </a:buClr>
              <a:buSzPct val="25000"/>
              <a:buFont typeface="Questria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A change in allele frequency results in small evolutionary changes (</a:t>
            </a:r>
            <a:r>
              <a:rPr lang="en-US" sz="3000" dirty="0" err="1">
                <a:latin typeface="Questrial"/>
                <a:ea typeface="Questrial"/>
                <a:cs typeface="Questrial"/>
                <a:sym typeface="Questrial"/>
              </a:rPr>
              <a:t>microevlolution</a:t>
            </a: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)</a:t>
            </a: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447675" indent="-384175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  <a:p>
            <a:pPr marL="0" indent="0">
              <a:spcBef>
                <a:spcPts val="0"/>
              </a:spcBef>
              <a:buSzPct val="25000"/>
              <a:buFont typeface="Arial" charset="0"/>
              <a:buNone/>
              <a:defRPr/>
            </a:pPr>
            <a:endParaRPr sz="3000" dirty="0">
              <a:solidFill>
                <a:schemeClr val="lt1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sp>
        <p:nvSpPr>
          <p:cNvPr id="70660" name="Shape 301"/>
          <p:cNvSpPr txBox="1">
            <a:spLocks noChangeArrowheads="1"/>
          </p:cNvSpPr>
          <p:nvPr/>
        </p:nvSpPr>
        <p:spPr bwMode="auto">
          <a:xfrm>
            <a:off x="1508125" y="1828800"/>
            <a:ext cx="5121275" cy="3352800"/>
          </a:xfrm>
          <a:prstGeom prst="rect">
            <a:avLst/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0661" name="Shape 302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41500" y="1897063"/>
            <a:ext cx="4487863" cy="32083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886971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682" name="Shape 307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268288"/>
            <a:ext cx="8491537" cy="1395412"/>
          </a:xfrm>
        </p:spPr>
      </p:pic>
      <p:sp>
        <p:nvSpPr>
          <p:cNvPr id="308" name="Shape 308"/>
          <p:cNvSpPr txBox="1"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lIns="91425" tIns="45700" rIns="91425" bIns="45700">
            <a:noAutofit/>
          </a:bodyPr>
          <a:lstStyle/>
          <a:p>
            <a:pPr marL="447675" indent="-384175">
              <a:spcBef>
                <a:spcPts val="0"/>
              </a:spcBef>
              <a:spcAft>
                <a:spcPts val="0"/>
              </a:spcAft>
              <a:buClr>
                <a:schemeClr val="accent1"/>
              </a:buClr>
              <a:buSzPct val="80000"/>
              <a:buFont typeface="Noto Symbol"/>
              <a:buChar char="⦿"/>
              <a:defRPr/>
            </a:pPr>
            <a:r>
              <a:rPr lang="en-US" sz="3000" dirty="0">
                <a:latin typeface="Questrial"/>
                <a:ea typeface="Questrial"/>
                <a:cs typeface="Questrial"/>
                <a:sym typeface="Questrial"/>
              </a:rPr>
              <a:t>All of the genes of the reproductively active members of a population.</a:t>
            </a:r>
          </a:p>
          <a:p>
            <a:pPr marL="0" indent="0">
              <a:spcBef>
                <a:spcPts val="0"/>
              </a:spcBef>
              <a:buSzPct val="25000"/>
              <a:buFont typeface="Arial" charset="0"/>
              <a:buNone/>
              <a:defRPr/>
            </a:pPr>
            <a:endParaRPr sz="3000" b="1" dirty="0">
              <a:latin typeface="Questrial"/>
              <a:ea typeface="Questrial"/>
              <a:cs typeface="Questrial"/>
              <a:sym typeface="Questrial"/>
            </a:endParaRPr>
          </a:p>
        </p:txBody>
      </p:sp>
    </p:spTree>
    <p:extLst>
      <p:ext uri="{BB962C8B-B14F-4D97-AF65-F5344CB8AC3E}">
        <p14:creationId xmlns:p14="http://schemas.microsoft.com/office/powerpoint/2010/main" val="2251561701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2706" name="Shape 323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652463" y="-152400"/>
            <a:ext cx="8491537" cy="1401763"/>
          </a:xfrm>
        </p:spPr>
      </p:pic>
      <p:sp>
        <p:nvSpPr>
          <p:cNvPr id="72707" name="Shape 324"/>
          <p:cNvSpPr>
            <a:spLocks noGrp="1"/>
          </p:cNvSpPr>
          <p:nvPr>
            <p:ph type="body" idx="1"/>
          </p:nvPr>
        </p:nvSpPr>
        <p:spPr>
          <a:xfrm>
            <a:off x="457200" y="1882775"/>
            <a:ext cx="8229600" cy="4572000"/>
          </a:xfrm>
        </p:spPr>
        <p:txBody>
          <a:bodyPr lIns="91425" tIns="45700" rIns="91425" bIns="45700"/>
          <a:lstStyle/>
          <a:p>
            <a:pPr marL="0" indent="0">
              <a:spcBef>
                <a:spcPct val="0"/>
              </a:spcBef>
              <a:buSzPct val="25000"/>
              <a:buFont typeface="Arial" pitchFamily="34" charset="0"/>
              <a:buNone/>
            </a:pPr>
            <a:endParaRPr lang="en-US" altLang="en-US" sz="1800" smtClean="0">
              <a:solidFill>
                <a:srgbClr val="FFFFFF"/>
              </a:solidFill>
              <a:latin typeface="Questrial"/>
              <a:ea typeface="Questrial"/>
              <a:cs typeface="Questrial"/>
              <a:sym typeface="Questrial"/>
            </a:endParaRPr>
          </a:p>
        </p:txBody>
      </p:sp>
      <p:pic>
        <p:nvPicPr>
          <p:cNvPr id="72708" name="Shape 325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3998"/>
          <a:stretch>
            <a:fillRect/>
          </a:stretch>
        </p:blipFill>
        <p:spPr bwMode="auto">
          <a:xfrm>
            <a:off x="381000" y="835025"/>
            <a:ext cx="8153400" cy="5870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59440956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3730" name="Shape 330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268288"/>
            <a:ext cx="8229600" cy="1395412"/>
          </a:xfrm>
        </p:spPr>
      </p:pic>
      <p:pic>
        <p:nvPicPr>
          <p:cNvPr id="73731" name="Shape 331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1298575"/>
            <a:ext cx="7391400" cy="55594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0163849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4754" name="Shape 336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268288"/>
            <a:ext cx="8491537" cy="1395412"/>
          </a:xfrm>
        </p:spPr>
      </p:pic>
      <p:sp>
        <p:nvSpPr>
          <p:cNvPr id="74755" name="Shape 337"/>
          <p:cNvSpPr>
            <a:spLocks noGrp="1"/>
          </p:cNvSpPr>
          <p:nvPr>
            <p:ph type="body" idx="1"/>
          </p:nvPr>
        </p:nvSpPr>
        <p:spPr>
          <a:xfrm>
            <a:off x="457200" y="1905000"/>
            <a:ext cx="8229600" cy="4572000"/>
          </a:xfrm>
        </p:spPr>
        <p:txBody>
          <a:bodyPr lIns="91425" tIns="45700" rIns="91425" bIns="45700"/>
          <a:lstStyle/>
          <a:p>
            <a:pPr marL="447675" indent="-384175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altLang="en-US" sz="3000" smtClean="0">
                <a:latin typeface="Questrial"/>
                <a:ea typeface="Questrial"/>
                <a:cs typeface="Questrial"/>
                <a:sym typeface="Questrial"/>
              </a:rPr>
              <a:t>Individuals must compete with each other for resources.</a:t>
            </a:r>
          </a:p>
          <a:p>
            <a:pPr marL="822325" lvl="1" indent="-288925">
              <a:spcBef>
                <a:spcPts val="525"/>
              </a:spcBef>
              <a:buClr>
                <a:schemeClr val="accent1"/>
              </a:buClr>
              <a:buSzPct val="95000"/>
              <a:buFont typeface="Verdana" pitchFamily="34" charset="0"/>
              <a:buChar char="›"/>
            </a:pPr>
            <a:r>
              <a:rPr lang="en-US" altLang="en-US" sz="2600" smtClean="0">
                <a:latin typeface="Questrial"/>
                <a:ea typeface="Questrial"/>
                <a:cs typeface="Questrial"/>
                <a:sym typeface="Questrial"/>
              </a:rPr>
              <a:t>Food, water, mates, etc.</a:t>
            </a:r>
          </a:p>
          <a:p>
            <a:pPr marL="447675" indent="-384175"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altLang="en-US" sz="3000" smtClean="0">
                <a:latin typeface="Questrial"/>
                <a:ea typeface="Questrial"/>
                <a:cs typeface="Questrial"/>
                <a:sym typeface="Questrial"/>
              </a:rPr>
              <a:t>Male Caribou fight for the right to breed with a female Caribou.</a:t>
            </a:r>
          </a:p>
        </p:txBody>
      </p:sp>
    </p:spTree>
    <p:extLst>
      <p:ext uri="{BB962C8B-B14F-4D97-AF65-F5344CB8AC3E}">
        <p14:creationId xmlns:p14="http://schemas.microsoft.com/office/powerpoint/2010/main" val="314106388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5778" name="Shape 348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268288"/>
            <a:ext cx="8491537" cy="1395412"/>
          </a:xfrm>
        </p:spPr>
      </p:pic>
      <p:sp>
        <p:nvSpPr>
          <p:cNvPr id="75779" name="Shape 349"/>
          <p:cNvSpPr>
            <a:spLocks noGrp="1"/>
          </p:cNvSpPr>
          <p:nvPr>
            <p:ph type="body" idx="1"/>
          </p:nvPr>
        </p:nvSpPr>
        <p:spPr>
          <a:xfrm>
            <a:off x="457200" y="1676400"/>
            <a:ext cx="8229600" cy="4572000"/>
          </a:xfrm>
        </p:spPr>
        <p:txBody>
          <a:bodyPr lIns="91425" tIns="45700" rIns="91425" bIns="45700"/>
          <a:lstStyle/>
          <a:p>
            <a:pPr marL="447675" indent="-384175">
              <a:spcBef>
                <a:spcPct val="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altLang="en-US" sz="3000" smtClean="0">
                <a:latin typeface="Questrial"/>
                <a:ea typeface="Questrial"/>
                <a:cs typeface="Questrial"/>
                <a:sym typeface="Questrial"/>
              </a:rPr>
              <a:t>Only the individuals with the  best adaptations to their environment will survive competition.</a:t>
            </a:r>
          </a:p>
          <a:p>
            <a:pPr marL="447675" indent="-384175">
              <a:spcBef>
                <a:spcPts val="600"/>
              </a:spcBef>
              <a:buClr>
                <a:schemeClr val="accent1"/>
              </a:buClr>
              <a:buSzPct val="80000"/>
              <a:buFont typeface="Noto Symbol"/>
              <a:buChar char="⦿"/>
            </a:pPr>
            <a:r>
              <a:rPr lang="en-US" altLang="en-US" sz="3000" smtClean="0">
                <a:latin typeface="Questrial"/>
                <a:ea typeface="Questrial"/>
                <a:cs typeface="Questrial"/>
                <a:sym typeface="Questrial"/>
              </a:rPr>
              <a:t>Only the survivors will be able to reproduce and pass on their genes.</a:t>
            </a:r>
          </a:p>
        </p:txBody>
      </p:sp>
    </p:spTree>
    <p:extLst>
      <p:ext uri="{BB962C8B-B14F-4D97-AF65-F5344CB8AC3E}">
        <p14:creationId xmlns:p14="http://schemas.microsoft.com/office/powerpoint/2010/main" val="4175751765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6802" name="Shape 354"/>
          <p:cNvSpPr>
            <a:spLocks noChangeArrowheads="1"/>
          </p:cNvSpPr>
          <p:nvPr/>
        </p:nvSpPr>
        <p:spPr bwMode="auto">
          <a:xfrm>
            <a:off x="2971800" y="2398713"/>
            <a:ext cx="4648200" cy="4154487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  <a:ln w="25400">
            <a:solidFill>
              <a:srgbClr val="A2A2A2"/>
            </a:solidFill>
            <a:miter lim="800000"/>
            <a:headEnd/>
            <a:tailEnd/>
          </a:ln>
        </p:spPr>
        <p:txBody>
          <a:bodyPr lIns="91425" tIns="45700" rIns="91425" bIns="45700" anchor="ctr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n-US" altLang="en-US" sz="1800">
              <a:solidFill>
                <a:srgbClr val="FFFFFF"/>
              </a:solidFill>
              <a:latin typeface="Arial" pitchFamily="34" charset="0"/>
              <a:cs typeface="Arial" pitchFamily="34" charset="0"/>
              <a:sym typeface="Arial" pitchFamily="34" charset="0"/>
            </a:endParaRPr>
          </a:p>
        </p:txBody>
      </p:sp>
      <p:pic>
        <p:nvPicPr>
          <p:cNvPr id="76803" name="Shape 355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457200" y="304800"/>
            <a:ext cx="8229600" cy="1395413"/>
          </a:xfrm>
        </p:spPr>
      </p:pic>
      <p:pic>
        <p:nvPicPr>
          <p:cNvPr id="76804" name="Shape 356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1038" y="2398713"/>
            <a:ext cx="4370387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6805" name="Shape 357"/>
          <p:cNvSpPr txBox="1">
            <a:spLocks noChangeArrowheads="1"/>
          </p:cNvSpPr>
          <p:nvPr/>
        </p:nvSpPr>
        <p:spPr bwMode="auto">
          <a:xfrm>
            <a:off x="2362200" y="1524000"/>
            <a:ext cx="4953000" cy="646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lIns="91425" tIns="45700" rIns="91425" bIns="45700"/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 algn="ctr">
              <a:spcBef>
                <a:spcPct val="0"/>
              </a:spcBef>
              <a:buClr>
                <a:srgbClr val="FFFFFF"/>
              </a:buClr>
              <a:buSzPct val="25000"/>
              <a:buFont typeface="Arial" pitchFamily="34" charset="0"/>
              <a:buNone/>
            </a:pPr>
            <a:r>
              <a:rPr lang="en-US" altLang="en-US" sz="1800">
                <a:latin typeface="Arial" pitchFamily="34" charset="0"/>
                <a:cs typeface="Arial" pitchFamily="34" charset="0"/>
                <a:sym typeface="Arial" pitchFamily="34" charset="0"/>
              </a:rPr>
              <a:t>Moths who were darker were better adapted to live on sooty trees. </a:t>
            </a:r>
          </a:p>
        </p:txBody>
      </p:sp>
    </p:spTree>
    <p:extLst>
      <p:ext uri="{BB962C8B-B14F-4D97-AF65-F5344CB8AC3E}">
        <p14:creationId xmlns:p14="http://schemas.microsoft.com/office/powerpoint/2010/main" val="2985721140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7826" name="Shape 362"/>
          <p:cNvPicPr preferRelativeResize="0">
            <a:picLocks noGrp="1"/>
          </p:cNvPicPr>
          <p:nvPr>
            <p:ph type="title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>
          <a:xfrm>
            <a:off x="195263" y="268288"/>
            <a:ext cx="8491537" cy="1395412"/>
          </a:xfrm>
        </p:spPr>
      </p:pic>
      <p:pic>
        <p:nvPicPr>
          <p:cNvPr id="77827" name="Shape 363"/>
          <p:cNvPicPr preferRelativeResize="0"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42" t="7683" r="11896"/>
          <a:stretch>
            <a:fillRect/>
          </a:stretch>
        </p:blipFill>
        <p:spPr bwMode="auto">
          <a:xfrm>
            <a:off x="533400" y="1739900"/>
            <a:ext cx="4038600" cy="4470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7828" name="Shape 364"/>
          <p:cNvPicPr preferRelativeResize="0"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151"/>
          <a:stretch>
            <a:fillRect/>
          </a:stretch>
        </p:blipFill>
        <p:spPr bwMode="auto">
          <a:xfrm>
            <a:off x="4953000" y="1600200"/>
            <a:ext cx="3327400" cy="5105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27435393"/>
      </p:ext>
    </p:extLst>
  </p:cSld>
  <p:clrMapOvr>
    <a:masterClrMapping/>
  </p:clrMapOvr>
  <p:transition spd="slow">
    <p:cut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0" y="990600"/>
            <a:ext cx="5257800" cy="4525963"/>
          </a:xfrm>
        </p:spPr>
        <p:txBody>
          <a:bodyPr>
            <a:normAutofit fontScale="92500" lnSpcReduction="10000"/>
          </a:bodyPr>
          <a:lstStyle/>
          <a:p>
            <a:pPr eaLnBrk="1" hangingPunct="1"/>
            <a:r>
              <a:rPr lang="en-US" altLang="en-US" sz="2800" b="1" smtClean="0"/>
              <a:t>Speciation = </a:t>
            </a:r>
            <a:r>
              <a:rPr lang="en-US" altLang="en-US" sz="2800" smtClean="0"/>
              <a:t>formation of a new </a:t>
            </a:r>
            <a:r>
              <a:rPr lang="en-US" altLang="en-US" sz="2800" smtClean="0">
                <a:solidFill>
                  <a:srgbClr val="FF0000"/>
                </a:solidFill>
              </a:rPr>
              <a:t>species</a:t>
            </a:r>
          </a:p>
          <a:p>
            <a:pPr eaLnBrk="1" hangingPunct="1"/>
            <a:endParaRPr lang="en-US" altLang="en-US" sz="2800" smtClean="0">
              <a:solidFill>
                <a:srgbClr val="FF0000"/>
              </a:solidFill>
            </a:endParaRPr>
          </a:p>
          <a:p>
            <a:pPr eaLnBrk="1" hangingPunct="1"/>
            <a:r>
              <a:rPr lang="en-US" altLang="en-US" sz="2800" b="1" smtClean="0"/>
              <a:t>Reasons for Speciation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1) </a:t>
            </a:r>
            <a:r>
              <a:rPr lang="en-US" altLang="en-US" sz="2800" smtClean="0">
                <a:solidFill>
                  <a:srgbClr val="FF0000"/>
                </a:solidFill>
              </a:rPr>
              <a:t>Geographic</a:t>
            </a:r>
            <a:r>
              <a:rPr lang="en-US" altLang="en-US" sz="2800" smtClean="0"/>
              <a:t> Isolation</a:t>
            </a:r>
          </a:p>
          <a:p>
            <a:pPr eaLnBrk="1" hangingPunct="1">
              <a:buFontTx/>
              <a:buNone/>
            </a:pPr>
            <a:endParaRPr lang="en-US" altLang="en-US" sz="2800" smtClean="0"/>
          </a:p>
          <a:p>
            <a:pPr eaLnBrk="1" hangingPunct="1">
              <a:buFontTx/>
              <a:buNone/>
            </a:pPr>
            <a:r>
              <a:rPr lang="en-US" altLang="en-US" sz="2800" smtClean="0"/>
              <a:t>	2) </a:t>
            </a:r>
            <a:r>
              <a:rPr lang="en-US" altLang="en-US" sz="2800" smtClean="0">
                <a:solidFill>
                  <a:srgbClr val="FF0000"/>
                </a:solidFill>
              </a:rPr>
              <a:t>Reproductive</a:t>
            </a:r>
            <a:r>
              <a:rPr lang="en-US" altLang="en-US" sz="2800" smtClean="0"/>
              <a:t> Isolation 	-prezygotic (before 	fertilization)</a:t>
            </a:r>
          </a:p>
          <a:p>
            <a:pPr eaLnBrk="1" hangingPunct="1">
              <a:buFontTx/>
              <a:buNone/>
            </a:pPr>
            <a:r>
              <a:rPr lang="en-US" altLang="en-US" sz="2800" smtClean="0"/>
              <a:t>		-postzygotic (after 	fertilization)</a:t>
            </a:r>
          </a:p>
          <a:p>
            <a:pPr eaLnBrk="1" hangingPunct="1"/>
            <a:endParaRPr lang="en-US" altLang="en-US" sz="2800" b="1" smtClean="0"/>
          </a:p>
        </p:txBody>
      </p:sp>
      <p:pic>
        <p:nvPicPr>
          <p:cNvPr id="41987" name="Picture 5" descr="182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1219200"/>
            <a:ext cx="3771900" cy="25574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8" name="Picture 9" descr="wood-frog%20(11)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67200" y="5029200"/>
            <a:ext cx="2390775" cy="1676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1989" name="Picture 7" descr="thumbnail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4114800"/>
            <a:ext cx="1981200" cy="2362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964776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Genetic variation vocabulary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219200"/>
            <a:ext cx="8382000" cy="56388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Gene pool </a:t>
            </a:r>
            <a:r>
              <a:rPr lang="en-US" sz="2800" dirty="0" smtClean="0"/>
              <a:t>→ </a:t>
            </a:r>
            <a:r>
              <a:rPr lang="en-US" sz="2700" dirty="0" smtClean="0"/>
              <a:t>all the alleles of all the genes in a population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Gene (allele) frequency </a:t>
            </a:r>
            <a:r>
              <a:rPr lang="en-US" sz="2800" dirty="0" smtClean="0"/>
              <a:t>→ proportion of particular type of alleles in a population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Variation has two sources: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mutation</a:t>
            </a:r>
            <a:r>
              <a:rPr lang="en-US" sz="2400" dirty="0" smtClean="0"/>
              <a:t> → change in DNA that leads to new alleles (harmful or beneficial)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sex (gene shuffling) </a:t>
            </a:r>
            <a:r>
              <a:rPr lang="en-US" sz="2400" dirty="0" smtClean="0"/>
              <a:t>→ meiosis (recombination of alleles during crossing over) and fertilization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Tempus Sans ITC" pitchFamily="82" charset="0"/>
              </a:rPr>
              <a:t>Gene flow</a:t>
            </a:r>
            <a:r>
              <a:rPr lang="en-US" sz="2800" b="1" dirty="0" smtClean="0">
                <a:latin typeface="Tempus Sans ITC" pitchFamily="82" charset="0"/>
              </a:rPr>
              <a:t> </a:t>
            </a:r>
            <a:r>
              <a:rPr lang="en-US" sz="2800" dirty="0" smtClean="0"/>
              <a:t>→ new alleles (or frequencies) from one population enter another due to migration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e.g., native Americans and “recent” immigrants</a:t>
            </a:r>
          </a:p>
          <a:p>
            <a:pPr eaLnBrk="1" hangingPunct="1">
              <a:buFont typeface="Arial" charset="0"/>
              <a:buChar char="•"/>
              <a:defRPr/>
            </a:pPr>
            <a:endParaRPr lang="en-US" sz="2800" dirty="0" smtClean="0"/>
          </a:p>
        </p:txBody>
      </p:sp>
    </p:spTree>
    <p:extLst>
      <p:ext uri="{BB962C8B-B14F-4D97-AF65-F5344CB8AC3E}">
        <p14:creationId xmlns:p14="http://schemas.microsoft.com/office/powerpoint/2010/main" val="123114487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 nodeType="clickPar">
                      <p:stCondLst>
                        <p:cond delay="indefinite"/>
                      </p:stCondLst>
                      <p:childTnLst>
                        <p:par>
                          <p:cTn id="1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 nodeType="clickPar">
                      <p:stCondLst>
                        <p:cond delay="indefinite"/>
                      </p:stCondLst>
                      <p:childTnLst>
                        <p:par>
                          <p:cTn id="3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3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4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57750" y="1905000"/>
            <a:ext cx="4286250" cy="3219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9875" name="Title 1"/>
          <p:cNvSpPr>
            <a:spLocks noGrp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Gene tic drift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143000"/>
            <a:ext cx="5181600" cy="6172200"/>
          </a:xfrm>
        </p:spPr>
        <p:txBody>
          <a:bodyPr/>
          <a:lstStyle/>
          <a:p>
            <a:pPr eaLnBrk="1" hangingPunct="1"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Genetic drift </a:t>
            </a:r>
            <a:r>
              <a:rPr lang="en-US" sz="2800" dirty="0" smtClean="0"/>
              <a:t>→ random changes in allele frequencies of a gene pool</a:t>
            </a:r>
          </a:p>
          <a:p>
            <a:pPr eaLnBrk="1" hangingPunct="1">
              <a:buFont typeface="Arial" charset="0"/>
              <a:buChar char="•"/>
              <a:defRPr/>
            </a:pPr>
            <a:r>
              <a:rPr lang="en-US" sz="2800" dirty="0" smtClean="0"/>
              <a:t>Has a great effect when…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Bottleneck </a:t>
            </a:r>
            <a:r>
              <a:rPr lang="en-US" sz="2400" dirty="0" smtClean="0"/>
              <a:t>→ random event radically decreases population size (and allele frequencies)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e.g., Earthquake in Haiti</a:t>
            </a:r>
          </a:p>
          <a:p>
            <a:pPr lvl="1" eaLnBrk="1" hangingPunct="1">
              <a:buFont typeface="Arial" charset="0"/>
              <a:buChar char="–"/>
              <a:defRPr/>
            </a:pPr>
            <a:r>
              <a:rPr lang="en-US" sz="2400" b="1" dirty="0" smtClean="0">
                <a:solidFill>
                  <a:schemeClr val="tx2"/>
                </a:solidFill>
                <a:latin typeface="+mj-lt"/>
              </a:rPr>
              <a:t>Founder effect</a:t>
            </a:r>
            <a:r>
              <a:rPr lang="en-US" sz="2400" dirty="0" smtClean="0"/>
              <a:t> → a new population started by a small number of individuals (and their allele frequencies)</a:t>
            </a:r>
          </a:p>
          <a:p>
            <a:pPr lvl="2" eaLnBrk="1" hangingPunct="1">
              <a:buFont typeface="Arial" charset="0"/>
              <a:buChar char="•"/>
              <a:defRPr/>
            </a:pPr>
            <a:r>
              <a:rPr lang="en-US" sz="2000" dirty="0" smtClean="0">
                <a:solidFill>
                  <a:srgbClr val="FF0000"/>
                </a:solidFill>
              </a:rPr>
              <a:t>e.g., American Amish</a:t>
            </a:r>
            <a:endParaRPr lang="en-US" sz="2000" dirty="0">
              <a:solidFill>
                <a:srgbClr val="FF0000"/>
              </a:solidFill>
            </a:endParaRPr>
          </a:p>
        </p:txBody>
      </p:sp>
      <p:pic>
        <p:nvPicPr>
          <p:cNvPr id="5" name="Content Placeholder 5" descr="beetles_mech3.gif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3575" y="228600"/>
            <a:ext cx="3400425" cy="16478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172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67413" y="5029200"/>
            <a:ext cx="3176587" cy="182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418483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 nodeType="clickPar">
                      <p:stCondLst>
                        <p:cond delay="indefinite"/>
                      </p:stCondLst>
                      <p:childTnLst>
                        <p:par>
                          <p:cTn id="2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7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8" dur="500" fill="hold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9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3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5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6" dur="500" fill="hold"/>
                                        <p:tgtEl>
                                          <p:spTgt spid="71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30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7620000" cy="1066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Mechanisms of Speciation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5943600" cy="5715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Geographic isolation </a:t>
            </a:r>
            <a:r>
              <a:rPr lang="en-US" sz="2800" dirty="0" smtClean="0"/>
              <a:t>→ members of a species are isolated from one another due to a geographic barrier (mountains, rivers).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e.g., a few members of a species leave their original location and are separated from the rest of the species (Darwin's finches)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000" dirty="0" smtClean="0"/>
              <a:t>e.g., barrier develops slowly (formation of Grand Canyon split a population of squirrels into 2 isolated groups that have evolved into separate species, the Kaibab and Albert squirrels)</a:t>
            </a:r>
          </a:p>
        </p:txBody>
      </p:sp>
      <p:pic>
        <p:nvPicPr>
          <p:cNvPr id="43012" name="Picture 8" descr="geog_isolatio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5525" y="228600"/>
            <a:ext cx="3038475" cy="6477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2433544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4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Mechanisms of Speciation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152400" y="1143000"/>
            <a:ext cx="4724400" cy="5715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Reproductive isolation </a:t>
            </a:r>
            <a:r>
              <a:rPr lang="en-US" sz="2800" dirty="0" smtClean="0"/>
              <a:t>→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Before mating: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Different breeding times (e.g., trees release pollen at different times)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Different behaviors </a:t>
            </a:r>
            <a:endParaRPr lang="en-US" sz="2400" dirty="0"/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2400" dirty="0" smtClean="0"/>
              <a:t>(e.g., courtship rituals of  peacocks)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Mechanical problems </a:t>
            </a:r>
          </a:p>
          <a:p>
            <a:pPr marL="457200" lvl="1" indent="0">
              <a:buFont typeface="Arial" pitchFamily="34" charset="0"/>
              <a:buNone/>
              <a:defRPr/>
            </a:pPr>
            <a:r>
              <a:rPr lang="en-US" sz="2400" dirty="0" smtClean="0"/>
              <a:t>(e.g., genitalia doesn’t fit together)</a:t>
            </a:r>
            <a:endParaRPr lang="en-US" sz="2400" dirty="0"/>
          </a:p>
        </p:txBody>
      </p:sp>
      <p:pic>
        <p:nvPicPr>
          <p:cNvPr id="5" name="Picture 9" descr="trees%20in%20Cambridge%20Common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19800" y="914400"/>
            <a:ext cx="2857500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" name="Picture 6" descr="sexualselec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2590800"/>
            <a:ext cx="3124200" cy="2343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19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96075" y="3767138"/>
            <a:ext cx="2447925" cy="30908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968559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 nodeType="clickPar">
                      <p:stCondLst>
                        <p:cond delay="indefinite"/>
                      </p:stCondLst>
                      <p:childTnLst>
                        <p:par>
                          <p:cTn id="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 nodeType="clickPar">
                      <p:stCondLst>
                        <p:cond delay="indefinite"/>
                      </p:stCondLst>
                      <p:childTnLst>
                        <p:par>
                          <p:cTn id="1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 nodeType="clickPar">
                      <p:stCondLst>
                        <p:cond delay="indefinite"/>
                      </p:stCondLst>
                      <p:childTnLst>
                        <p:par>
                          <p:cTn id="1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 nodeType="clickPar">
                      <p:stCondLst>
                        <p:cond delay="indefinite"/>
                      </p:stCondLst>
                      <p:childTnLst>
                        <p:par>
                          <p:cTn id="2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 nodeType="clickPar">
                      <p:stCondLst>
                        <p:cond delay="indefinite"/>
                      </p:stCondLst>
                      <p:childTnLst>
                        <p:par>
                          <p:cTn id="28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5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/>
          <p:cNvSpPr>
            <a:spLocks noGrp="1" noChangeArrowheads="1"/>
          </p:cNvSpPr>
          <p:nvPr>
            <p:ph type="title"/>
          </p:nvPr>
        </p:nvSpPr>
        <p:spPr>
          <a:xfrm>
            <a:off x="457200" y="0"/>
            <a:ext cx="8229600" cy="1066800"/>
          </a:xfrm>
        </p:spPr>
        <p:txBody>
          <a:bodyPr/>
          <a:lstStyle/>
          <a:p>
            <a:pPr eaLnBrk="1" hangingPunct="1"/>
            <a:r>
              <a:rPr lang="en-US" altLang="en-US" sz="4000" b="1" smtClean="0"/>
              <a:t>Mechanisms of Speciation</a:t>
            </a:r>
          </a:p>
        </p:txBody>
      </p:sp>
      <p:sp>
        <p:nvSpPr>
          <p:cNvPr id="35843" name="Rectangle 3"/>
          <p:cNvSpPr>
            <a:spLocks noGrp="1" noChangeArrowheads="1"/>
          </p:cNvSpPr>
          <p:nvPr>
            <p:ph idx="1"/>
          </p:nvPr>
        </p:nvSpPr>
        <p:spPr>
          <a:xfrm>
            <a:off x="457200" y="1143000"/>
            <a:ext cx="4724400" cy="2286000"/>
          </a:xfrm>
        </p:spPr>
        <p:txBody>
          <a:bodyPr/>
          <a:lstStyle/>
          <a:p>
            <a:pPr>
              <a:buFont typeface="Arial" charset="0"/>
              <a:buChar char="•"/>
              <a:defRPr/>
            </a:pPr>
            <a:r>
              <a:rPr lang="en-US" sz="2800" b="1" dirty="0" smtClean="0">
                <a:solidFill>
                  <a:schemeClr val="tx2"/>
                </a:solidFill>
                <a:latin typeface="+mj-lt"/>
              </a:rPr>
              <a:t>Reproductive isolation </a:t>
            </a:r>
            <a:r>
              <a:rPr lang="en-US" sz="2800" dirty="0" smtClean="0"/>
              <a:t>→ </a:t>
            </a:r>
          </a:p>
          <a:p>
            <a:pPr>
              <a:buFont typeface="Arial" charset="0"/>
              <a:buChar char="•"/>
              <a:defRPr/>
            </a:pPr>
            <a:r>
              <a:rPr lang="en-US" sz="2800" dirty="0" smtClean="0"/>
              <a:t>After mating: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Hybrids don’t survive</a:t>
            </a:r>
          </a:p>
          <a:p>
            <a:pPr lvl="1">
              <a:buFont typeface="Arial" charset="0"/>
              <a:buChar char="–"/>
              <a:defRPr/>
            </a:pPr>
            <a:r>
              <a:rPr lang="en-US" sz="2400" dirty="0" smtClean="0"/>
              <a:t>Hybrids are sterile</a:t>
            </a:r>
            <a:endParaRPr lang="en-US" sz="2400" dirty="0"/>
          </a:p>
        </p:txBody>
      </p:sp>
      <p:pic>
        <p:nvPicPr>
          <p:cNvPr id="4506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4025900"/>
            <a:ext cx="3429000" cy="283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45061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80000" y="3810000"/>
            <a:ext cx="4064000" cy="304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2" name="TextBox 5"/>
          <p:cNvSpPr txBox="1">
            <a:spLocks noChangeArrowheads="1"/>
          </p:cNvSpPr>
          <p:nvPr/>
        </p:nvSpPr>
        <p:spPr bwMode="auto">
          <a:xfrm>
            <a:off x="3465513" y="3562350"/>
            <a:ext cx="7620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Liger</a:t>
            </a:r>
          </a:p>
        </p:txBody>
      </p:sp>
      <p:sp>
        <p:nvSpPr>
          <p:cNvPr id="45063" name="TextBox 6"/>
          <p:cNvSpPr txBox="1">
            <a:spLocks noChangeArrowheads="1"/>
          </p:cNvSpPr>
          <p:nvPr/>
        </p:nvSpPr>
        <p:spPr bwMode="auto">
          <a:xfrm>
            <a:off x="8458200" y="3440113"/>
            <a:ext cx="68580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Mule</a:t>
            </a:r>
          </a:p>
        </p:txBody>
      </p:sp>
      <p:pic>
        <p:nvPicPr>
          <p:cNvPr id="45064" name="Picture 5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86400" y="1143000"/>
            <a:ext cx="2190750" cy="2924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45065" name="TextBox 9"/>
          <p:cNvSpPr txBox="1">
            <a:spLocks noChangeArrowheads="1"/>
          </p:cNvSpPr>
          <p:nvPr/>
        </p:nvSpPr>
        <p:spPr bwMode="auto">
          <a:xfrm>
            <a:off x="7696200" y="1143000"/>
            <a:ext cx="106680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spcBef>
                <a:spcPct val="20000"/>
              </a:spcBef>
              <a:buFont typeface="Arial" pitchFamily="34" charset="0"/>
              <a:buChar char="•"/>
              <a:defRPr sz="3200">
                <a:solidFill>
                  <a:schemeClr val="tx1"/>
                </a:solidFill>
                <a:latin typeface="Century Schoolbook" pitchFamily="18" charset="0"/>
              </a:defRPr>
            </a:lvl1pPr>
            <a:lvl2pPr marL="742950" indent="-285750">
              <a:spcBef>
                <a:spcPct val="20000"/>
              </a:spcBef>
              <a:buFont typeface="Arial" pitchFamily="34" charset="0"/>
              <a:buChar char="–"/>
              <a:defRPr sz="2800">
                <a:solidFill>
                  <a:schemeClr val="tx1"/>
                </a:solidFill>
                <a:latin typeface="Century Schoolbook" pitchFamily="18" charset="0"/>
              </a:defRPr>
            </a:lvl2pPr>
            <a:lvl3pPr marL="1143000" indent="-228600">
              <a:spcBef>
                <a:spcPct val="20000"/>
              </a:spcBef>
              <a:buFont typeface="Arial" pitchFamily="34" charset="0"/>
              <a:buChar char="•"/>
              <a:defRPr sz="2400">
                <a:solidFill>
                  <a:schemeClr val="tx1"/>
                </a:solidFill>
                <a:latin typeface="Century Schoolbook" pitchFamily="18" charset="0"/>
              </a:defRPr>
            </a:lvl3pPr>
            <a:lvl4pPr marL="1600200" indent="-228600">
              <a:spcBef>
                <a:spcPct val="20000"/>
              </a:spcBef>
              <a:buFont typeface="Arial" pitchFamily="34" charset="0"/>
              <a:buChar char="–"/>
              <a:defRPr sz="2000">
                <a:solidFill>
                  <a:schemeClr val="tx1"/>
                </a:solidFill>
                <a:latin typeface="Century Schoolbook" pitchFamily="18" charset="0"/>
              </a:defRPr>
            </a:lvl4pPr>
            <a:lvl5pPr marL="2057400" indent="-228600">
              <a:spcBef>
                <a:spcPct val="20000"/>
              </a:spcBef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itchFamily="34" charset="0"/>
              <a:buChar char="»"/>
              <a:defRPr sz="2000">
                <a:solidFill>
                  <a:schemeClr val="tx1"/>
                </a:solidFill>
                <a:latin typeface="Century Schoolbook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n-US" altLang="en-US" sz="1800">
                <a:latin typeface="Tahoma" pitchFamily="34" charset="0"/>
              </a:rPr>
              <a:t>Triticale</a:t>
            </a:r>
          </a:p>
        </p:txBody>
      </p:sp>
    </p:spTree>
    <p:extLst>
      <p:ext uri="{BB962C8B-B14F-4D97-AF65-F5344CB8AC3E}">
        <p14:creationId xmlns:p14="http://schemas.microsoft.com/office/powerpoint/2010/main" val="6390644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608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020762"/>
          </a:xfrm>
          <a:solidFill>
            <a:srgbClr val="92D050"/>
          </a:solidFill>
        </p:spPr>
        <p:txBody>
          <a:bodyPr/>
          <a:lstStyle/>
          <a:p>
            <a:pPr eaLnBrk="1" hangingPunct="1"/>
            <a:r>
              <a:rPr lang="en-US" altLang="en-US" sz="3600" b="1" smtClean="0"/>
              <a:t>Pre-zygotic Isolation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idx="1"/>
          </p:nvPr>
        </p:nvSpPr>
        <p:spPr>
          <a:xfrm>
            <a:off x="457200" y="1447800"/>
            <a:ext cx="8229600" cy="5105400"/>
          </a:xfrm>
        </p:spPr>
        <p:txBody>
          <a:bodyPr/>
          <a:lstStyle/>
          <a:p>
            <a:pPr marL="68263" indent="0" eaLnBrk="1" hangingPunct="1">
              <a:lnSpc>
                <a:spcPct val="80000"/>
              </a:lnSpc>
              <a:buFont typeface="Arial" pitchFamily="34" charset="0"/>
              <a:buNone/>
            </a:pPr>
            <a:r>
              <a:rPr lang="en-US" altLang="en-US" sz="3000" smtClean="0"/>
              <a:t>Sperm never gets a chance to meet egg</a:t>
            </a:r>
          </a:p>
          <a:p>
            <a:pPr marL="68263" indent="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3333FF"/>
                </a:solidFill>
              </a:rPr>
              <a:t>Geographic isolation: </a:t>
            </a:r>
            <a:r>
              <a:rPr lang="en-US" altLang="en-US" sz="3000" smtClean="0"/>
              <a:t>barriers prevent mating</a:t>
            </a:r>
            <a:endParaRPr lang="en-US" altLang="en-US" sz="3000" b="1" smtClean="0">
              <a:solidFill>
                <a:srgbClr val="3333FF"/>
              </a:solidFill>
            </a:endParaRPr>
          </a:p>
          <a:p>
            <a:pPr marL="68263" indent="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C00000"/>
                </a:solidFill>
              </a:rPr>
              <a:t>Ecological isolation: </a:t>
            </a:r>
            <a:r>
              <a:rPr lang="en-US" altLang="en-US" sz="3000" smtClean="0"/>
              <a:t>different habitats in same region</a:t>
            </a:r>
            <a:endParaRPr lang="en-US" altLang="en-US" sz="3000" b="1" smtClean="0">
              <a:solidFill>
                <a:srgbClr val="C00000"/>
              </a:solidFill>
            </a:endParaRPr>
          </a:p>
          <a:p>
            <a:pPr marL="68263" indent="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009900"/>
                </a:solidFill>
              </a:rPr>
              <a:t>Temporal isolation: </a:t>
            </a:r>
            <a:r>
              <a:rPr lang="en-US" altLang="en-US" sz="3000" smtClean="0"/>
              <a:t>different populations are fertile at different times</a:t>
            </a:r>
          </a:p>
          <a:p>
            <a:pPr marL="68263" indent="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FF0000"/>
                </a:solidFill>
              </a:rPr>
              <a:t>Behavior Isolation: </a:t>
            </a:r>
            <a:r>
              <a:rPr lang="en-US" altLang="en-US" sz="3000" smtClean="0"/>
              <a:t>they don</a:t>
            </a:r>
            <a:r>
              <a:rPr lang="ja-JP" altLang="en-US" sz="3000" smtClean="0">
                <a:ea typeface="MS PGothic" pitchFamily="34" charset="-128"/>
              </a:rPr>
              <a:t>’</a:t>
            </a:r>
            <a:r>
              <a:rPr lang="en-US" altLang="ja-JP" sz="3000" smtClean="0">
                <a:ea typeface="MS PGothic" pitchFamily="34" charset="-128"/>
              </a:rPr>
              <a:t>t recognize each other or the mating rituals</a:t>
            </a:r>
          </a:p>
          <a:p>
            <a:pPr marL="68263" indent="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7030A0"/>
                </a:solidFill>
              </a:rPr>
              <a:t>Mechanical isolation: </a:t>
            </a:r>
            <a:r>
              <a:rPr lang="en-US" altLang="en-US" sz="3000" smtClean="0"/>
              <a:t>morphological differences</a:t>
            </a:r>
          </a:p>
          <a:p>
            <a:pPr marL="68263" indent="0" eaLnBrk="1" hangingPunct="1">
              <a:lnSpc>
                <a:spcPct val="80000"/>
              </a:lnSpc>
            </a:pPr>
            <a:r>
              <a:rPr lang="en-US" altLang="en-US" sz="3000" b="1" smtClean="0">
                <a:solidFill>
                  <a:srgbClr val="E46C0A"/>
                </a:solidFill>
              </a:rPr>
              <a:t>Gamete Isolation: </a:t>
            </a:r>
            <a:r>
              <a:rPr lang="en-US" altLang="en-US" sz="3000" smtClean="0"/>
              <a:t>Sperm and egg do not recognize each other</a:t>
            </a:r>
          </a:p>
          <a:p>
            <a:pPr marL="365125" lvl="1" indent="0" eaLnBrk="1" hangingPunct="1">
              <a:lnSpc>
                <a:spcPct val="80000"/>
              </a:lnSpc>
              <a:buFont typeface="Wingdings 2" pitchFamily="18" charset="2"/>
              <a:buNone/>
            </a:pPr>
            <a:endParaRPr lang="en-US" altLang="en-US" sz="2600" smtClean="0"/>
          </a:p>
        </p:txBody>
      </p:sp>
    </p:spTree>
    <p:extLst>
      <p:ext uri="{BB962C8B-B14F-4D97-AF65-F5344CB8AC3E}">
        <p14:creationId xmlns:p14="http://schemas.microsoft.com/office/powerpoint/2010/main" val="29554663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 nodeType="clickPar">
                      <p:stCondLst>
                        <p:cond delay="indefinite"/>
                      </p:stCondLst>
                      <p:childTnLst>
                        <p:par>
                          <p:cTn id="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 nodeType="clickPar">
                      <p:stCondLst>
                        <p:cond delay="indefinite"/>
                      </p:stCondLst>
                      <p:childTnLst>
                        <p:par>
                          <p:cTn id="1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0" presetID="2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22" dur="2000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 nodeType="clickPar">
                      <p:stCondLst>
                        <p:cond delay="indefinite"/>
                      </p:stCondLst>
                      <p:childTnLst>
                        <p:par>
                          <p:cTn id="2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5" presetID="18" presetClass="entr" presetSubtype="1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27" dur="500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 nodeType="clickPar">
                      <p:stCondLst>
                        <p:cond delay="indefinite"/>
                      </p:stCondLst>
                      <p:childTnLst>
                        <p:par>
                          <p:cTn id="29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0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32" dur="2000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 nodeType="clickPar">
                      <p:stCondLst>
                        <p:cond delay="indefinite"/>
                      </p:stCondLst>
                      <p:childTnLst>
                        <p:par>
                          <p:cTn id="3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500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7106" name="Rectangle 3" descr="Rectangle: Click to edit Master text styles&#10;Second level&#10;Third level&#10;Fourth level&#10;Fifth level"/>
          <p:cNvSpPr>
            <a:spLocks noGrp="1" noChangeArrowheads="1"/>
          </p:cNvSpPr>
          <p:nvPr>
            <p:ph type="body" idx="1"/>
          </p:nvPr>
        </p:nvSpPr>
        <p:spPr>
          <a:xfrm>
            <a:off x="930275" y="1349375"/>
            <a:ext cx="7921625" cy="933450"/>
          </a:xfrm>
        </p:spPr>
        <p:txBody>
          <a:bodyPr lIns="0" rIns="0">
            <a:normAutofit lnSpcReduction="10000"/>
          </a:bodyPr>
          <a:lstStyle/>
          <a:p>
            <a:pPr eaLnBrk="1" hangingPunct="1">
              <a:lnSpc>
                <a:spcPct val="90000"/>
              </a:lnSpc>
            </a:pPr>
            <a:r>
              <a:rPr lang="en-US" altLang="en-US" smtClean="0"/>
              <a:t>Obstacle to mating or to fertilization if mating occurs</a:t>
            </a:r>
          </a:p>
        </p:txBody>
      </p:sp>
      <p:sp>
        <p:nvSpPr>
          <p:cNvPr id="47107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/>
            <a:r>
              <a:rPr lang="en-US" altLang="en-US" smtClean="0"/>
              <a:t>PRE-Zygotic barriers</a:t>
            </a:r>
          </a:p>
        </p:txBody>
      </p:sp>
      <p:grpSp>
        <p:nvGrpSpPr>
          <p:cNvPr id="47108" name="Group 21"/>
          <p:cNvGrpSpPr>
            <a:grpSpLocks/>
          </p:cNvGrpSpPr>
          <p:nvPr/>
        </p:nvGrpSpPr>
        <p:grpSpPr bwMode="auto">
          <a:xfrm>
            <a:off x="187325" y="4600575"/>
            <a:ext cx="2570163" cy="2263775"/>
            <a:chOff x="118" y="2924"/>
            <a:chExt cx="1619" cy="1426"/>
          </a:xfrm>
        </p:grpSpPr>
        <p:sp>
          <p:nvSpPr>
            <p:cNvPr id="47124" name="Rectangle 15"/>
            <p:cNvSpPr>
              <a:spLocks noChangeArrowheads="1"/>
            </p:cNvSpPr>
            <p:nvPr/>
          </p:nvSpPr>
          <p:spPr bwMode="auto">
            <a:xfrm>
              <a:off x="118" y="4100"/>
              <a:ext cx="1619" cy="250"/>
            </a:xfrm>
            <a:prstGeom prst="rect">
              <a:avLst/>
            </a:prstGeom>
            <a:solidFill>
              <a:schemeClr val="bg1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0909"/>
                  </a:solidFill>
                  <a:latin typeface="Arial" pitchFamily="34" charset="0"/>
                  <a:ea typeface="MS PGothic" pitchFamily="34" charset="-128"/>
                </a:rPr>
                <a:t>behavioral isolation</a:t>
              </a:r>
            </a:p>
          </p:txBody>
        </p:sp>
        <p:pic>
          <p:nvPicPr>
            <p:cNvPr id="47125" name="Picture 9" descr="ta23-014_reproductive_i_c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317" y="2924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</p:grpSp>
      <p:grpSp>
        <p:nvGrpSpPr>
          <p:cNvPr id="47109" name="Group 18"/>
          <p:cNvGrpSpPr>
            <a:grpSpLocks/>
          </p:cNvGrpSpPr>
          <p:nvPr/>
        </p:nvGrpSpPr>
        <p:grpSpPr bwMode="auto">
          <a:xfrm>
            <a:off x="247650" y="2338388"/>
            <a:ext cx="2668588" cy="2233612"/>
            <a:chOff x="156" y="1473"/>
            <a:chExt cx="1681" cy="1407"/>
          </a:xfrm>
        </p:grpSpPr>
        <p:pic>
          <p:nvPicPr>
            <p:cNvPr id="47122" name="Picture 6" descr="ta23-011_reproductive_i_c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0126" b="2251"/>
            <a:stretch>
              <a:fillRect/>
            </a:stretch>
          </p:blipFill>
          <p:spPr bwMode="auto">
            <a:xfrm>
              <a:off x="300" y="1473"/>
              <a:ext cx="1316" cy="1203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3" name="Rectangle 12"/>
            <p:cNvSpPr>
              <a:spLocks noChangeArrowheads="1"/>
            </p:cNvSpPr>
            <p:nvPr/>
          </p:nvSpPr>
          <p:spPr bwMode="auto">
            <a:xfrm>
              <a:off x="156" y="2630"/>
              <a:ext cx="168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0909"/>
                  </a:solidFill>
                  <a:latin typeface="Arial" pitchFamily="34" charset="0"/>
                  <a:ea typeface="MS PGothic" pitchFamily="34" charset="-128"/>
                </a:rPr>
                <a:t>geographic isolation</a:t>
              </a:r>
            </a:p>
          </p:txBody>
        </p:sp>
      </p:grpSp>
      <p:grpSp>
        <p:nvGrpSpPr>
          <p:cNvPr id="47110" name="Group 19"/>
          <p:cNvGrpSpPr>
            <a:grpSpLocks/>
          </p:cNvGrpSpPr>
          <p:nvPr/>
        </p:nvGrpSpPr>
        <p:grpSpPr bwMode="auto">
          <a:xfrm>
            <a:off x="3321050" y="2341563"/>
            <a:ext cx="2541588" cy="2230437"/>
            <a:chOff x="2092" y="1475"/>
            <a:chExt cx="1601" cy="1405"/>
          </a:xfrm>
        </p:grpSpPr>
        <p:pic>
          <p:nvPicPr>
            <p:cNvPr id="47120" name="Picture 7" descr="ta23-012_reproductive_i_c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4500" r="12375" b="1649"/>
            <a:stretch>
              <a:fillRect/>
            </a:stretch>
          </p:blipFill>
          <p:spPr bwMode="auto">
            <a:xfrm>
              <a:off x="2228" y="1475"/>
              <a:ext cx="1284" cy="1201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21" name="Rectangle 13"/>
            <p:cNvSpPr>
              <a:spLocks noChangeArrowheads="1"/>
            </p:cNvSpPr>
            <p:nvPr/>
          </p:nvSpPr>
          <p:spPr bwMode="auto">
            <a:xfrm>
              <a:off x="2092" y="2630"/>
              <a:ext cx="1601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0909"/>
                  </a:solidFill>
                  <a:latin typeface="Arial" pitchFamily="34" charset="0"/>
                  <a:ea typeface="MS PGothic" pitchFamily="34" charset="-128"/>
                </a:rPr>
                <a:t>ecological isolation</a:t>
              </a:r>
            </a:p>
          </p:txBody>
        </p:sp>
      </p:grpSp>
      <p:grpSp>
        <p:nvGrpSpPr>
          <p:cNvPr id="47111" name="Group 20"/>
          <p:cNvGrpSpPr>
            <a:grpSpLocks/>
          </p:cNvGrpSpPr>
          <p:nvPr/>
        </p:nvGrpSpPr>
        <p:grpSpPr bwMode="auto">
          <a:xfrm>
            <a:off x="6429375" y="2344738"/>
            <a:ext cx="2371725" cy="2235200"/>
            <a:chOff x="4050" y="1477"/>
            <a:chExt cx="1494" cy="1408"/>
          </a:xfrm>
        </p:grpSpPr>
        <p:pic>
          <p:nvPicPr>
            <p:cNvPr id="47118" name="Picture 8" descr="ta23-013_reproductive_i_c"/>
            <p:cNvPicPr>
              <a:picLocks noChangeAspect="1" noChangeArrowheads="1"/>
            </p:cNvPicPr>
            <p:nvPr/>
          </p:nvPicPr>
          <p:blipFill>
            <a:blip r:embed="rId6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4123" y="1477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9" name="Rectangle 14"/>
            <p:cNvSpPr>
              <a:spLocks noChangeArrowheads="1"/>
            </p:cNvSpPr>
            <p:nvPr/>
          </p:nvSpPr>
          <p:spPr bwMode="auto">
            <a:xfrm>
              <a:off x="4050" y="2635"/>
              <a:ext cx="1494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0909"/>
                  </a:solidFill>
                  <a:latin typeface="Arial" pitchFamily="34" charset="0"/>
                  <a:ea typeface="MS PGothic" pitchFamily="34" charset="-128"/>
                </a:rPr>
                <a:t>temporal isolation</a:t>
              </a:r>
            </a:p>
          </p:txBody>
        </p:sp>
      </p:grpSp>
      <p:grpSp>
        <p:nvGrpSpPr>
          <p:cNvPr id="47112" name="Group 25"/>
          <p:cNvGrpSpPr>
            <a:grpSpLocks/>
          </p:cNvGrpSpPr>
          <p:nvPr/>
        </p:nvGrpSpPr>
        <p:grpSpPr bwMode="auto">
          <a:xfrm>
            <a:off x="3222625" y="4600575"/>
            <a:ext cx="2682875" cy="2266950"/>
            <a:chOff x="2030" y="2898"/>
            <a:chExt cx="1690" cy="1428"/>
          </a:xfrm>
        </p:grpSpPr>
        <p:pic>
          <p:nvPicPr>
            <p:cNvPr id="47116" name="Picture 10" descr="ta23-015_reproductive_i_c"/>
            <p:cNvPicPr>
              <a:picLocks noChangeAspect="1" noChangeArrowheads="1"/>
            </p:cNvPicPr>
            <p:nvPr/>
          </p:nvPicPr>
          <p:blipFill>
            <a:blip r:embed="rId7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2222" y="2898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7" name="Rectangle 16"/>
            <p:cNvSpPr>
              <a:spLocks noChangeArrowheads="1"/>
            </p:cNvSpPr>
            <p:nvPr/>
          </p:nvSpPr>
          <p:spPr bwMode="auto">
            <a:xfrm>
              <a:off x="2030" y="4076"/>
              <a:ext cx="1690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0909"/>
                  </a:solidFill>
                  <a:latin typeface="Arial" pitchFamily="34" charset="0"/>
                  <a:ea typeface="MS PGothic" pitchFamily="34" charset="-128"/>
                </a:rPr>
                <a:t>mechanical isolation</a:t>
              </a:r>
            </a:p>
          </p:txBody>
        </p:sp>
      </p:grpSp>
      <p:grpSp>
        <p:nvGrpSpPr>
          <p:cNvPr id="47113" name="Group 24"/>
          <p:cNvGrpSpPr>
            <a:grpSpLocks/>
          </p:cNvGrpSpPr>
          <p:nvPr/>
        </p:nvGrpSpPr>
        <p:grpSpPr bwMode="auto">
          <a:xfrm>
            <a:off x="6480175" y="4600575"/>
            <a:ext cx="2259013" cy="2257425"/>
            <a:chOff x="4082" y="2898"/>
            <a:chExt cx="1423" cy="1422"/>
          </a:xfrm>
        </p:grpSpPr>
        <p:pic>
          <p:nvPicPr>
            <p:cNvPr id="47114" name="Picture 11" descr="ta23-016_reproductive_i_c"/>
            <p:cNvPicPr>
              <a:picLocks noChangeAspect="1" noChangeArrowheads="1"/>
            </p:cNvPicPr>
            <p:nvPr/>
          </p:nvPicPr>
          <p:blipFill>
            <a:blip r:embed="rId8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12375" t="3149" r="11250" b="2251"/>
            <a:stretch>
              <a:fillRect/>
            </a:stretch>
          </p:blipFill>
          <p:spPr bwMode="auto">
            <a:xfrm>
              <a:off x="4134" y="2898"/>
              <a:ext cx="1296" cy="1204"/>
            </a:xfrm>
            <a:prstGeom prst="rect">
              <a:avLst/>
            </a:prstGeom>
            <a:noFill/>
            <a:ln w="9525">
              <a:solidFill>
                <a:srgbClr val="000000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</p:pic>
        <p:sp>
          <p:nvSpPr>
            <p:cNvPr id="47115" name="Rectangle 17"/>
            <p:cNvSpPr>
              <a:spLocks noChangeArrowheads="1"/>
            </p:cNvSpPr>
            <p:nvPr/>
          </p:nvSpPr>
          <p:spPr bwMode="auto">
            <a:xfrm>
              <a:off x="4082" y="4070"/>
              <a:ext cx="1423" cy="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none" anchor="ctr">
              <a:spAutoFit/>
            </a:bodyPr>
            <a:lstStyle>
              <a:lvl1pPr>
                <a:spcBef>
                  <a:spcPct val="20000"/>
                </a:spcBef>
                <a:buFont typeface="Arial" pitchFamily="34" charset="0"/>
                <a:buChar char="•"/>
                <a:defRPr sz="3200">
                  <a:solidFill>
                    <a:schemeClr val="tx1"/>
                  </a:solidFill>
                  <a:latin typeface="Century Schoolbook" pitchFamily="18" charset="0"/>
                </a:defRPr>
              </a:lvl1pPr>
              <a:lvl2pPr marL="742950" indent="-285750">
                <a:spcBef>
                  <a:spcPct val="20000"/>
                </a:spcBef>
                <a:buFont typeface="Arial" pitchFamily="34" charset="0"/>
                <a:buChar char="–"/>
                <a:defRPr sz="2800">
                  <a:solidFill>
                    <a:schemeClr val="tx1"/>
                  </a:solidFill>
                  <a:latin typeface="Century Schoolbook" pitchFamily="18" charset="0"/>
                </a:defRPr>
              </a:lvl2pPr>
              <a:lvl3pPr marL="1143000" indent="-228600">
                <a:spcBef>
                  <a:spcPct val="20000"/>
                </a:spcBef>
                <a:buFont typeface="Arial" pitchFamily="34" charset="0"/>
                <a:buChar char="•"/>
                <a:defRPr sz="2400">
                  <a:solidFill>
                    <a:schemeClr val="tx1"/>
                  </a:solidFill>
                  <a:latin typeface="Century Schoolbook" pitchFamily="18" charset="0"/>
                </a:defRPr>
              </a:lvl3pPr>
              <a:lvl4pPr marL="1600200" indent="-228600">
                <a:spcBef>
                  <a:spcPct val="20000"/>
                </a:spcBef>
                <a:buFont typeface="Arial" pitchFamily="34" charset="0"/>
                <a:buChar char="–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4pPr>
              <a:lvl5pPr marL="2057400" indent="-228600">
                <a:spcBef>
                  <a:spcPct val="20000"/>
                </a:spcBef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Font typeface="Arial" pitchFamily="34" charset="0"/>
                <a:buChar char="»"/>
                <a:defRPr sz="2000">
                  <a:solidFill>
                    <a:schemeClr val="tx1"/>
                  </a:solidFill>
                  <a:latin typeface="Century Schoolbook" pitchFamily="18" charset="0"/>
                </a:defRPr>
              </a:lvl9pPr>
            </a:lstStyle>
            <a:p>
              <a:pPr algn="ctr">
                <a:spcBef>
                  <a:spcPct val="0"/>
                </a:spcBef>
                <a:buFontTx/>
                <a:buNone/>
              </a:pPr>
              <a:r>
                <a:rPr lang="en-US" altLang="en-US" sz="2000" b="1">
                  <a:solidFill>
                    <a:srgbClr val="090909"/>
                  </a:solidFill>
                  <a:latin typeface="Arial" pitchFamily="34" charset="0"/>
                  <a:ea typeface="MS PGothic" pitchFamily="34" charset="-128"/>
                </a:rPr>
                <a:t>gametic isolation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2446146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1277</Words>
  <Application>Microsoft Office PowerPoint</Application>
  <PresentationFormat>On-screen Show (4:3)</PresentationFormat>
  <Paragraphs>175</Paragraphs>
  <Slides>41</Slides>
  <Notes>20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41</vt:i4>
      </vt:variant>
    </vt:vector>
  </HeadingPairs>
  <TitlesOfParts>
    <vt:vector size="42" baseType="lpstr">
      <vt:lpstr>Office Theme</vt:lpstr>
      <vt:lpstr>The Creation of New Species Through Evolution</vt:lpstr>
      <vt:lpstr>Speciation vocabulary</vt:lpstr>
      <vt:lpstr>PowerPoint Presentation</vt:lpstr>
      <vt:lpstr>PowerPoint Presentation</vt:lpstr>
      <vt:lpstr>Mechanisms of Speciation</vt:lpstr>
      <vt:lpstr>Mechanisms of Speciation</vt:lpstr>
      <vt:lpstr>Mechanisms of Speciation</vt:lpstr>
      <vt:lpstr>Pre-zygotic Isolation</vt:lpstr>
      <vt:lpstr>PRE-Zygotic barriers</vt:lpstr>
      <vt:lpstr>Post Zygotic Isolation</vt:lpstr>
      <vt:lpstr>So…what is a species?</vt:lpstr>
      <vt:lpstr>How do new species originate?</vt:lpstr>
      <vt:lpstr>Allopatric Speciation</vt:lpstr>
      <vt:lpstr>Sympatric Speciation</vt:lpstr>
      <vt:lpstr>PowerPoint Presentation</vt:lpstr>
      <vt:lpstr>PowerPoint Presentation</vt:lpstr>
      <vt:lpstr>PowerPoint Presentation</vt:lpstr>
      <vt:lpstr>PowerPoint Presentation</vt:lpstr>
      <vt:lpstr>Another Way of Looking at It!</vt:lpstr>
      <vt:lpstr>And yet another way of looking at it!</vt:lpstr>
      <vt:lpstr>Patterns of Evolution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Genetic variation vocabulary</vt:lpstr>
      <vt:lpstr>Gene tic drift</vt:lpstr>
    </vt:vector>
  </TitlesOfParts>
  <Company>ISD 742 Public Schools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Creation of New Species Through Evolution</dc:title>
  <dc:creator>desktopuser</dc:creator>
  <cp:lastModifiedBy>desktopuser</cp:lastModifiedBy>
  <cp:revision>1</cp:revision>
  <dcterms:created xsi:type="dcterms:W3CDTF">2016-04-06T14:49:55Z</dcterms:created>
  <dcterms:modified xsi:type="dcterms:W3CDTF">2016-04-06T14:50:19Z</dcterms:modified>
</cp:coreProperties>
</file>