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2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3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  <p:sldMasterId id="2147483716" r:id="rId5"/>
    <p:sldMasterId id="2147483730" r:id="rId6"/>
    <p:sldMasterId id="2147483744" r:id="rId7"/>
    <p:sldMasterId id="2147483758" r:id="rId8"/>
    <p:sldMasterId id="2147483772" r:id="rId9"/>
    <p:sldMasterId id="2147483786" r:id="rId10"/>
    <p:sldMasterId id="2147483800" r:id="rId11"/>
    <p:sldMasterId id="2147483814" r:id="rId12"/>
    <p:sldMasterId id="2147483828" r:id="rId13"/>
    <p:sldMasterId id="2147483842" r:id="rId14"/>
  </p:sldMasterIdLst>
  <p:sldIdLst>
    <p:sldId id="257" r:id="rId15"/>
    <p:sldId id="273" r:id="rId16"/>
    <p:sldId id="271" r:id="rId17"/>
    <p:sldId id="258" r:id="rId18"/>
    <p:sldId id="259" r:id="rId19"/>
    <p:sldId id="261" r:id="rId20"/>
    <p:sldId id="266" r:id="rId21"/>
    <p:sldId id="267" r:id="rId22"/>
    <p:sldId id="268" r:id="rId23"/>
    <p:sldId id="262" r:id="rId24"/>
    <p:sldId id="263" r:id="rId25"/>
    <p:sldId id="264" r:id="rId26"/>
    <p:sldId id="265" r:id="rId27"/>
    <p:sldId id="260" r:id="rId28"/>
    <p:sldId id="272" r:id="rId29"/>
    <p:sldId id="269" r:id="rId30"/>
    <p:sldId id="270" r:id="rId31"/>
    <p:sldId id="27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9D05D-83BF-4AA5-99A2-FF585BECB7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7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80EF7-4C1F-4C19-8D46-CF14973C8A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70391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DF309-BD29-4B1E-84C3-1C5F45E983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4771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80EF7-4C1F-4C19-8D46-CF14973C8A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0760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135C9-E043-4EFD-B7FE-4FB3DE64FE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94797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51C0-0906-4E30-AAF9-211D8A53CB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824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56BD7-B60B-4B37-9C6E-3117CEC20E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105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9D05D-83BF-4AA5-99A2-FF585BECB7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3063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34796-4FF7-4C9A-BAA2-19E327F690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712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C8AF-E105-4786-98C6-A00DA9A571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782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C2CBE-2E00-48FB-9664-A48992291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337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11903-ABE0-45E8-B623-32757D3F52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2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135C9-E043-4EFD-B7FE-4FB3DE64FE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13320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63F62-5C86-454C-81B2-F8EF2BD842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700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44C13-018C-40D5-94AD-51A8C8DD6A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863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8A521-B7ED-47F7-BDEC-ACE874D9AE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6373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DF309-BD29-4B1E-84C3-1C5F45E983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3987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80EF7-4C1F-4C19-8D46-CF14973C8A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38308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135C9-E043-4EFD-B7FE-4FB3DE64FE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8241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51C0-0906-4E30-AAF9-211D8A53CB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28444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56BD7-B60B-4B37-9C6E-3117CEC20E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3164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9D05D-83BF-4AA5-99A2-FF585BECB7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34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34796-4FF7-4C9A-BAA2-19E327F690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643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51C0-0906-4E30-AAF9-211D8A53CB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0610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C8AF-E105-4786-98C6-A00DA9A571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81928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C2CBE-2E00-48FB-9664-A48992291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91880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11903-ABE0-45E8-B623-32757D3F52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169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63F62-5C86-454C-81B2-F8EF2BD842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993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44C13-018C-40D5-94AD-51A8C8DD6A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2144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8A521-B7ED-47F7-BDEC-ACE874D9AE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969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DF309-BD29-4B1E-84C3-1C5F45E983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8957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80EF7-4C1F-4C19-8D46-CF14973C8A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2849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135C9-E043-4EFD-B7FE-4FB3DE64FE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678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51C0-0906-4E30-AAF9-211D8A53CB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24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56BD7-B60B-4B37-9C6E-3117CEC20E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69907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56BD7-B60B-4B37-9C6E-3117CEC20E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9222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9D05D-83BF-4AA5-99A2-FF585BECB7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492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34796-4FF7-4C9A-BAA2-19E327F690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8339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C8AF-E105-4786-98C6-A00DA9A571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9222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C2CBE-2E00-48FB-9664-A48992291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66065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11903-ABE0-45E8-B623-32757D3F52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9445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63F62-5C86-454C-81B2-F8EF2BD842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17788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44C13-018C-40D5-94AD-51A8C8DD6A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8310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8A521-B7ED-47F7-BDEC-ACE874D9AE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55244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DF309-BD29-4B1E-84C3-1C5F45E983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1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9D05D-83BF-4AA5-99A2-FF585BECB7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91071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80EF7-4C1F-4C19-8D46-CF14973C8A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3472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135C9-E043-4EFD-B7FE-4FB3DE64FE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8328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51C0-0906-4E30-AAF9-211D8A53CB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7586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56BD7-B60B-4B37-9C6E-3117CEC20E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4573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9D05D-83BF-4AA5-99A2-FF585BECB7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4891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34796-4FF7-4C9A-BAA2-19E327F690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573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C8AF-E105-4786-98C6-A00DA9A571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716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C2CBE-2E00-48FB-9664-A48992291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99306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11903-ABE0-45E8-B623-32757D3F52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20929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63F62-5C86-454C-81B2-F8EF2BD842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61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34796-4FF7-4C9A-BAA2-19E327F690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933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44C13-018C-40D5-94AD-51A8C8DD6A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3377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8A521-B7ED-47F7-BDEC-ACE874D9AE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54311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DF309-BD29-4B1E-84C3-1C5F45E983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04267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80EF7-4C1F-4C19-8D46-CF14973C8A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3776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135C9-E043-4EFD-B7FE-4FB3DE64FE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0511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51C0-0906-4E30-AAF9-211D8A53CB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2184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56BD7-B60B-4B37-9C6E-3117CEC20E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7438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9D05D-83BF-4AA5-99A2-FF585BECB7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7335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34796-4FF7-4C9A-BAA2-19E327F690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2667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C8AF-E105-4786-98C6-A00DA9A571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946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C8AF-E105-4786-98C6-A00DA9A571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0978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C2CBE-2E00-48FB-9664-A48992291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818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11903-ABE0-45E8-B623-32757D3F52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51535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63F62-5C86-454C-81B2-F8EF2BD842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12639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44C13-018C-40D5-94AD-51A8C8DD6A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34439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8A521-B7ED-47F7-BDEC-ACE874D9AE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8468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DF309-BD29-4B1E-84C3-1C5F45E983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5983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80EF7-4C1F-4C19-8D46-CF14973C8A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54179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135C9-E043-4EFD-B7FE-4FB3DE64FE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2340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51C0-0906-4E30-AAF9-211D8A53CB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6600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56BD7-B60B-4B37-9C6E-3117CEC20E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04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C2CBE-2E00-48FB-9664-A48992291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2729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9D05D-83BF-4AA5-99A2-FF585BECB7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85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34796-4FF7-4C9A-BAA2-19E327F690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2654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C8AF-E105-4786-98C6-A00DA9A571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1081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C2CBE-2E00-48FB-9664-A48992291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2995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11903-ABE0-45E8-B623-32757D3F52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3360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63F62-5C86-454C-81B2-F8EF2BD842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1038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44C13-018C-40D5-94AD-51A8C8DD6A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5102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8A521-B7ED-47F7-BDEC-ACE874D9AE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48202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DF309-BD29-4B1E-84C3-1C5F45E983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7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80EF7-4C1F-4C19-8D46-CF14973C8A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096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11903-ABE0-45E8-B623-32757D3F52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5100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135C9-E043-4EFD-B7FE-4FB3DE64FE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6769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51C0-0906-4E30-AAF9-211D8A53CB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7234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56BD7-B60B-4B37-9C6E-3117CEC20E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292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63F62-5C86-454C-81B2-F8EF2BD842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24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34796-4FF7-4C9A-BAA2-19E327F690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690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44C13-018C-40D5-94AD-51A8C8DD6A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68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8A521-B7ED-47F7-BDEC-ACE874D9AE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584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DF309-BD29-4B1E-84C3-1C5F45E983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894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80EF7-4C1F-4C19-8D46-CF14973C8A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07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135C9-E043-4EFD-B7FE-4FB3DE64FE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276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51C0-0906-4E30-AAF9-211D8A53CB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725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56BD7-B60B-4B37-9C6E-3117CEC20E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90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9D05D-83BF-4AA5-99A2-FF585BECB7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79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34796-4FF7-4C9A-BAA2-19E327F690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721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C8AF-E105-4786-98C6-A00DA9A571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84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C8AF-E105-4786-98C6-A00DA9A571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094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C2CBE-2E00-48FB-9664-A48992291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702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11903-ABE0-45E8-B623-32757D3F52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360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63F62-5C86-454C-81B2-F8EF2BD842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8116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44C13-018C-40D5-94AD-51A8C8DD6A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328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8A521-B7ED-47F7-BDEC-ACE874D9AE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7381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DF309-BD29-4B1E-84C3-1C5F45E983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547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80EF7-4C1F-4C19-8D46-CF14973C8A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795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135C9-E043-4EFD-B7FE-4FB3DE64FE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3634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51C0-0906-4E30-AAF9-211D8A53CB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562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56BD7-B60B-4B37-9C6E-3117CEC20E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2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C2CBE-2E00-48FB-9664-A48992291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66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9D05D-83BF-4AA5-99A2-FF585BECB7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990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34796-4FF7-4C9A-BAA2-19E327F690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4935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C8AF-E105-4786-98C6-A00DA9A571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702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C2CBE-2E00-48FB-9664-A48992291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90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11903-ABE0-45E8-B623-32757D3F52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1740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63F62-5C86-454C-81B2-F8EF2BD842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91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44C13-018C-40D5-94AD-51A8C8DD6A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950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8A521-B7ED-47F7-BDEC-ACE874D9AE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282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DF309-BD29-4B1E-84C3-1C5F45E983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332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80EF7-4C1F-4C19-8D46-CF14973C8A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43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11903-ABE0-45E8-B623-32757D3F52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6145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135C9-E043-4EFD-B7FE-4FB3DE64FE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7418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51C0-0906-4E30-AAF9-211D8A53CB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848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56BD7-B60B-4B37-9C6E-3117CEC20E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501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9D05D-83BF-4AA5-99A2-FF585BECB7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1406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34796-4FF7-4C9A-BAA2-19E327F690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7926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C8AF-E105-4786-98C6-A00DA9A571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3461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C2CBE-2E00-48FB-9664-A48992291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071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11903-ABE0-45E8-B623-32757D3F52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87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63F62-5C86-454C-81B2-F8EF2BD842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8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44C13-018C-40D5-94AD-51A8C8DD6A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6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63F62-5C86-454C-81B2-F8EF2BD842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1339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8A521-B7ED-47F7-BDEC-ACE874D9AE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4171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DF309-BD29-4B1E-84C3-1C5F45E983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855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80EF7-4C1F-4C19-8D46-CF14973C8A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515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135C9-E043-4EFD-B7FE-4FB3DE64FE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3401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51C0-0906-4E30-AAF9-211D8A53CB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195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56BD7-B60B-4B37-9C6E-3117CEC20E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5528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9D05D-83BF-4AA5-99A2-FF585BECB7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692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34796-4FF7-4C9A-BAA2-19E327F690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2489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C8AF-E105-4786-98C6-A00DA9A571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392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C2CBE-2E00-48FB-9664-A48992291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05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44C13-018C-40D5-94AD-51A8C8DD6A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8154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11903-ABE0-45E8-B623-32757D3F52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4805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63F62-5C86-454C-81B2-F8EF2BD842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436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44C13-018C-40D5-94AD-51A8C8DD6A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4546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8A521-B7ED-47F7-BDEC-ACE874D9AE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7302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DF309-BD29-4B1E-84C3-1C5F45E983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609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80EF7-4C1F-4C19-8D46-CF14973C8A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1802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135C9-E043-4EFD-B7FE-4FB3DE64FE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001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51C0-0906-4E30-AAF9-211D8A53CB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294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56BD7-B60B-4B37-9C6E-3117CEC20E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2472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9D05D-83BF-4AA5-99A2-FF585BECB7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1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8A521-B7ED-47F7-BDEC-ACE874D9AE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88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34796-4FF7-4C9A-BAA2-19E327F690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623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C8AF-E105-4786-98C6-A00DA9A571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768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C2CBE-2E00-48FB-9664-A48992291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3547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11903-ABE0-45E8-B623-32757D3F52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272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63F62-5C86-454C-81B2-F8EF2BD842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836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44C13-018C-40D5-94AD-51A8C8DD6A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914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8A521-B7ED-47F7-BDEC-ACE874D9AE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691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DF309-BD29-4B1E-84C3-1C5F45E983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2713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80EF7-4C1F-4C19-8D46-CF14973C8A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685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135C9-E043-4EFD-B7FE-4FB3DE64FE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86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DF309-BD29-4B1E-84C3-1C5F45E983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3431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51C0-0906-4E30-AAF9-211D8A53CB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461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56BD7-B60B-4B37-9C6E-3117CEC20E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557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9D05D-83BF-4AA5-99A2-FF585BECB7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1567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34796-4FF7-4C9A-BAA2-19E327F690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63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C8AF-E105-4786-98C6-A00DA9A571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333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C2CBE-2E00-48FB-9664-A48992291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751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11903-ABE0-45E8-B623-32757D3F52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2811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63F62-5C86-454C-81B2-F8EF2BD842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4710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44C13-018C-40D5-94AD-51A8C8DD6A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543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8A521-B7ED-47F7-BDEC-ACE874D9AE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8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FE0D1-D153-4007-96DA-B62D944BCFB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3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FE0D1-D153-4007-96DA-B62D944BCFB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9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FE0D1-D153-4007-96DA-B62D944BCFB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3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FE0D1-D153-4007-96DA-B62D944BCFB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5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FE0D1-D153-4007-96DA-B62D944BCFB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2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FE0D1-D153-4007-96DA-B62D944BCFB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7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FE0D1-D153-4007-96DA-B62D944BCFB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0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FE0D1-D153-4007-96DA-B62D944BCFB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2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FE0D1-D153-4007-96DA-B62D944BCFB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81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FE0D1-D153-4007-96DA-B62D944BCFB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5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FE0D1-D153-4007-96DA-B62D944BCFB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0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FE0D1-D153-4007-96DA-B62D944BCFB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18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FE0D1-D153-4007-96DA-B62D944BCFB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8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FE0D1-D153-4007-96DA-B62D944BCFB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02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www.biology.arizona.edu/biochemistry/tutorials/chemistry/graphics/insulin.gif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desktop%20user\Desktop\youtube\Meet%20the%20Elements%20-%20They%20Might%20Be%20Giants%20%20(official%20video).mp4" TargetMode="Externa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9906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Comic Sans MS" pitchFamily="66" charset="0"/>
              </a:rPr>
              <a:t>The Chemical Context of Life</a:t>
            </a:r>
          </a:p>
        </p:txBody>
      </p:sp>
      <p:pic>
        <p:nvPicPr>
          <p:cNvPr id="3076" name="Picture 7" descr="carbon formulas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838200"/>
            <a:ext cx="6172200" cy="3136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15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81000" y="395288"/>
            <a:ext cx="7151317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400" dirty="0">
                <a:solidFill>
                  <a:srgbClr val="000000"/>
                </a:solidFill>
              </a:rPr>
              <a:t>VERY, VERY LARGE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400" dirty="0">
                <a:solidFill>
                  <a:srgbClr val="000000"/>
                </a:solidFill>
              </a:rPr>
              <a:t>MOLECULES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</a:rPr>
              <a:t>= </a:t>
            </a:r>
            <a:r>
              <a:rPr lang="en-US" sz="4400" u="sng" dirty="0" smtClean="0">
                <a:solidFill>
                  <a:srgbClr val="000000"/>
                </a:solidFill>
              </a:rPr>
              <a:t>MACROMOLUCULES</a:t>
            </a:r>
            <a:endParaRPr lang="en-US" sz="4400" u="sng" dirty="0">
              <a:solidFill>
                <a:srgbClr val="000000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04800" y="3657600"/>
            <a:ext cx="8305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</a:rPr>
              <a:t>EXAMPLE: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</a:rPr>
              <a:t>Insulin =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</a:rPr>
              <a:t>C</a:t>
            </a:r>
            <a:r>
              <a:rPr lang="en-US" sz="4000" baseline="-30000" dirty="0">
                <a:solidFill>
                  <a:srgbClr val="000000"/>
                </a:solidFill>
              </a:rPr>
              <a:t>254 </a:t>
            </a:r>
            <a:r>
              <a:rPr lang="en-US" sz="4000" dirty="0">
                <a:solidFill>
                  <a:srgbClr val="000000"/>
                </a:solidFill>
              </a:rPr>
              <a:t>H</a:t>
            </a:r>
            <a:r>
              <a:rPr lang="en-US" sz="4000" baseline="-30000" dirty="0">
                <a:solidFill>
                  <a:srgbClr val="000000"/>
                </a:solidFill>
              </a:rPr>
              <a:t>377  </a:t>
            </a:r>
            <a:r>
              <a:rPr lang="en-US" sz="4000" dirty="0">
                <a:solidFill>
                  <a:srgbClr val="000000"/>
                </a:solidFill>
              </a:rPr>
              <a:t>N</a:t>
            </a:r>
            <a:r>
              <a:rPr lang="en-US" sz="4000" baseline="-30000" dirty="0">
                <a:solidFill>
                  <a:srgbClr val="000000"/>
                </a:solidFill>
              </a:rPr>
              <a:t>65 </a:t>
            </a:r>
            <a:r>
              <a:rPr lang="en-US" sz="4000" dirty="0">
                <a:solidFill>
                  <a:srgbClr val="000000"/>
                </a:solidFill>
              </a:rPr>
              <a:t>O</a:t>
            </a:r>
            <a:r>
              <a:rPr lang="en-US" sz="4000" baseline="-30000" dirty="0">
                <a:solidFill>
                  <a:srgbClr val="000000"/>
                </a:solidFill>
              </a:rPr>
              <a:t>76 </a:t>
            </a:r>
            <a:r>
              <a:rPr lang="en-US" sz="4000" dirty="0">
                <a:solidFill>
                  <a:srgbClr val="000000"/>
                </a:solidFill>
              </a:rPr>
              <a:t>S</a:t>
            </a:r>
            <a:r>
              <a:rPr lang="en-US" sz="4000" baseline="-30000" dirty="0">
                <a:solidFill>
                  <a:srgbClr val="000000"/>
                </a:solidFill>
              </a:rPr>
              <a:t>6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762375" y="2605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1270" name="Picture 6" descr="Insulin molecule C254H377N65O76S6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8"/>
          <a:stretch>
            <a:fillRect/>
          </a:stretch>
        </p:blipFill>
        <p:spPr bwMode="auto">
          <a:xfrm>
            <a:off x="4978400" y="3505200"/>
            <a:ext cx="4165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78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9448800" cy="1981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b="1" smtClean="0">
                <a:latin typeface="Comic Sans MS" pitchFamily="66" charset="0"/>
              </a:rPr>
              <a:t>MOLECULES CAN BE SHOWN IN DIFFERENT WAYS</a:t>
            </a:r>
          </a:p>
          <a:p>
            <a:pPr eaLnBrk="1" hangingPunct="1">
              <a:buFontTx/>
              <a:buNone/>
            </a:pPr>
            <a:endParaRPr lang="en-US" sz="4800" b="1" smtClean="0">
              <a:latin typeface="Comic Sans MS" pitchFamily="66" charset="0"/>
            </a:endParaRPr>
          </a:p>
        </p:txBody>
      </p:sp>
      <p:pic>
        <p:nvPicPr>
          <p:cNvPr id="12291" name="Picture 3" descr="water mo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250"/>
            <a:ext cx="2590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water mo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/>
          <a:stretch>
            <a:fillRect/>
          </a:stretch>
        </p:blipFill>
        <p:spPr bwMode="auto">
          <a:xfrm>
            <a:off x="4114800" y="2286000"/>
            <a:ext cx="245745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057400" y="4419600"/>
            <a:ext cx="2514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0">
                <a:solidFill>
                  <a:srgbClr val="000000"/>
                </a:solidFill>
              </a:rPr>
              <a:t>H</a:t>
            </a:r>
            <a:r>
              <a:rPr lang="en-US" sz="8000" baseline="-25000">
                <a:solidFill>
                  <a:srgbClr val="000000"/>
                </a:solidFill>
              </a:rPr>
              <a:t>2</a:t>
            </a:r>
            <a:r>
              <a:rPr lang="en-US" sz="8000">
                <a:solidFill>
                  <a:srgbClr val="000000"/>
                </a:solidFill>
              </a:rPr>
              <a:t>O</a:t>
            </a:r>
          </a:p>
        </p:txBody>
      </p:sp>
      <p:pic>
        <p:nvPicPr>
          <p:cNvPr id="12294" name="Picture 6" descr="water stic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76600"/>
            <a:ext cx="30289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73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arbon rin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733800"/>
            <a:ext cx="2627313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514600" y="2743200"/>
            <a:ext cx="6400800" cy="19812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latin typeface="Comic Sans MS" pitchFamily="66" charset="0"/>
              </a:rPr>
              <a:t>It can form rings or chain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latin typeface="Comic Sans MS" pitchFamily="66" charset="0"/>
              </a:rPr>
              <a:t>so it can make lots of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latin typeface="Comic Sans MS" pitchFamily="66" charset="0"/>
              </a:rPr>
              <a:t>different kinds of molecules.</a:t>
            </a: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304800" y="228600"/>
            <a:ext cx="8534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smtClean="0">
                <a:solidFill>
                  <a:srgbClr val="000000"/>
                </a:solidFill>
                <a:latin typeface="Comic Sans MS" pitchFamily="66" charset="0"/>
              </a:rPr>
              <a:t>CARBON </a:t>
            </a:r>
            <a:r>
              <a:rPr lang="en-US" sz="3600" b="1" u="sng" dirty="0">
                <a:solidFill>
                  <a:srgbClr val="000000"/>
                </a:solidFill>
                <a:latin typeface="Comic Sans MS" pitchFamily="66" charset="0"/>
              </a:rPr>
              <a:t>is the most </a:t>
            </a:r>
            <a:r>
              <a:rPr lang="en-US" sz="3600" b="1" u="sng" dirty="0" smtClean="0">
                <a:solidFill>
                  <a:srgbClr val="000000"/>
                </a:solidFill>
                <a:latin typeface="Comic Sans MS" pitchFamily="66" charset="0"/>
              </a:rPr>
              <a:t>important atom </a:t>
            </a:r>
            <a:r>
              <a:rPr lang="en-US" sz="3600" b="1" u="sng" dirty="0">
                <a:solidFill>
                  <a:srgbClr val="000000"/>
                </a:solidFill>
                <a:latin typeface="Comic Sans MS" pitchFamily="66" charset="0"/>
              </a:rPr>
              <a:t>found in living things</a:t>
            </a: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3276600" y="1524000"/>
            <a:ext cx="53324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Comic Sans MS" pitchFamily="66" charset="0"/>
              </a:rPr>
              <a:t>It can join to </a:t>
            </a:r>
            <a:r>
              <a:rPr lang="en-US" sz="3200" b="1" dirty="0" smtClean="0">
                <a:solidFill>
                  <a:srgbClr val="000000"/>
                </a:solidFill>
                <a:latin typeface="Comic Sans MS" pitchFamily="66" charset="0"/>
              </a:rPr>
              <a:t>four </a:t>
            </a:r>
            <a:endParaRPr lang="en-US" sz="3200" b="1" dirty="0">
              <a:solidFill>
                <a:srgbClr val="00000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Comic Sans MS" pitchFamily="66" charset="0"/>
              </a:rPr>
              <a:t>other atoms at same time</a:t>
            </a:r>
          </a:p>
        </p:txBody>
      </p:sp>
      <p:pic>
        <p:nvPicPr>
          <p:cNvPr id="17416" name="Picture 12" descr="chemhydrocarbon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724400"/>
            <a:ext cx="31242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4" descr="chemhydrocarbon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59"/>
          <a:stretch>
            <a:fillRect/>
          </a:stretch>
        </p:blipFill>
        <p:spPr bwMode="auto">
          <a:xfrm>
            <a:off x="457200" y="1828800"/>
            <a:ext cx="14478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5" descr="chemhydrocarbon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49"/>
          <a:stretch>
            <a:fillRect/>
          </a:stretch>
        </p:blipFill>
        <p:spPr bwMode="auto">
          <a:xfrm>
            <a:off x="1676400" y="1828800"/>
            <a:ext cx="6858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83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763000" cy="6248400"/>
          </a:xfrm>
        </p:spPr>
        <p:txBody>
          <a:bodyPr/>
          <a:lstStyle/>
          <a:p>
            <a:pPr algn="l" eaLnBrk="1" hangingPunct="1"/>
            <a:r>
              <a:rPr lang="en-US" sz="4800" b="1" u="sng" dirty="0" smtClean="0">
                <a:latin typeface="Comic Sans MS" pitchFamily="66" charset="0"/>
              </a:rPr>
              <a:t>ORGANIC molecules</a:t>
            </a:r>
            <a:br>
              <a:rPr lang="en-US" sz="4800" b="1" u="sng" dirty="0" smtClean="0">
                <a:latin typeface="Comic Sans MS" pitchFamily="66" charset="0"/>
              </a:rPr>
            </a:br>
            <a:r>
              <a:rPr lang="en-US" sz="4800" b="1" u="sng" dirty="0" smtClean="0">
                <a:latin typeface="Comic Sans MS" pitchFamily="66" charset="0"/>
              </a:rPr>
              <a:t>are found in living things and contain CARBON atoms </a:t>
            </a:r>
            <a:r>
              <a:rPr lang="en-US" sz="4800" b="1" dirty="0" smtClean="0">
                <a:latin typeface="Comic Sans MS" pitchFamily="66" charset="0"/>
              </a:rPr>
              <a:t/>
            </a:r>
            <a:br>
              <a:rPr lang="en-US" sz="4800" b="1" dirty="0" smtClean="0">
                <a:latin typeface="Comic Sans MS" pitchFamily="66" charset="0"/>
              </a:rPr>
            </a:br>
            <a:endParaRPr lang="en-US" sz="4800" b="1" dirty="0" smtClean="0">
              <a:latin typeface="Comic Sans MS" pitchFamily="66" charset="0"/>
            </a:endParaRPr>
          </a:p>
        </p:txBody>
      </p:sp>
      <p:pic>
        <p:nvPicPr>
          <p:cNvPr id="18438" name="Picture 7" descr="image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"/>
            <a:ext cx="20764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0" descr="glucose20alon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91000"/>
            <a:ext cx="2108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23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Comic Sans MS" pitchFamily="66" charset="0"/>
              </a:rPr>
              <a:t>Hydrogen Ions (H</a:t>
            </a:r>
            <a:r>
              <a:rPr lang="en-US" b="1" baseline="30000" smtClean="0">
                <a:latin typeface="Comic Sans MS" pitchFamily="66" charset="0"/>
              </a:rPr>
              <a:t>+</a:t>
            </a:r>
            <a:r>
              <a:rPr lang="en-US" b="1" smtClean="0">
                <a:latin typeface="Comic Sans MS" pitchFamily="66" charset="0"/>
              </a:rPr>
              <a:t>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7800" y="1219200"/>
            <a:ext cx="38862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b="1" u="sng" dirty="0" smtClean="0">
                <a:latin typeface="Comic Sans MS" pitchFamily="66" charset="0"/>
              </a:rPr>
              <a:t> </a:t>
            </a:r>
            <a:r>
              <a:rPr lang="en-US" sz="3600" b="1" u="sng" dirty="0" err="1" smtClean="0">
                <a:latin typeface="Comic Sans MS" pitchFamily="66" charset="0"/>
              </a:rPr>
              <a:t>Ph</a:t>
            </a:r>
            <a:r>
              <a:rPr lang="en-US" sz="3600" b="1" u="sng" dirty="0" smtClean="0">
                <a:latin typeface="Comic Sans MS" pitchFamily="66" charset="0"/>
              </a:rPr>
              <a:t> is a measure of how acidic or basic something is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3600" b="1" u="sng" dirty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b="1" dirty="0" smtClean="0">
                <a:latin typeface="Comic Sans MS" pitchFamily="66" charset="0"/>
              </a:rPr>
              <a:t>  </a:t>
            </a:r>
            <a:r>
              <a:rPr lang="en-US" sz="3600" b="1" u="sng" dirty="0" smtClean="0">
                <a:latin typeface="Comic Sans MS" pitchFamily="66" charset="0"/>
              </a:rPr>
              <a:t>Less H+ = more basic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4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More </a:t>
            </a:r>
            <a:r>
              <a:rPr lang="en-US" sz="4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H</a:t>
            </a:r>
            <a:r>
              <a:rPr lang="en-US" sz="4000" b="1" u="sng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+</a:t>
            </a:r>
            <a:r>
              <a:rPr lang="en-US" sz="4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=  </a:t>
            </a:r>
            <a:r>
              <a:rPr lang="en-US" sz="4000" b="1" u="sng">
                <a:solidFill>
                  <a:srgbClr val="000000"/>
                </a:solidFill>
                <a:latin typeface="Comic Sans MS" panose="030F0702030302020204" pitchFamily="66" charset="0"/>
              </a:rPr>
              <a:t>more </a:t>
            </a:r>
            <a:r>
              <a:rPr lang="en-US" sz="4000" b="1" u="sng" smtClean="0">
                <a:solidFill>
                  <a:srgbClr val="000000"/>
                </a:solidFill>
                <a:latin typeface="Comic Sans MS" panose="030F0702030302020204" pitchFamily="66" charset="0"/>
              </a:rPr>
              <a:t>acidic</a:t>
            </a:r>
            <a:endParaRPr lang="en-US" sz="4000" b="1" u="sng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4000" b="1" u="sng" dirty="0" smtClean="0">
              <a:latin typeface="Comic Sans MS" pitchFamily="66" charset="0"/>
            </a:endParaRPr>
          </a:p>
        </p:txBody>
      </p:sp>
      <p:pic>
        <p:nvPicPr>
          <p:cNvPr id="9224" name="Picture 17" descr="ph_sca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5181600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4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r>
              <a:rPr lang="en-US" sz="4000" dirty="0" smtClean="0">
                <a:latin typeface="Arial Black" panose="020B0A04020102020204" pitchFamily="34" charset="0"/>
              </a:rPr>
              <a:t>Think, Pair Share:</a:t>
            </a:r>
          </a:p>
          <a:p>
            <a:endParaRPr lang="en-US" sz="4000" dirty="0">
              <a:latin typeface="Arial Black" panose="020B0A04020102020204" pitchFamily="34" charset="0"/>
            </a:endParaRPr>
          </a:p>
          <a:p>
            <a:r>
              <a:rPr lang="en-US" sz="4000" dirty="0" smtClean="0">
                <a:latin typeface="Arial Black" panose="020B0A04020102020204" pitchFamily="34" charset="0"/>
              </a:rPr>
              <a:t>What are some things that are acidic?</a:t>
            </a:r>
          </a:p>
          <a:p>
            <a:r>
              <a:rPr lang="en-US" sz="4000" dirty="0" smtClean="0">
                <a:latin typeface="Arial Black" panose="020B0A04020102020204" pitchFamily="34" charset="0"/>
              </a:rPr>
              <a:t>What are some things that are basic?</a:t>
            </a:r>
            <a:endParaRPr 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32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534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>
                <a:solidFill>
                  <a:srgbClr val="000000"/>
                </a:solidFill>
              </a:rPr>
              <a:t>WATER is important for all living things</a:t>
            </a:r>
          </a:p>
        </p:txBody>
      </p:sp>
      <p:pic>
        <p:nvPicPr>
          <p:cNvPr id="32771" name="Picture 3" descr="water_gla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 bwMode="auto">
          <a:xfrm>
            <a:off x="5638800" y="3048000"/>
            <a:ext cx="3192463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28600" y="2362200"/>
            <a:ext cx="7924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u="sng" dirty="0">
                <a:solidFill>
                  <a:srgbClr val="000000"/>
                </a:solidFill>
              </a:rPr>
              <a:t>Average person ~~ 60-70% water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u="sng" dirty="0">
                <a:solidFill>
                  <a:srgbClr val="000000"/>
                </a:solidFill>
              </a:rPr>
              <a:t>Babies ~~ 78%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u="sng" dirty="0">
                <a:solidFill>
                  <a:srgbClr val="000000"/>
                </a:solidFill>
              </a:rPr>
              <a:t>Human brain </a:t>
            </a:r>
            <a:r>
              <a:rPr lang="en-US" sz="2800" u="sng" dirty="0">
                <a:solidFill>
                  <a:srgbClr val="000000"/>
                </a:solidFill>
              </a:rPr>
              <a:t>~~</a:t>
            </a:r>
            <a:r>
              <a:rPr lang="en-US" sz="2800" b="0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u="sng" dirty="0">
                <a:solidFill>
                  <a:srgbClr val="000000"/>
                </a:solidFill>
              </a:rPr>
              <a:t>90%</a:t>
            </a:r>
          </a:p>
        </p:txBody>
      </p:sp>
    </p:spTree>
    <p:extLst>
      <p:ext uri="{BB962C8B-B14F-4D97-AF65-F5344CB8AC3E}">
        <p14:creationId xmlns:p14="http://schemas.microsoft.com/office/powerpoint/2010/main" val="11633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z="4000" b="1" u="sng" dirty="0" smtClean="0">
                <a:latin typeface="Comic Sans MS" pitchFamily="66" charset="0"/>
              </a:rPr>
              <a:t>WHY Water is important to cells</a:t>
            </a:r>
            <a:r>
              <a:rPr lang="en-US" sz="4000" b="1" dirty="0" smtClean="0">
                <a:latin typeface="Comic Sans MS" pitchFamily="66" charset="0"/>
              </a:rPr>
              <a:t>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838200"/>
            <a:ext cx="8458200" cy="6019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 smtClean="0">
                <a:latin typeface="Comic Sans MS" pitchFamily="66" charset="0"/>
              </a:rPr>
              <a:t>1</a:t>
            </a:r>
            <a:r>
              <a:rPr lang="en-US" sz="2800" b="1" u="sng" dirty="0" smtClean="0">
                <a:latin typeface="Comic Sans MS" pitchFamily="66" charset="0"/>
              </a:rPr>
              <a:t>. It’s POLAR so it can DISSOLVE lots of different substances.</a:t>
            </a:r>
          </a:p>
          <a:p>
            <a:pPr eaLnBrk="1" hangingPunct="1">
              <a:buFontTx/>
              <a:buNone/>
            </a:pPr>
            <a:endParaRPr lang="en-US" sz="2800" b="1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2800" b="1" dirty="0" smtClean="0">
                <a:latin typeface="Comic Sans MS" pitchFamily="66" charset="0"/>
              </a:rPr>
              <a:t>2. </a:t>
            </a:r>
            <a:r>
              <a:rPr lang="en-US" sz="2800" b="1" u="sng" dirty="0" smtClean="0">
                <a:latin typeface="Comic Sans MS" pitchFamily="66" charset="0"/>
              </a:rPr>
              <a:t>It can absorb lots of HEAT WITHOUT changing temperature very much. </a:t>
            </a:r>
            <a:br>
              <a:rPr lang="en-US" sz="2800" b="1" u="sng" dirty="0" smtClean="0">
                <a:latin typeface="Comic Sans MS" pitchFamily="66" charset="0"/>
              </a:rPr>
            </a:br>
            <a:r>
              <a:rPr lang="en-US" sz="2800" b="1" u="sng" dirty="0" smtClean="0">
                <a:latin typeface="Comic Sans MS" pitchFamily="66" charset="0"/>
              </a:rPr>
              <a:t>      (That helps with homeostasis)</a:t>
            </a:r>
          </a:p>
          <a:p>
            <a:pPr eaLnBrk="1" hangingPunct="1">
              <a:buFontTx/>
              <a:buNone/>
            </a:pPr>
            <a:endParaRPr lang="en-US" sz="2800" b="1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b="1" dirty="0" smtClean="0">
                <a:latin typeface="Comic Sans MS" pitchFamily="66" charset="0"/>
              </a:rPr>
              <a:t>3. </a:t>
            </a:r>
            <a:r>
              <a:rPr lang="en-US" sz="2800" b="1" u="sng" dirty="0" smtClean="0">
                <a:latin typeface="Comic Sans MS" pitchFamily="66" charset="0"/>
              </a:rPr>
              <a:t>HYDROGEN BONDS form between water</a:t>
            </a:r>
          </a:p>
          <a:p>
            <a:pPr eaLnBrk="1" hangingPunct="1">
              <a:buFontTx/>
              <a:buNone/>
            </a:pPr>
            <a:r>
              <a:rPr lang="en-US" sz="2800" b="1" u="sng" dirty="0" smtClean="0">
                <a:latin typeface="Comic Sans MS" pitchFamily="66" charset="0"/>
              </a:rPr>
              <a:t>   molecules so they stick together.</a:t>
            </a:r>
          </a:p>
          <a:p>
            <a:pPr eaLnBrk="1" hangingPunct="1">
              <a:buFontTx/>
              <a:buNone/>
            </a:pPr>
            <a:endParaRPr lang="en-US" sz="1800" b="1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2800" b="1" u="sng" dirty="0" smtClean="0">
                <a:latin typeface="Comic Sans MS" pitchFamily="66" charset="0"/>
              </a:rPr>
              <a:t>4.Water is an important REACTANT/PRODUCT</a:t>
            </a:r>
          </a:p>
          <a:p>
            <a:pPr eaLnBrk="1" hangingPunct="1">
              <a:buFontTx/>
              <a:buNone/>
            </a:pPr>
            <a:r>
              <a:rPr lang="en-US" sz="2800" b="1" u="sng" dirty="0" smtClean="0">
                <a:latin typeface="Comic Sans MS" pitchFamily="66" charset="0"/>
              </a:rPr>
              <a:t>   in many CHEMICAL REACTIONS.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762000" y="4078288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3333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46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 numCol="1"/>
          <a:lstStyle/>
          <a:p>
            <a:r>
              <a:rPr lang="en-US" b="1" dirty="0" smtClean="0"/>
              <a:t>Make a T chart on a ½ piece of notebook paper: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2514600"/>
          </a:xfrm>
        </p:spPr>
        <p:txBody>
          <a:bodyPr numCol="2"/>
          <a:lstStyle/>
          <a:p>
            <a:r>
              <a:rPr lang="en-US" sz="4400" dirty="0"/>
              <a:t>Things I get about </a:t>
            </a:r>
            <a:r>
              <a:rPr lang="en-US" sz="4400" dirty="0" smtClean="0"/>
              <a:t>   chemistry </a:t>
            </a:r>
          </a:p>
          <a:p>
            <a:endParaRPr lang="en-US" sz="4400" dirty="0"/>
          </a:p>
          <a:p>
            <a:r>
              <a:rPr lang="en-US" sz="4400" dirty="0" smtClean="0"/>
              <a:t> </a:t>
            </a:r>
          </a:p>
          <a:p>
            <a:r>
              <a:rPr lang="en-US" sz="4400" dirty="0" smtClean="0"/>
              <a:t>Things I don’t get about chemistry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72240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r>
              <a:rPr lang="en-US" dirty="0" smtClean="0"/>
              <a:t>Think of chemistry from 9</a:t>
            </a:r>
            <a:r>
              <a:rPr lang="en-US" baseline="30000" dirty="0" smtClean="0"/>
              <a:t>th</a:t>
            </a:r>
            <a:r>
              <a:rPr lang="en-US" dirty="0" smtClean="0"/>
              <a:t> grade.  (I know it was ages ago)</a:t>
            </a:r>
            <a:br>
              <a:rPr lang="en-US" dirty="0" smtClean="0"/>
            </a:br>
            <a:r>
              <a:rPr lang="en-US" dirty="0" smtClean="0"/>
              <a:t>Write down 3 things you remember about chemistry in your notebooks.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45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534400" cy="1143000"/>
          </a:xfrm>
        </p:spPr>
        <p:txBody>
          <a:bodyPr/>
          <a:lstStyle/>
          <a:p>
            <a:r>
              <a:rPr lang="en-US" sz="4000" dirty="0" smtClean="0">
                <a:latin typeface="Comic Sans MS" pitchFamily="66" charset="0"/>
              </a:rPr>
              <a:t/>
            </a:r>
            <a:br>
              <a:rPr lang="en-US" sz="4000" dirty="0" smtClean="0">
                <a:latin typeface="Comic Sans MS" pitchFamily="66" charset="0"/>
              </a:rPr>
            </a:br>
            <a:r>
              <a:rPr lang="en-US" sz="4000" b="1" dirty="0" smtClean="0">
                <a:latin typeface="Comic Sans MS" pitchFamily="66" charset="0"/>
              </a:rPr>
              <a:t>Why are we studying Chemistry?</a:t>
            </a:r>
            <a:br>
              <a:rPr lang="en-US" sz="4000" b="1" dirty="0" smtClean="0">
                <a:latin typeface="Comic Sans MS" pitchFamily="66" charset="0"/>
              </a:rPr>
            </a:br>
            <a:r>
              <a:rPr lang="en-US" sz="4000" b="1" u="sng" dirty="0" smtClean="0">
                <a:latin typeface="Comic Sans MS" pitchFamily="66" charset="0"/>
              </a:rPr>
              <a:t>Chemistry is what Biology is made of</a:t>
            </a:r>
            <a:r>
              <a:rPr lang="en-US" sz="4000" b="1" dirty="0" smtClean="0">
                <a:latin typeface="Comic Sans MS" pitchFamily="66" charset="0"/>
              </a:rPr>
              <a:t>.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8956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pPr eaLnBrk="1" hangingPunct="1"/>
            <a:r>
              <a:rPr lang="en-US" sz="5400" dirty="0" smtClean="0">
                <a:latin typeface="Comic Sans MS" pitchFamily="66" charset="0"/>
              </a:rPr>
              <a:t/>
            </a:r>
            <a:br>
              <a:rPr lang="en-US" sz="5400" dirty="0" smtClean="0">
                <a:latin typeface="Comic Sans MS" pitchFamily="66" charset="0"/>
              </a:rPr>
            </a:br>
            <a:r>
              <a:rPr lang="en-US" sz="5400" dirty="0" smtClean="0">
                <a:latin typeface="Comic Sans MS" pitchFamily="66" charset="0"/>
              </a:rPr>
              <a:t/>
            </a:r>
            <a:br>
              <a:rPr lang="en-US" sz="5400" dirty="0" smtClean="0">
                <a:latin typeface="Comic Sans MS" pitchFamily="66" charset="0"/>
              </a:rPr>
            </a:br>
            <a:r>
              <a:rPr lang="en-US" sz="5400" b="1" dirty="0" smtClean="0">
                <a:latin typeface="Comic Sans MS" pitchFamily="66" charset="0"/>
              </a:rPr>
              <a:t>The Basics</a:t>
            </a:r>
            <a:r>
              <a:rPr lang="en-US" sz="5400" dirty="0" smtClean="0">
                <a:latin typeface="Comic Sans MS" pitchFamily="66" charset="0"/>
              </a:rPr>
              <a:t/>
            </a:r>
            <a:br>
              <a:rPr lang="en-US" sz="5400" dirty="0" smtClean="0">
                <a:latin typeface="Comic Sans MS" pitchFamily="66" charset="0"/>
              </a:rPr>
            </a:br>
            <a:r>
              <a:rPr lang="en-US" sz="4000" b="1" u="sng" dirty="0" smtClean="0"/>
              <a:t>Everything is made of matter</a:t>
            </a:r>
            <a:r>
              <a:rPr lang="en-US" sz="4000" u="sng" dirty="0" smtClean="0">
                <a:latin typeface="Comic Sans MS" pitchFamily="66" charset="0"/>
              </a:rPr>
              <a:t/>
            </a:r>
            <a:br>
              <a:rPr lang="en-US" sz="4000" u="sng" dirty="0" smtClean="0">
                <a:latin typeface="Comic Sans MS" pitchFamily="66" charset="0"/>
              </a:rPr>
            </a:br>
            <a:r>
              <a:rPr lang="en-US" sz="4000" b="1" u="sng" dirty="0" smtClean="0"/>
              <a:t>Matter is made of atoms</a:t>
            </a:r>
            <a:r>
              <a:rPr lang="en-US" sz="4000" u="sng" dirty="0" smtClean="0">
                <a:latin typeface="Comic Sans MS" pitchFamily="66" charset="0"/>
              </a:rPr>
              <a:t> </a:t>
            </a:r>
            <a:r>
              <a:rPr lang="en-US" sz="4000" dirty="0" smtClean="0">
                <a:latin typeface="Comic Sans MS" pitchFamily="66" charset="0"/>
              </a:rPr>
              <a:t/>
            </a:r>
            <a:br>
              <a:rPr lang="en-US" sz="4000" dirty="0" smtClean="0">
                <a:latin typeface="Comic Sans MS" pitchFamily="66" charset="0"/>
              </a:rPr>
            </a:br>
            <a:r>
              <a:rPr lang="en-US" sz="4000" u="sng" dirty="0" err="1" smtClean="0">
                <a:latin typeface="Comic Sans MS" pitchFamily="66" charset="0"/>
              </a:rPr>
              <a:t>Atoms</a:t>
            </a:r>
            <a:r>
              <a:rPr lang="en-US" sz="4000" u="sng" dirty="0" smtClean="0">
                <a:latin typeface="Comic Sans MS" pitchFamily="66" charset="0"/>
              </a:rPr>
              <a:t> are made of</a:t>
            </a:r>
            <a:r>
              <a:rPr lang="en-US" sz="4000" dirty="0" smtClean="0">
                <a:latin typeface="Comic Sans MS" pitchFamily="66" charset="0"/>
              </a:rPr>
              <a:t>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1981200"/>
            <a:ext cx="6400800" cy="464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latin typeface="Comic Sans MS" pitchFamily="66" charset="0"/>
              </a:rPr>
              <a:t>   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latin typeface="Comic Sans MS" pitchFamily="66" charset="0"/>
              </a:rPr>
              <a:t>   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latin typeface="Comic Sans MS" pitchFamily="66" charset="0"/>
              </a:rPr>
              <a:t>   </a:t>
            </a:r>
          </a:p>
          <a:p>
            <a:pPr eaLnBrk="1" hangingPunct="1">
              <a:buFontTx/>
              <a:buNone/>
            </a:pPr>
            <a:endParaRPr lang="en-US" b="1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b="1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b="1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b="1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b="1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b="1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latin typeface="Comic Sans MS" pitchFamily="66" charset="0"/>
              </a:rPr>
              <a:t>  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4038600" y="3048000"/>
            <a:ext cx="3609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u="sng" dirty="0">
                <a:solidFill>
                  <a:srgbClr val="3333CC"/>
                </a:solidFill>
              </a:rPr>
              <a:t>PROTONS (+)</a:t>
            </a: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3962400" y="3733800"/>
            <a:ext cx="407836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u="sng" dirty="0" smtClean="0">
                <a:solidFill>
                  <a:srgbClr val="FF0066"/>
                </a:solidFill>
                <a:latin typeface="Comic Sans MS" pitchFamily="66" charset="0"/>
              </a:rPr>
              <a:t>NEUTRONS (0)</a:t>
            </a:r>
            <a:endParaRPr lang="en-US" sz="4000" b="1" u="sng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4038600" y="4343400"/>
            <a:ext cx="42735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u="sng" dirty="0">
                <a:solidFill>
                  <a:srgbClr val="990099"/>
                </a:solidFill>
                <a:latin typeface="Comic Sans MS" pitchFamily="66" charset="0"/>
              </a:rPr>
              <a:t>ELECTRONS (</a:t>
            </a:r>
            <a:r>
              <a:rPr lang="en-US" sz="5400" b="1" u="sng" dirty="0">
                <a:solidFill>
                  <a:srgbClr val="990099"/>
                </a:solidFill>
                <a:latin typeface="Comic Sans MS" pitchFamily="66" charset="0"/>
              </a:rPr>
              <a:t>-</a:t>
            </a:r>
            <a:r>
              <a:rPr lang="en-US" sz="4000" b="1" u="sng" dirty="0">
                <a:solidFill>
                  <a:srgbClr val="990099"/>
                </a:solidFill>
                <a:latin typeface="Comic Sans MS" pitchFamily="66" charset="0"/>
              </a:rPr>
              <a:t>)</a:t>
            </a:r>
          </a:p>
        </p:txBody>
      </p:sp>
      <p:pic>
        <p:nvPicPr>
          <p:cNvPr id="5127" name="Picture 2" descr="atom animation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21510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3400" y="5791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Comic Sans MS" pitchFamily="66" charset="0"/>
              </a:rPr>
              <a:t>Different kinds of atoms = elements</a:t>
            </a:r>
            <a:endParaRPr lang="en-US" sz="3200" u="sng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2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 autoUpdateAnimBg="0"/>
      <p:bldP spid="107526" grpId="0" autoUpdateAnimBg="0"/>
      <p:bldP spid="10752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63000" cy="533400"/>
          </a:xfrm>
        </p:spPr>
        <p:txBody>
          <a:bodyPr/>
          <a:lstStyle/>
          <a:p>
            <a:pPr algn="l"/>
            <a:r>
              <a:rPr lang="en-US" b="1" dirty="0" smtClean="0">
                <a:latin typeface="Comic Sans MS" pitchFamily="66" charset="0"/>
              </a:rPr>
              <a:t/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sz="3200" b="1" u="sng" dirty="0" smtClean="0">
                <a:latin typeface="Comic Sans MS" pitchFamily="66" charset="0"/>
              </a:rPr>
              <a:t>About 25 elements are essential for life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endParaRPr lang="en-US" sz="2400" b="1" u="sng" dirty="0" smtClean="0">
              <a:latin typeface="Comic Sans MS" pitchFamily="66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143000" y="3200400"/>
            <a:ext cx="29718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chemeClr val="accent2"/>
                </a:solidFill>
                <a:latin typeface="Comic Sans MS" pitchFamily="66" charset="0"/>
              </a:rPr>
              <a:t>Carbon - C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57200" y="3048000"/>
            <a:ext cx="41148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____________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____________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____________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____________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____________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____________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38200" y="2209800"/>
            <a:ext cx="580319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u="sng" dirty="0" smtClean="0">
                <a:solidFill>
                  <a:srgbClr val="FF0066"/>
                </a:solidFill>
              </a:rPr>
              <a:t>The most common elements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u="sng" dirty="0" smtClean="0">
                <a:solidFill>
                  <a:srgbClr val="FF0066"/>
                </a:solidFill>
              </a:rPr>
              <a:t>found in living things:</a:t>
            </a:r>
            <a:endParaRPr lang="en-US" sz="3200" u="sng" dirty="0">
              <a:solidFill>
                <a:srgbClr val="FF0066"/>
              </a:solidFill>
            </a:endParaRPr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1066800" y="3657600"/>
            <a:ext cx="2552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3333CC"/>
                </a:solidFill>
              </a:rPr>
              <a:t>Oxygen - O</a:t>
            </a:r>
          </a:p>
        </p:txBody>
      </p:sp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1066800" y="4114800"/>
            <a:ext cx="29384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3333CC"/>
                </a:solidFill>
              </a:rPr>
              <a:t>Hydrogen - H</a:t>
            </a:r>
          </a:p>
        </p:txBody>
      </p:sp>
      <p:sp>
        <p:nvSpPr>
          <p:cNvPr id="111626" name="Text Box 10"/>
          <p:cNvSpPr txBox="1">
            <a:spLocks noChangeArrowheads="1"/>
          </p:cNvSpPr>
          <p:nvPr/>
        </p:nvSpPr>
        <p:spPr bwMode="auto">
          <a:xfrm>
            <a:off x="990600" y="4724400"/>
            <a:ext cx="2816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3333CC"/>
                </a:solidFill>
              </a:rPr>
              <a:t>Nitrogen - N</a:t>
            </a:r>
          </a:p>
        </p:txBody>
      </p:sp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1295400" y="5257800"/>
            <a:ext cx="2284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3333CC"/>
                </a:solidFill>
              </a:rPr>
              <a:t>Sulfur - S</a:t>
            </a:r>
          </a:p>
        </p:txBody>
      </p:sp>
      <p:sp>
        <p:nvSpPr>
          <p:cNvPr id="111632" name="Text Box 16"/>
          <p:cNvSpPr txBox="1">
            <a:spLocks noChangeArrowheads="1"/>
          </p:cNvSpPr>
          <p:nvPr/>
        </p:nvSpPr>
        <p:spPr bwMode="auto">
          <a:xfrm>
            <a:off x="1066800" y="5791200"/>
            <a:ext cx="3135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3333CC"/>
                </a:solidFill>
              </a:rPr>
              <a:t>Phosphorus - 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6858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Four elements make up 96% of living matter: </a:t>
            </a:r>
            <a:br>
              <a:rPr lang="en-US" sz="2400" b="1" dirty="0" smtClean="0">
                <a:latin typeface="Comic Sans MS" pitchFamily="66" charset="0"/>
              </a:rPr>
            </a:br>
            <a:r>
              <a:rPr lang="en-US" sz="2400" b="1" dirty="0" smtClean="0">
                <a:latin typeface="Comic Sans MS" pitchFamily="66" charset="0"/>
              </a:rPr>
              <a:t>Carbon (C), Oxygen (O), Hydrogen (H), and Nitrogen (N)</a:t>
            </a:r>
            <a:br>
              <a:rPr lang="en-US" sz="2400" b="1" dirty="0" smtClean="0">
                <a:latin typeface="Comic Sans MS" pitchFamily="66" charset="0"/>
              </a:rPr>
            </a:b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95602" y="1447800"/>
            <a:ext cx="8948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Four elements make up most of remaining 4%:</a:t>
            </a:r>
            <a:br>
              <a:rPr lang="en-US" sz="2400" b="1" dirty="0" smtClean="0">
                <a:latin typeface="Comic Sans MS" pitchFamily="66" charset="0"/>
              </a:rPr>
            </a:br>
            <a:r>
              <a:rPr lang="en-US" sz="2400" b="1" dirty="0" smtClean="0">
                <a:latin typeface="Comic Sans MS" pitchFamily="66" charset="0"/>
              </a:rPr>
              <a:t>Sulfur (S), Phosphorus (P), Potassium K),and Calcium (Ca)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6248399"/>
            <a:ext cx="436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2" action="ppaction://hlinkfile"/>
              </a:rPr>
              <a:t>Meet the Elements – They Might </a:t>
            </a:r>
            <a:r>
              <a:rPr lang="en-US" sz="1600" dirty="0">
                <a:hlinkClick r:id="rId2" action="ppaction://hlinkfile"/>
              </a:rPr>
              <a:t>B</a:t>
            </a:r>
            <a:r>
              <a:rPr lang="en-US" sz="1600" dirty="0" smtClean="0">
                <a:hlinkClick r:id="rId2" action="ppaction://hlinkfile"/>
              </a:rPr>
              <a:t>e Giants</a:t>
            </a:r>
            <a:r>
              <a:rPr lang="en-US" sz="1600" dirty="0" smtClean="0"/>
              <a:t>: Video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2773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autoUpdateAnimBg="0"/>
      <p:bldP spid="111624" grpId="0" autoUpdateAnimBg="0"/>
      <p:bldP spid="111625" grpId="0" autoUpdateAnimBg="0"/>
      <p:bldP spid="111626" grpId="0" autoUpdateAnimBg="0"/>
      <p:bldP spid="111627" grpId="0" autoUpdateAnimBg="0"/>
      <p:bldP spid="111632" grpId="0" autoUpdateAnimBg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eaLnBrk="1" hangingPunct="1"/>
            <a:r>
              <a:rPr lang="en-US" sz="4000" b="1" u="sng" dirty="0" smtClean="0">
                <a:latin typeface="Comic Sans MS" pitchFamily="66" charset="0"/>
              </a:rPr>
              <a:t>ATOMS CAN JOIN TOGETHER TO Make Molecules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524000"/>
            <a:ext cx="6705600" cy="2362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000" b="1" dirty="0" smtClean="0">
                <a:latin typeface="Arial" charset="0"/>
              </a:rPr>
              <a:t>  </a:t>
            </a:r>
            <a:r>
              <a:rPr lang="en-US" sz="3600" b="1" dirty="0" smtClean="0">
                <a:latin typeface="Comic Sans MS" pitchFamily="66" charset="0"/>
              </a:rPr>
              <a:t>Ex: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b="1" dirty="0" smtClean="0">
                <a:latin typeface="Comic Sans MS" pitchFamily="66" charset="0"/>
              </a:rPr>
              <a:t>  Joining 2 HYDROGEN</a:t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>atoms with 1 OXYGEN atom makes one WATER</a:t>
            </a:r>
            <a:r>
              <a:rPr lang="en-US" sz="3600" b="1" dirty="0" smtClean="0"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molecule.</a:t>
            </a:r>
            <a:r>
              <a:rPr lang="en-US" sz="4000" b="1" dirty="0" smtClean="0">
                <a:latin typeface="Comic Sans MS" pitchFamily="66" charset="0"/>
              </a:rPr>
              <a:t>   </a:t>
            </a:r>
          </a:p>
        </p:txBody>
      </p:sp>
      <p:sp>
        <p:nvSpPr>
          <p:cNvPr id="10246" name="Text Box 2"/>
          <p:cNvSpPr txBox="1">
            <a:spLocks noChangeArrowheads="1"/>
          </p:cNvSpPr>
          <p:nvPr/>
        </p:nvSpPr>
        <p:spPr bwMode="auto">
          <a:xfrm>
            <a:off x="228600" y="4267200"/>
            <a:ext cx="8915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u="sng" dirty="0">
                <a:solidFill>
                  <a:srgbClr val="000000"/>
                </a:solidFill>
              </a:rPr>
              <a:t>A </a:t>
            </a:r>
            <a:r>
              <a:rPr lang="en-US" sz="3200" u="sng" dirty="0" smtClean="0">
                <a:solidFill>
                  <a:srgbClr val="000000"/>
                </a:solidFill>
              </a:rPr>
              <a:t>chemical formula </a:t>
            </a:r>
            <a:r>
              <a:rPr lang="en-US" sz="3200" u="sng" dirty="0">
                <a:solidFill>
                  <a:srgbClr val="000000"/>
                </a:solidFill>
              </a:rPr>
              <a:t>tells </a:t>
            </a:r>
            <a:r>
              <a:rPr lang="en-US" sz="3200" u="sng" dirty="0" smtClean="0">
                <a:solidFill>
                  <a:srgbClr val="000000"/>
                </a:solidFill>
              </a:rPr>
              <a:t>what kind </a:t>
            </a:r>
            <a:r>
              <a:rPr lang="en-US" sz="3200" u="sng" dirty="0">
                <a:solidFill>
                  <a:srgbClr val="000000"/>
                </a:solidFill>
              </a:rPr>
              <a:t>of </a:t>
            </a:r>
            <a:br>
              <a:rPr lang="en-US" sz="3200" u="sng" dirty="0">
                <a:solidFill>
                  <a:srgbClr val="000000"/>
                </a:solidFill>
              </a:rPr>
            </a:br>
            <a:r>
              <a:rPr lang="en-US" sz="3200" u="sng" dirty="0">
                <a:solidFill>
                  <a:srgbClr val="000000"/>
                </a:solidFill>
              </a:rPr>
              <a:t>and </a:t>
            </a:r>
            <a:r>
              <a:rPr lang="en-US" sz="3200" u="sng" dirty="0" smtClean="0">
                <a:solidFill>
                  <a:srgbClr val="000000"/>
                </a:solidFill>
              </a:rPr>
              <a:t>how many </a:t>
            </a:r>
            <a:r>
              <a:rPr lang="en-US" sz="3200" u="sng" dirty="0">
                <a:solidFill>
                  <a:srgbClr val="000000"/>
                </a:solidFill>
              </a:rPr>
              <a:t>atoms are in a molecule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	</a:t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3200" dirty="0">
                <a:solidFill>
                  <a:srgbClr val="000000"/>
                </a:solidFill>
              </a:rPr>
              <a:t>	EX: ________</a:t>
            </a:r>
          </a:p>
        </p:txBody>
      </p:sp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2590800" y="5486400"/>
            <a:ext cx="1085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3333CC"/>
                </a:solidFill>
                <a:latin typeface="Comic Sans MS" pitchFamily="66" charset="0"/>
              </a:rPr>
              <a:t>H</a:t>
            </a:r>
            <a:r>
              <a:rPr lang="en-US" sz="3600" b="1" baseline="-25000">
                <a:solidFill>
                  <a:srgbClr val="3333CC"/>
                </a:solidFill>
                <a:latin typeface="Comic Sans MS" pitchFamily="66" charset="0"/>
              </a:rPr>
              <a:t>2</a:t>
            </a:r>
            <a:r>
              <a:rPr lang="en-US" sz="3600" b="1">
                <a:solidFill>
                  <a:srgbClr val="3333CC"/>
                </a:solidFill>
                <a:latin typeface="Comic Sans MS" pitchFamily="66" charset="0"/>
              </a:rPr>
              <a:t>O</a:t>
            </a:r>
          </a:p>
        </p:txBody>
      </p:sp>
      <p:pic>
        <p:nvPicPr>
          <p:cNvPr id="10253" name="Picture 1073" descr="[3-D water structure, showing that the charge distribution is lower around the hydrogen atoms]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/>
          <a:stretch>
            <a:fillRect/>
          </a:stretch>
        </p:blipFill>
        <p:spPr bwMode="auto">
          <a:xfrm>
            <a:off x="304800" y="1828800"/>
            <a:ext cx="2209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79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6" grpId="0"/>
      <p:bldP spid="2355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61060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</a:rPr>
              <a:t>A chemical equation tells what happens in a chemical reaction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</a:rPr>
              <a:t>when molecules interact</a:t>
            </a:r>
            <a:r>
              <a:rPr lang="en-US" sz="4400" dirty="0">
                <a:solidFill>
                  <a:srgbClr val="000000"/>
                </a:solidFill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</a:rPr>
              <a:t>  </a:t>
            </a:r>
            <a:r>
              <a:rPr lang="en-US" sz="4400" dirty="0" err="1">
                <a:solidFill>
                  <a:srgbClr val="000000"/>
                </a:solidFill>
              </a:rPr>
              <a:t>NaOH</a:t>
            </a:r>
            <a:r>
              <a:rPr lang="en-US" sz="4400" dirty="0">
                <a:solidFill>
                  <a:srgbClr val="000000"/>
                </a:solidFill>
              </a:rPr>
              <a:t> + </a:t>
            </a:r>
            <a:r>
              <a:rPr lang="en-US" sz="4400" dirty="0" err="1">
                <a:solidFill>
                  <a:srgbClr val="000000"/>
                </a:solidFill>
              </a:rPr>
              <a:t>HCl</a:t>
            </a:r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en-US" sz="6600" dirty="0">
                <a:solidFill>
                  <a:srgbClr val="000000"/>
                </a:solidFill>
                <a:cs typeface="Times New Roman" pitchFamily="18" charset="0"/>
              </a:rPr>
              <a:t>→</a:t>
            </a:r>
            <a:r>
              <a:rPr lang="en-US" sz="4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cs typeface="Times New Roman" pitchFamily="18" charset="0"/>
              </a:rPr>
              <a:t>NaCl</a:t>
            </a:r>
            <a:r>
              <a:rPr lang="en-US" sz="4400" dirty="0">
                <a:solidFill>
                  <a:srgbClr val="000000"/>
                </a:solidFill>
                <a:cs typeface="Times New Roman" pitchFamily="18" charset="0"/>
              </a:rPr>
              <a:t> + H</a:t>
            </a:r>
            <a:r>
              <a:rPr lang="en-US" sz="4400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sz="4400" dirty="0">
                <a:solidFill>
                  <a:srgbClr val="000000"/>
                </a:solidFill>
                <a:cs typeface="Times New Roman" pitchFamily="18" charset="0"/>
              </a:rPr>
              <a:t>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_______________		   </a:t>
            </a:r>
            <a:r>
              <a:rPr lang="en-US" sz="2800" dirty="0" smtClean="0">
                <a:solidFill>
                  <a:srgbClr val="000000"/>
                </a:solidFill>
              </a:rPr>
              <a:t>_______________</a:t>
            </a:r>
            <a:endParaRPr lang="en-US" sz="28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u="sng" dirty="0">
                <a:solidFill>
                  <a:srgbClr val="000000"/>
                </a:solidFill>
              </a:rPr>
              <a:t>Molecules that react	</a:t>
            </a:r>
            <a:r>
              <a:rPr lang="en-US" sz="2800" dirty="0">
                <a:solidFill>
                  <a:srgbClr val="000000"/>
                </a:solidFill>
              </a:rPr>
              <a:t>	  </a:t>
            </a:r>
            <a:r>
              <a:rPr lang="en-US" sz="2800" u="sng" dirty="0">
                <a:solidFill>
                  <a:srgbClr val="000000"/>
                </a:solidFill>
              </a:rPr>
              <a:t>Molecules that are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						</a:t>
            </a:r>
            <a:r>
              <a:rPr lang="en-US" sz="2800" u="sng" dirty="0">
                <a:solidFill>
                  <a:srgbClr val="000000"/>
                </a:solidFill>
              </a:rPr>
              <a:t>produced</a:t>
            </a:r>
          </a:p>
        </p:txBody>
      </p:sp>
      <p:sp>
        <p:nvSpPr>
          <p:cNvPr id="359427" name="Text Box 3"/>
          <p:cNvSpPr txBox="1">
            <a:spLocks noChangeArrowheads="1"/>
          </p:cNvSpPr>
          <p:nvPr/>
        </p:nvSpPr>
        <p:spPr bwMode="auto">
          <a:xfrm>
            <a:off x="304800" y="3657600"/>
            <a:ext cx="3038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3333CC"/>
                </a:solidFill>
              </a:rPr>
              <a:t>REACTANTS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762375" y="2605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59430" name="Rectangle 6"/>
          <p:cNvSpPr>
            <a:spLocks noChangeArrowheads="1"/>
          </p:cNvSpPr>
          <p:nvPr/>
        </p:nvSpPr>
        <p:spPr bwMode="auto">
          <a:xfrm>
            <a:off x="5334000" y="3657600"/>
            <a:ext cx="26685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3333CC"/>
                </a:solidFill>
                <a:latin typeface="Comic Sans MS" pitchFamily="66" charset="0"/>
              </a:rPr>
              <a:t>PRODUCTS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810000" y="3429000"/>
            <a:ext cx="10223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>
                <a:solidFill>
                  <a:srgbClr val="000000"/>
                </a:solidFill>
              </a:rPr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163314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9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7" grpId="0"/>
      <p:bldP spid="3594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28600" y="2971800"/>
            <a:ext cx="86106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</a:rPr>
              <a:t>Chemical reactions can </a:t>
            </a:r>
            <a:r>
              <a:rPr lang="en-US" sz="3600" b="1" dirty="0" smtClean="0">
                <a:solidFill>
                  <a:srgbClr val="000000"/>
                </a:solidFill>
                <a:latin typeface="Comic Sans MS" pitchFamily="66" charset="0"/>
              </a:rPr>
              <a:t>join</a:t>
            </a: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Comic Sans MS" pitchFamily="66" charset="0"/>
              </a:rPr>
              <a:t>molecules </a:t>
            </a: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</a:rPr>
              <a:t>together.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00000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</a:rPr>
              <a:t>Chemical reactions can </a:t>
            </a:r>
            <a:r>
              <a:rPr lang="en-US" sz="3600" b="1" dirty="0" smtClean="0">
                <a:solidFill>
                  <a:srgbClr val="000000"/>
                </a:solidFill>
                <a:latin typeface="Comic Sans MS" pitchFamily="66" charset="0"/>
              </a:rPr>
              <a:t>break</a:t>
            </a: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Comic Sans MS" pitchFamily="66" charset="0"/>
              </a:rPr>
              <a:t>molecules </a:t>
            </a: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</a:rPr>
              <a:t>apart.</a:t>
            </a:r>
            <a:endParaRPr lang="en-US" sz="28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743200" y="152400"/>
            <a:ext cx="64008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u="sng" dirty="0">
                <a:solidFill>
                  <a:srgbClr val="000000"/>
                </a:solidFill>
              </a:rPr>
              <a:t>ALL the chemical reactions that happen in cells = </a:t>
            </a:r>
            <a:r>
              <a:rPr lang="en-US" u="sng" dirty="0" smtClean="0">
                <a:solidFill>
                  <a:srgbClr val="000000"/>
                </a:solidFill>
              </a:rPr>
              <a:t>METABOLISM</a:t>
            </a:r>
            <a:endParaRPr lang="en-US" u="sng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762375" y="2605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7620000" y="6477000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b="1">
              <a:solidFill>
                <a:srgbClr val="990099"/>
              </a:solidFill>
              <a:latin typeface="Arial" charset="0"/>
            </a:endParaRPr>
          </a:p>
        </p:txBody>
      </p:sp>
      <p:pic>
        <p:nvPicPr>
          <p:cNvPr id="23560" name="Picture 8" descr="rememb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3256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99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28600" y="179725"/>
            <a:ext cx="89154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</a:rPr>
              <a:t>Living things </a:t>
            </a:r>
            <a:r>
              <a:rPr lang="en-US" sz="4400" dirty="0" smtClean="0">
                <a:solidFill>
                  <a:srgbClr val="000000"/>
                </a:solidFill>
              </a:rPr>
              <a:t>use BOTH </a:t>
            </a:r>
            <a:r>
              <a:rPr lang="en-US" sz="4400" dirty="0">
                <a:solidFill>
                  <a:srgbClr val="000000"/>
                </a:solidFill>
              </a:rPr>
              <a:t>of these kinds of </a:t>
            </a:r>
            <a:r>
              <a:rPr lang="en-US" sz="4400" dirty="0" smtClean="0">
                <a:solidFill>
                  <a:srgbClr val="000000"/>
                </a:solidFill>
              </a:rPr>
              <a:t>reactions </a:t>
            </a:r>
            <a:r>
              <a:rPr lang="en-US" sz="4400" dirty="0">
                <a:solidFill>
                  <a:srgbClr val="000000"/>
                </a:solidFill>
              </a:rPr>
              <a:t>(and MORE) to get the </a:t>
            </a:r>
            <a:r>
              <a:rPr lang="en-US" sz="4400" dirty="0" smtClean="0">
                <a:solidFill>
                  <a:srgbClr val="000000"/>
                </a:solidFill>
              </a:rPr>
              <a:t>materials they </a:t>
            </a:r>
            <a:r>
              <a:rPr lang="en-US" sz="4400" dirty="0">
                <a:solidFill>
                  <a:srgbClr val="000000"/>
                </a:solidFill>
              </a:rPr>
              <a:t>need.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3762375" y="2605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31748" name="Picture 8" descr="CartoonEa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19400"/>
            <a:ext cx="25098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9" descr="Cell anim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19400"/>
            <a:ext cx="19685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16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377</Words>
  <Application>Microsoft Office PowerPoint</Application>
  <PresentationFormat>On-screen Show (4:3)</PresentationFormat>
  <Paragraphs>101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The Chemical Context of Life</vt:lpstr>
      <vt:lpstr>Think of chemistry from 9th grade.  (I know it was ages ago) Write down 3 things you remember about chemistry in your notebooks.</vt:lpstr>
      <vt:lpstr> Why are we studying Chemistry? Chemistry is what Biology is made of.</vt:lpstr>
      <vt:lpstr>  The Basics Everything is made of matter Matter is made of atoms  Atoms are made of:</vt:lpstr>
      <vt:lpstr> About 25 elements are essential for life </vt:lpstr>
      <vt:lpstr>ATOMS CAN JOIN TOGETHER TO Make Molecules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ORGANIC molecules are found in living things and contain CARBON atoms  </vt:lpstr>
      <vt:lpstr>Hydrogen Ions (H+)</vt:lpstr>
      <vt:lpstr>PowerPoint Presentation</vt:lpstr>
      <vt:lpstr>PowerPoint Presentation</vt:lpstr>
      <vt:lpstr>WHY Water is important to cells:</vt:lpstr>
      <vt:lpstr>Make a T chart on a ½ piece of notebook paper: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Chemical Context of Life</dc:title>
  <dc:creator>desktop user</dc:creator>
  <cp:lastModifiedBy>desktop user</cp:lastModifiedBy>
  <cp:revision>23</cp:revision>
  <dcterms:created xsi:type="dcterms:W3CDTF">2013-09-13T20:01:44Z</dcterms:created>
  <dcterms:modified xsi:type="dcterms:W3CDTF">2014-03-26T13:13:33Z</dcterms:modified>
</cp:coreProperties>
</file>