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CE908-8777-402A-898E-6B69BB1D8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19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11296-CAAC-4FCB-9D73-EFF42DFA5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70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87D12-E770-45B0-923B-E28C9FAF32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8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1498954"/>
      </p:ext>
    </p:extLst>
  </p:cSld>
  <p:clrMapOvr>
    <a:masterClrMapping/>
  </p:clrMapOvr>
  <p:transition spd="med">
    <p:diamond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77835"/>
      </p:ext>
    </p:extLst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FEF83-64D6-49CF-B7A9-3E62B188C9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4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A72F3-CEEA-44A1-AAAA-BA8344B7FF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77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CCB35-6F13-45A7-862A-01F4850130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78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28C67-8D54-4922-A998-AF0BB5CE18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43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4A224-7A28-4B64-B58F-23FA094E75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3E30E-A16B-4AF4-9AC5-03D6177015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94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708CE-3243-4CCB-8F5A-EA823D63AE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32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7944-C9A3-47ED-B86E-A169673F32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09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CBF25-B320-4403-9ABA-FBCBAD3D2B0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2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en-US" altLang="en-US" b="1" smtClean="0"/>
              <a:t>Part C: Sex Linkage</a:t>
            </a:r>
          </a:p>
        </p:txBody>
      </p:sp>
    </p:spTree>
    <p:extLst>
      <p:ext uri="{BB962C8B-B14F-4D97-AF65-F5344CB8AC3E}">
        <p14:creationId xmlns:p14="http://schemas.microsoft.com/office/powerpoint/2010/main" val="19186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blee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738" y="2678113"/>
            <a:ext cx="17684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5" descr="color blin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282700"/>
            <a:ext cx="2103438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6" descr="matt M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4191000"/>
            <a:ext cx="17145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0" y="6613525"/>
            <a:ext cx="55975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b="1">
                <a:solidFill>
                  <a:srgbClr val="CC0099"/>
                </a:solidFill>
                <a:latin typeface="Arial" pitchFamily="34" charset="0"/>
              </a:rPr>
              <a:t>http://gizmodo.com/gadgets/peripherals/samsung-develops-lcd-for-colorblind-036306.php</a:t>
            </a: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152400" y="609600"/>
            <a:ext cx="8991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>
                <a:solidFill>
                  <a:srgbClr val="000000"/>
                </a:solidFill>
                <a:latin typeface="Comic Sans MS" pitchFamily="66" charset="0"/>
              </a:rPr>
              <a:t>Recessive genes carried on the X chromosome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52400" y="61913"/>
            <a:ext cx="35369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600">
                <a:solidFill>
                  <a:srgbClr val="333399"/>
                </a:solidFill>
                <a:latin typeface="Comic Sans MS" pitchFamily="66" charset="0"/>
              </a:rPr>
              <a:t>X-Linked Genes</a:t>
            </a:r>
          </a:p>
        </p:txBody>
      </p:sp>
      <p:sp>
        <p:nvSpPr>
          <p:cNvPr id="16392" name="Rectangle 1"/>
          <p:cNvSpPr>
            <a:spLocks noChangeArrowheads="1"/>
          </p:cNvSpPr>
          <p:nvPr/>
        </p:nvSpPr>
        <p:spPr bwMode="auto">
          <a:xfrm>
            <a:off x="2798763" y="1619250"/>
            <a:ext cx="6192837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>
                <a:solidFill>
                  <a:srgbClr val="000000"/>
                </a:solidFill>
                <a:latin typeface="Comic Sans MS" pitchFamily="66" charset="0"/>
              </a:rPr>
              <a:t>Red-green colorblindness</a:t>
            </a:r>
            <a:br>
              <a:rPr lang="en-US" altLang="en-US" sz="32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Mutation in protein receptors in eye that distinguish colors</a:t>
            </a:r>
          </a:p>
        </p:txBody>
      </p:sp>
      <p:sp>
        <p:nvSpPr>
          <p:cNvPr id="16393" name="Rectangle 2"/>
          <p:cNvSpPr>
            <a:spLocks noChangeArrowheads="1"/>
          </p:cNvSpPr>
          <p:nvPr/>
        </p:nvSpPr>
        <p:spPr bwMode="auto">
          <a:xfrm>
            <a:off x="3767138" y="3240088"/>
            <a:ext cx="30241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>
                <a:solidFill>
                  <a:srgbClr val="000000"/>
                </a:solidFill>
                <a:latin typeface="Comic Sans MS" pitchFamily="66" charset="0"/>
              </a:rPr>
              <a:t>Hemophilia</a:t>
            </a:r>
          </a:p>
          <a:p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Inability to make blood </a:t>
            </a:r>
            <a:b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clotting factors</a:t>
            </a:r>
            <a:endParaRPr lang="en-US" altLang="en-US" sz="700">
              <a:solidFill>
                <a:srgbClr val="000000"/>
              </a:solidFill>
            </a:endParaRPr>
          </a:p>
        </p:txBody>
      </p:sp>
      <p:sp>
        <p:nvSpPr>
          <p:cNvPr id="16394" name="Rectangle 3"/>
          <p:cNvSpPr>
            <a:spLocks noChangeArrowheads="1"/>
          </p:cNvSpPr>
          <p:nvPr/>
        </p:nvSpPr>
        <p:spPr bwMode="auto">
          <a:xfrm>
            <a:off x="2390775" y="5153025"/>
            <a:ext cx="6705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>
                <a:solidFill>
                  <a:srgbClr val="000000"/>
                </a:solidFill>
                <a:latin typeface="Comic Sans MS" pitchFamily="66" charset="0"/>
              </a:rPr>
              <a:t>Duchenne Muscular Dystrophy </a:t>
            </a:r>
          </a:p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Change in muscle proteins;</a:t>
            </a:r>
            <a:b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 results early death</a:t>
            </a:r>
            <a:endParaRPr lang="en-US" altLang="en-US" sz="80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68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4724400"/>
            <a:ext cx="8382000" cy="1828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en-US" sz="2400" b="1" dirty="0" smtClean="0">
                <a:latin typeface="Comic Sans MS" pitchFamily="66" charset="0"/>
              </a:rPr>
              <a:t>X-linked traits show up more frequently in males</a:t>
            </a:r>
          </a:p>
          <a:p>
            <a:pPr>
              <a:buFontTx/>
              <a:buNone/>
            </a:pPr>
            <a:r>
              <a:rPr lang="en-US" altLang="en-US" sz="2400" b="1" dirty="0" smtClean="0">
                <a:latin typeface="Comic Sans MS" pitchFamily="66" charset="0"/>
              </a:rPr>
              <a:t>The X chromosome in males . . .</a:t>
            </a:r>
          </a:p>
          <a:p>
            <a:pPr>
              <a:buFontTx/>
              <a:buNone/>
            </a:pPr>
            <a:r>
              <a:rPr lang="en-US" altLang="en-US" sz="2400" b="1" dirty="0" smtClean="0">
                <a:latin typeface="Comic Sans MS" pitchFamily="66" charset="0"/>
              </a:rPr>
              <a:t>        flies WITHOUT a copilot</a:t>
            </a:r>
            <a:r>
              <a:rPr lang="en-US" altLang="en-US" sz="2800" b="1" dirty="0" smtClean="0">
                <a:latin typeface="Comic Sans MS" pitchFamily="66" charset="0"/>
              </a:rPr>
              <a:t>!</a:t>
            </a:r>
          </a:p>
          <a:p>
            <a:pPr>
              <a:buFontTx/>
              <a:buNone/>
            </a:pPr>
            <a:endParaRPr lang="en-US" altLang="en-US" b="1" dirty="0" smtClean="0">
              <a:latin typeface="Comic Sans MS" pitchFamily="66" charset="0"/>
            </a:endParaRPr>
          </a:p>
        </p:txBody>
      </p:sp>
      <p:pic>
        <p:nvPicPr>
          <p:cNvPr id="17411" name="Picture 3" descr="pi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7" t="18903" b="7927"/>
          <a:stretch>
            <a:fillRect/>
          </a:stretch>
        </p:blipFill>
        <p:spPr bwMode="auto">
          <a:xfrm>
            <a:off x="457200" y="304800"/>
            <a:ext cx="7162800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21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550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 b="1" dirty="0">
                <a:solidFill>
                  <a:srgbClr val="000000"/>
                </a:solidFill>
                <a:latin typeface="Comic Sans MS" pitchFamily="66" charset="0"/>
              </a:rPr>
              <a:t>What’s the pattern:</a:t>
            </a:r>
            <a:br>
              <a:rPr lang="en-US" altLang="en-US" sz="3200" b="1" dirty="0">
                <a:solidFill>
                  <a:srgbClr val="000000"/>
                </a:solidFill>
                <a:latin typeface="Comic Sans MS" pitchFamily="66" charset="0"/>
              </a:rPr>
            </a:br>
            <a:endParaRPr lang="en-US" altLang="en-US" sz="3200" b="1" dirty="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X-LINKED RECESSIVE traits</a:t>
            </a:r>
            <a:b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     ~ Show up more frequently in males</a:t>
            </a:r>
          </a:p>
          <a:p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	    because they have no back up X</a:t>
            </a:r>
          </a:p>
          <a:p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     ~ Females need two recessive alleles to 			show the trait.</a:t>
            </a:r>
          </a:p>
          <a:p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     ~ Females can be carriers for X linked traits</a:t>
            </a:r>
          </a:p>
          <a:p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     ~ Male can never be carriers of X linked 	</a:t>
            </a:r>
            <a:b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            recessive traits</a:t>
            </a:r>
          </a:p>
          <a:p>
            <a:endParaRPr lang="en-US" altLang="en-US" sz="2400" b="1" dirty="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AUTOSOMAL RECESSIVE traits</a:t>
            </a:r>
          </a:p>
          <a:p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     ~ Both males and females can be carriers for </a:t>
            </a:r>
            <a:b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           autosomal recessive traits.</a:t>
            </a:r>
          </a:p>
        </p:txBody>
      </p:sp>
    </p:spTree>
    <p:extLst>
      <p:ext uri="{BB962C8B-B14F-4D97-AF65-F5344CB8AC3E}">
        <p14:creationId xmlns:p14="http://schemas.microsoft.com/office/powerpoint/2010/main" val="191365121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3"/>
          <p:cNvSpPr>
            <a:spLocks noGrp="1"/>
          </p:cNvSpPr>
          <p:nvPr>
            <p:ph idx="1"/>
          </p:nvPr>
        </p:nvSpPr>
        <p:spPr bwMode="auto">
          <a:xfrm>
            <a:off x="0" y="76200"/>
            <a:ext cx="9144000" cy="274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altLang="en-US" sz="2400" b="1" i="1" dirty="0" smtClean="0"/>
              <a:t/>
            </a:r>
            <a:br>
              <a:rPr lang="en-US" altLang="en-US" sz="2400" b="1" i="1" dirty="0" smtClean="0"/>
            </a:br>
            <a:r>
              <a:rPr lang="en-US" altLang="en-US" sz="2400" b="1" dirty="0" smtClean="0"/>
              <a:t>     • Some traits are sex limited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     • Expression depends on the sex of the individual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     Ex:  milk production in female mammals 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             pattern baldness in males.    </a:t>
            </a:r>
            <a:endParaRPr lang="en-US" altLang="en-US" sz="2400" dirty="0" smtClean="0"/>
          </a:p>
        </p:txBody>
      </p:sp>
      <p:pic>
        <p:nvPicPr>
          <p:cNvPr id="19459" name="Picture 2" descr="Z:\My Pictures\Genetics\ba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25146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Box 1"/>
          <p:cNvSpPr txBox="1">
            <a:spLocks noChangeArrowheads="1"/>
          </p:cNvSpPr>
          <p:nvPr/>
        </p:nvSpPr>
        <p:spPr bwMode="auto">
          <a:xfrm>
            <a:off x="2524125" y="2511425"/>
            <a:ext cx="6619875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2400" u="sng">
                <a:solidFill>
                  <a:srgbClr val="000000"/>
                </a:solidFill>
                <a:latin typeface="Comic Sans MS" pitchFamily="66" charset="0"/>
              </a:rPr>
              <a:t>MALE PATTERN BALDNESS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SEX LIMITED (SEX INFLUENCED)</a:t>
            </a:r>
            <a:b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AUTOSOMAL-</a:t>
            </a:r>
            <a:b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NOT ON A SEX CHROMOSOME BUT  . . . </a:t>
            </a:r>
            <a:b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  SHOWS DIFFERENT PATTERN </a:t>
            </a:r>
            <a:b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       IN MALES &amp; FEMALES</a:t>
            </a:r>
          </a:p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</a:br>
            <a:endParaRPr lang="en-US" altLang="en-US" sz="2400">
              <a:solidFill>
                <a:srgbClr val="000000"/>
              </a:solidFill>
              <a:latin typeface="Comic Sans MS" pitchFamily="66" charset="0"/>
            </a:endParaRPr>
          </a:p>
          <a:p>
            <a:endParaRPr lang="en-US" altLang="en-US" sz="18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9461" name="TextBox 2"/>
          <p:cNvSpPr txBox="1">
            <a:spLocks noChangeArrowheads="1"/>
          </p:cNvSpPr>
          <p:nvPr/>
        </p:nvSpPr>
        <p:spPr bwMode="auto">
          <a:xfrm>
            <a:off x="533400" y="5300663"/>
            <a:ext cx="2387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MALES</a:t>
            </a:r>
            <a:b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BB or Bb = bald</a:t>
            </a:r>
            <a:b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bb= not bald</a:t>
            </a:r>
          </a:p>
        </p:txBody>
      </p:sp>
      <p:sp>
        <p:nvSpPr>
          <p:cNvPr id="19462" name="Rectangle 3"/>
          <p:cNvSpPr>
            <a:spLocks noChangeArrowheads="1"/>
          </p:cNvSpPr>
          <p:nvPr/>
        </p:nvSpPr>
        <p:spPr bwMode="auto">
          <a:xfrm>
            <a:off x="3352800" y="5300663"/>
            <a:ext cx="31480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FEMALES</a:t>
            </a:r>
            <a:b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BB = bald</a:t>
            </a:r>
            <a:b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</a:rPr>
              <a:t>Bb or bb= not bald</a:t>
            </a:r>
          </a:p>
        </p:txBody>
      </p:sp>
      <p:sp>
        <p:nvSpPr>
          <p:cNvPr id="19463" name="TextBox 4"/>
          <p:cNvSpPr txBox="1">
            <a:spLocks noChangeArrowheads="1"/>
          </p:cNvSpPr>
          <p:nvPr/>
        </p:nvSpPr>
        <p:spPr bwMode="auto">
          <a:xfrm>
            <a:off x="6311900" y="5238750"/>
            <a:ext cx="29051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2000" b="1">
                <a:solidFill>
                  <a:srgbClr val="7030A0"/>
                </a:solidFill>
                <a:latin typeface="Segoe Script" pitchFamily="34" charset="0"/>
              </a:rPr>
              <a:t>Almost like B is </a:t>
            </a:r>
            <a:br>
              <a:rPr lang="en-US" altLang="en-US" sz="2000" b="1">
                <a:solidFill>
                  <a:srgbClr val="7030A0"/>
                </a:solidFill>
                <a:latin typeface="Segoe Script" pitchFamily="34" charset="0"/>
              </a:rPr>
            </a:br>
            <a:r>
              <a:rPr lang="en-US" altLang="en-US" sz="2000" b="1">
                <a:solidFill>
                  <a:srgbClr val="7030A0"/>
                </a:solidFill>
                <a:latin typeface="Segoe Script" pitchFamily="34" charset="0"/>
              </a:rPr>
              <a:t>dominant in males</a:t>
            </a:r>
            <a:br>
              <a:rPr lang="en-US" altLang="en-US" sz="2000" b="1">
                <a:solidFill>
                  <a:srgbClr val="7030A0"/>
                </a:solidFill>
                <a:latin typeface="Segoe Script" pitchFamily="34" charset="0"/>
              </a:rPr>
            </a:br>
            <a:r>
              <a:rPr lang="en-US" altLang="en-US" sz="2000" b="1">
                <a:solidFill>
                  <a:srgbClr val="7030A0"/>
                </a:solidFill>
                <a:latin typeface="Segoe Script" pitchFamily="34" charset="0"/>
              </a:rPr>
              <a:t>and b is dominant </a:t>
            </a:r>
            <a:br>
              <a:rPr lang="en-US" altLang="en-US" sz="2000" b="1">
                <a:solidFill>
                  <a:srgbClr val="7030A0"/>
                </a:solidFill>
                <a:latin typeface="Segoe Script" pitchFamily="34" charset="0"/>
              </a:rPr>
            </a:br>
            <a:r>
              <a:rPr lang="en-US" altLang="en-US" sz="2000" b="1">
                <a:solidFill>
                  <a:srgbClr val="7030A0"/>
                </a:solidFill>
                <a:latin typeface="Segoe Script" pitchFamily="34" charset="0"/>
              </a:rPr>
              <a:t>in females</a:t>
            </a:r>
          </a:p>
        </p:txBody>
      </p:sp>
    </p:spTree>
    <p:extLst>
      <p:ext uri="{BB962C8B-B14F-4D97-AF65-F5344CB8AC3E}">
        <p14:creationId xmlns:p14="http://schemas.microsoft.com/office/powerpoint/2010/main" val="357187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C00000"/>
                </a:solidFill>
              </a:rPr>
              <a:t>Sex linkage </a:t>
            </a:r>
            <a:r>
              <a:rPr lang="en-US" altLang="en-US" dirty="0" smtClean="0"/>
              <a:t>= the presence of genes on a sex chromosome (X or Y)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>
                <a:solidFill>
                  <a:srgbClr val="CC00CC"/>
                </a:solidFill>
              </a:rPr>
              <a:t>	</a:t>
            </a:r>
            <a:r>
              <a:rPr lang="en-US" altLang="en-US" dirty="0" smtClean="0">
                <a:solidFill>
                  <a:srgbClr val="C00000"/>
                </a:solidFill>
              </a:rPr>
              <a:t>X-linked Genes </a:t>
            </a:r>
            <a:r>
              <a:rPr lang="en-US" altLang="en-US" dirty="0" smtClean="0"/>
              <a:t>= genes found on the X    chromosome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>
                <a:solidFill>
                  <a:srgbClr val="CC00CC"/>
                </a:solidFill>
              </a:rPr>
              <a:t>	</a:t>
            </a:r>
            <a:r>
              <a:rPr lang="en-US" altLang="en-US" dirty="0" smtClean="0">
                <a:solidFill>
                  <a:srgbClr val="C00000"/>
                </a:solidFill>
              </a:rPr>
              <a:t>Y-linked Genes </a:t>
            </a:r>
            <a:r>
              <a:rPr lang="en-US" altLang="en-US" dirty="0" smtClean="0"/>
              <a:t>= genes found on the Y chromosome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Sex linkage was discovered by Thomas Morgan</a:t>
            </a:r>
          </a:p>
        </p:txBody>
      </p:sp>
    </p:spTree>
    <p:extLst>
      <p:ext uri="{BB962C8B-B14F-4D97-AF65-F5344CB8AC3E}">
        <p14:creationId xmlns:p14="http://schemas.microsoft.com/office/powerpoint/2010/main" val="344726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mtClean="0"/>
              <a:t>Morgan’s Fruit Flies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6096000" cy="4525963"/>
          </a:xfrm>
        </p:spPr>
        <p:txBody>
          <a:bodyPr/>
          <a:lstStyle/>
          <a:p>
            <a:r>
              <a:rPr lang="en-US" altLang="en-US" smtClean="0"/>
              <a:t>Morgan worked with fruit flies…tiny and easy to mate!</a:t>
            </a:r>
          </a:p>
          <a:p>
            <a:pPr>
              <a:buFontTx/>
              <a:buNone/>
            </a:pPr>
            <a:endParaRPr lang="en-US" altLang="en-US" smtClean="0"/>
          </a:p>
          <a:p>
            <a:r>
              <a:rPr lang="en-US" altLang="en-US" smtClean="0"/>
              <a:t>Fruit flies can have red or white eyes</a:t>
            </a:r>
          </a:p>
          <a:p>
            <a:endParaRPr lang="en-US" altLang="en-US" smtClean="0"/>
          </a:p>
          <a:p>
            <a:r>
              <a:rPr lang="en-US" altLang="en-US" smtClean="0"/>
              <a:t>Morgan noticed that there were a few white eyed males, but almost no white-eyed females… Must be sex linkage!</a:t>
            </a:r>
          </a:p>
          <a:p>
            <a:pPr>
              <a:buFontTx/>
              <a:buNone/>
            </a:pPr>
            <a:endParaRPr lang="en-US" altLang="en-US" smtClean="0"/>
          </a:p>
          <a:p>
            <a:endParaRPr lang="en-US" altLang="en-US" smtClean="0"/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19200"/>
            <a:ext cx="26289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3" name="Picture 2" descr="http://www.kelvin.com/Merchant2/graphics/00000001/86006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3962400"/>
            <a:ext cx="1392237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6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Thomas’s Conclusion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gene for fruit fly eye color is on the X chromosome</a:t>
            </a:r>
          </a:p>
          <a:p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	Red Eye Allele: X</a:t>
            </a:r>
            <a:r>
              <a:rPr lang="en-US" altLang="en-US" baseline="30000" smtClean="0"/>
              <a:t>R</a:t>
            </a:r>
          </a:p>
          <a:p>
            <a:pPr>
              <a:buFontTx/>
              <a:buNone/>
            </a:pPr>
            <a:r>
              <a:rPr lang="en-US" altLang="en-US" smtClean="0"/>
              <a:t>	White Eye Allele: X</a:t>
            </a:r>
            <a:r>
              <a:rPr lang="en-US" altLang="en-US" baseline="30000" smtClean="0"/>
              <a:t>r </a:t>
            </a:r>
          </a:p>
        </p:txBody>
      </p:sp>
    </p:spTree>
    <p:extLst>
      <p:ext uri="{BB962C8B-B14F-4D97-AF65-F5344CB8AC3E}">
        <p14:creationId xmlns:p14="http://schemas.microsoft.com/office/powerpoint/2010/main" val="191015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1: X</a:t>
            </a:r>
            <a:r>
              <a:rPr lang="en-US" altLang="en-US" baseline="30000" smtClean="0"/>
              <a:t>R</a:t>
            </a:r>
            <a:r>
              <a:rPr lang="en-US" altLang="en-US" smtClean="0"/>
              <a:t>X</a:t>
            </a:r>
            <a:r>
              <a:rPr lang="en-US" altLang="en-US" baseline="30000" smtClean="0"/>
              <a:t>R</a:t>
            </a:r>
            <a:r>
              <a:rPr lang="en-US" altLang="en-US" smtClean="0"/>
              <a:t> x X</a:t>
            </a:r>
            <a:r>
              <a:rPr lang="en-US" altLang="en-US" baseline="30000" smtClean="0"/>
              <a:t>r</a:t>
            </a:r>
            <a:r>
              <a:rPr lang="en-US" altLang="en-US" smtClean="0"/>
              <a:t>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Red eyed female x white-eyed male</a:t>
            </a:r>
          </a:p>
        </p:txBody>
      </p:sp>
      <p:pic>
        <p:nvPicPr>
          <p:cNvPr id="60420" name="Picture 4" descr="punnett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200400"/>
            <a:ext cx="3276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04800" y="4038600"/>
            <a:ext cx="3784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Phenotype Ratio: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8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50% red-eyed females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50% red-eyed males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62600" y="2362200"/>
            <a:ext cx="914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</a:rPr>
              <a:t>X</a:t>
            </a:r>
            <a:r>
              <a:rPr lang="en-US" altLang="en-US" sz="4800" b="1" baseline="300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7391400" y="2362200"/>
            <a:ext cx="914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</a:rPr>
              <a:t>X</a:t>
            </a:r>
            <a:r>
              <a:rPr lang="en-US" altLang="en-US" sz="4800" b="1" baseline="300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4419600" y="3505200"/>
            <a:ext cx="762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</a:rPr>
              <a:t>X</a:t>
            </a:r>
            <a:r>
              <a:rPr lang="en-US" altLang="en-US" sz="4800" b="1" baseline="300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4495800" y="4953000"/>
            <a:ext cx="609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</a:rPr>
              <a:t>Y</a:t>
            </a:r>
            <a:endParaRPr lang="en-US" altLang="en-US" sz="4800" b="1" baseline="30000">
              <a:solidFill>
                <a:srgbClr val="FF0000"/>
              </a:solidFill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5562600" y="35052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R</a:t>
            </a: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7239000" y="35052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R</a:t>
            </a: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638800" y="49530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R</a:t>
            </a:r>
            <a:r>
              <a:rPr lang="en-US" altLang="en-US" b="1">
                <a:solidFill>
                  <a:srgbClr val="FF0000"/>
                </a:solidFill>
              </a:rPr>
              <a:t>Y</a:t>
            </a:r>
            <a:endParaRPr lang="en-US" altLang="en-US" b="1" baseline="30000">
              <a:solidFill>
                <a:srgbClr val="FF0000"/>
              </a:solidFill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7315200" y="49530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R</a:t>
            </a:r>
            <a:r>
              <a:rPr lang="en-US" altLang="en-US" b="1">
                <a:solidFill>
                  <a:srgbClr val="FF0000"/>
                </a:solidFill>
              </a:rPr>
              <a:t>Y</a:t>
            </a:r>
            <a:endParaRPr lang="en-US" altLang="en-US" b="1" baseline="30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5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2: X</a:t>
            </a:r>
            <a:r>
              <a:rPr lang="en-US" altLang="en-US" baseline="30000" smtClean="0"/>
              <a:t>R</a:t>
            </a:r>
            <a:r>
              <a:rPr lang="en-US" altLang="en-US" smtClean="0"/>
              <a:t>X</a:t>
            </a:r>
            <a:r>
              <a:rPr lang="en-US" altLang="en-US" baseline="30000" smtClean="0"/>
              <a:t>r</a:t>
            </a:r>
            <a:r>
              <a:rPr lang="en-US" altLang="en-US" smtClean="0"/>
              <a:t> x X</a:t>
            </a:r>
            <a:r>
              <a:rPr lang="en-US" altLang="en-US" baseline="30000" smtClean="0"/>
              <a:t>R</a:t>
            </a:r>
            <a:r>
              <a:rPr lang="en-US" altLang="en-US" smtClean="0"/>
              <a:t>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229600" cy="4525963"/>
          </a:xfrm>
        </p:spPr>
        <p:txBody>
          <a:bodyPr/>
          <a:lstStyle/>
          <a:p>
            <a:r>
              <a:rPr lang="en-US" altLang="en-US" smtClean="0"/>
              <a:t>Red-Eyed Female (HETEROZYGOTE) x Red-Eyed Male</a:t>
            </a:r>
          </a:p>
          <a:p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Phenotype Ratio: 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>
                <a:solidFill>
                  <a:srgbClr val="FF0000"/>
                </a:solidFill>
              </a:rPr>
              <a:t>50% Red-eyed females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rgbClr val="FF0000"/>
                </a:solidFill>
              </a:rPr>
              <a:t>25% Red-eyed males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rgbClr val="FF0000"/>
                </a:solidFill>
              </a:rPr>
              <a:t>25% White-eyed males</a:t>
            </a:r>
          </a:p>
        </p:txBody>
      </p:sp>
      <p:pic>
        <p:nvPicPr>
          <p:cNvPr id="61444" name="Picture 4" descr="punnett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124200"/>
            <a:ext cx="3276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62600" y="2362200"/>
            <a:ext cx="914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</a:rPr>
              <a:t>X</a:t>
            </a:r>
            <a:r>
              <a:rPr lang="en-US" altLang="en-US" sz="4800" b="1" baseline="300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7239000" y="2286000"/>
            <a:ext cx="914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</a:rPr>
              <a:t>X</a:t>
            </a:r>
            <a:r>
              <a:rPr lang="en-US" altLang="en-US" sz="4800" b="1" baseline="300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4191000" y="3429000"/>
            <a:ext cx="914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</a:rPr>
              <a:t>X</a:t>
            </a:r>
            <a:r>
              <a:rPr lang="en-US" altLang="en-US" sz="4800" b="1" baseline="300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4419600" y="4876800"/>
            <a:ext cx="533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</a:rPr>
              <a:t>Y</a:t>
            </a:r>
            <a:endParaRPr lang="en-US" altLang="en-US" sz="4800" b="1" baseline="30000">
              <a:solidFill>
                <a:srgbClr val="FF0000"/>
              </a:solidFill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5562600" y="35052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R</a:t>
            </a: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7010400" y="35814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R</a:t>
            </a: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562600" y="48768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R</a:t>
            </a:r>
            <a:r>
              <a:rPr lang="en-US" altLang="en-US" b="1">
                <a:solidFill>
                  <a:srgbClr val="FF0000"/>
                </a:solidFill>
              </a:rPr>
              <a:t>Y</a:t>
            </a:r>
            <a:endParaRPr lang="en-US" altLang="en-US" b="1" baseline="30000">
              <a:solidFill>
                <a:srgbClr val="FF0000"/>
              </a:solidFill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7086600" y="48768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r</a:t>
            </a:r>
            <a:r>
              <a:rPr lang="en-US" altLang="en-US" b="1">
                <a:solidFill>
                  <a:srgbClr val="FF0000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10597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r>
              <a:rPr lang="en-US" altLang="en-US" smtClean="0"/>
              <a:t>A Human Example of Sex Linkage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525963"/>
          </a:xfrm>
        </p:spPr>
        <p:txBody>
          <a:bodyPr/>
          <a:lstStyle/>
          <a:p>
            <a:r>
              <a:rPr lang="en-US" altLang="en-US" smtClean="0"/>
              <a:t>Hemophilia is a human X-linked disorder that causes blood to clot incorrectly </a:t>
            </a:r>
            <a:r>
              <a:rPr lang="en-US" altLang="en-US" smtClean="0">
                <a:sym typeface="Wingdings" pitchFamily="2" charset="2"/>
              </a:rPr>
              <a:t> patient “bleeds out” after a minor cut</a:t>
            </a:r>
          </a:p>
          <a:p>
            <a:endParaRPr lang="en-US" altLang="en-US" smtClean="0">
              <a:sym typeface="Wingdings" pitchFamily="2" charset="2"/>
            </a:endParaRPr>
          </a:p>
          <a:p>
            <a:r>
              <a:rPr lang="en-US" altLang="en-US" smtClean="0">
                <a:sym typeface="Wingdings" pitchFamily="2" charset="2"/>
              </a:rPr>
              <a:t>Normal Allele: X</a:t>
            </a:r>
            <a:r>
              <a:rPr lang="en-US" altLang="en-US" baseline="30000" smtClean="0">
                <a:sym typeface="Wingdings" pitchFamily="2" charset="2"/>
              </a:rPr>
              <a:t>H</a:t>
            </a:r>
          </a:p>
          <a:p>
            <a:r>
              <a:rPr lang="en-US" altLang="en-US" smtClean="0">
                <a:sym typeface="Wingdings" pitchFamily="2" charset="2"/>
              </a:rPr>
              <a:t>Hemophilia Allele: X</a:t>
            </a:r>
            <a:r>
              <a:rPr lang="en-US" altLang="en-US" baseline="30000" smtClean="0">
                <a:sym typeface="Wingdings" pitchFamily="2" charset="2"/>
              </a:rPr>
              <a:t>h</a:t>
            </a:r>
          </a:p>
          <a:p>
            <a:endParaRPr lang="en-US" altLang="en-US" smtClean="0"/>
          </a:p>
        </p:txBody>
      </p:sp>
      <p:pic>
        <p:nvPicPr>
          <p:cNvPr id="62468" name="Picture 2" descr="http://scienceblogs.com/intersection/Romanov-Fami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19400"/>
            <a:ext cx="396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TextBox 4"/>
          <p:cNvSpPr txBox="1">
            <a:spLocks noChangeArrowheads="1"/>
          </p:cNvSpPr>
          <p:nvPr/>
        </p:nvSpPr>
        <p:spPr bwMode="auto">
          <a:xfrm>
            <a:off x="304800" y="5638800"/>
            <a:ext cx="4495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Common in Anastasia’s Family…just the men!</a:t>
            </a:r>
          </a:p>
        </p:txBody>
      </p:sp>
    </p:spTree>
    <p:extLst>
      <p:ext uri="{BB962C8B-B14F-4D97-AF65-F5344CB8AC3E}">
        <p14:creationId xmlns:p14="http://schemas.microsoft.com/office/powerpoint/2010/main" val="420009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mtClean="0"/>
              <a:t>Hemophilia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altLang="en-US" b="1" smtClean="0"/>
              <a:t>Situation: </a:t>
            </a:r>
            <a:r>
              <a:rPr lang="en-US" altLang="en-US" smtClean="0"/>
              <a:t>Carrier Mother X Normal Father</a:t>
            </a:r>
          </a:p>
          <a:p>
            <a:endParaRPr lang="en-US" altLang="en-US" smtClean="0"/>
          </a:p>
          <a:p>
            <a:r>
              <a:rPr lang="en-US" altLang="en-US" smtClean="0"/>
              <a:t>Parent Genotypes:</a:t>
            </a:r>
          </a:p>
          <a:p>
            <a:pPr>
              <a:buFontTx/>
              <a:buNone/>
            </a:pPr>
            <a:r>
              <a:rPr lang="en-US" altLang="en-US" smtClean="0"/>
              <a:t>   </a:t>
            </a:r>
            <a:r>
              <a:rPr lang="en-US" altLang="en-US" smtClean="0">
                <a:solidFill>
                  <a:srgbClr val="FF0000"/>
                </a:solidFill>
              </a:rPr>
              <a:t>X</a:t>
            </a:r>
            <a:r>
              <a:rPr lang="en-US" altLang="en-US" baseline="30000" smtClean="0">
                <a:solidFill>
                  <a:srgbClr val="FF0000"/>
                </a:solidFill>
              </a:rPr>
              <a:t>H</a:t>
            </a:r>
            <a:r>
              <a:rPr lang="en-US" altLang="en-US" smtClean="0">
                <a:solidFill>
                  <a:srgbClr val="FF0000"/>
                </a:solidFill>
              </a:rPr>
              <a:t>X</a:t>
            </a:r>
            <a:r>
              <a:rPr lang="en-US" altLang="en-US" baseline="30000" smtClean="0">
                <a:solidFill>
                  <a:srgbClr val="FF0000"/>
                </a:solidFill>
              </a:rPr>
              <a:t>h</a:t>
            </a:r>
            <a:r>
              <a:rPr lang="en-US" altLang="en-US" smtClean="0">
                <a:solidFill>
                  <a:srgbClr val="FF0000"/>
                </a:solidFill>
              </a:rPr>
              <a:t> x X</a:t>
            </a:r>
            <a:r>
              <a:rPr lang="en-US" altLang="en-US" baseline="30000" smtClean="0">
                <a:solidFill>
                  <a:srgbClr val="FF0000"/>
                </a:solidFill>
              </a:rPr>
              <a:t>H</a:t>
            </a:r>
            <a:r>
              <a:rPr lang="en-US" altLang="en-US" smtClean="0">
                <a:solidFill>
                  <a:srgbClr val="FF0000"/>
                </a:solidFill>
              </a:rPr>
              <a:t>Y</a:t>
            </a:r>
          </a:p>
          <a:p>
            <a:pPr>
              <a:buFontTx/>
              <a:buNone/>
            </a:pPr>
            <a:endParaRPr lang="en-US" altLang="en-US" smtClean="0"/>
          </a:p>
          <a:p>
            <a:r>
              <a:rPr lang="en-US" altLang="en-US" smtClean="0"/>
              <a:t>Phenotype Ratio: </a:t>
            </a:r>
          </a:p>
          <a:p>
            <a:pPr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rgbClr val="FF0000"/>
                </a:solidFill>
              </a:rPr>
              <a:t>50% normal females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rgbClr val="FF0000"/>
                </a:solidFill>
              </a:rPr>
              <a:t>	25% normal males</a:t>
            </a:r>
          </a:p>
          <a:p>
            <a:pPr>
              <a:buFontTx/>
              <a:buNone/>
            </a:pPr>
            <a:r>
              <a:rPr lang="en-US" altLang="en-US" smtClean="0">
                <a:solidFill>
                  <a:srgbClr val="FF0000"/>
                </a:solidFill>
              </a:rPr>
              <a:t>	25% hemophilic males</a:t>
            </a: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</p:txBody>
      </p:sp>
      <p:pic>
        <p:nvPicPr>
          <p:cNvPr id="63492" name="Picture 4" descr="punnett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124200"/>
            <a:ext cx="3276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62600" y="35052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H</a:t>
            </a: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6934200" y="35052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H</a:t>
            </a: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5638800" y="48768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H</a:t>
            </a:r>
            <a:r>
              <a:rPr lang="en-US" altLang="en-US" b="1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7010400" y="48768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X</a:t>
            </a:r>
            <a:r>
              <a:rPr lang="en-US" altLang="en-US" b="1" baseline="30000">
                <a:solidFill>
                  <a:srgbClr val="FF0000"/>
                </a:solidFill>
              </a:rPr>
              <a:t>h</a:t>
            </a:r>
            <a:r>
              <a:rPr lang="en-US" altLang="en-US" b="1">
                <a:solidFill>
                  <a:srgbClr val="FF0000"/>
                </a:solidFill>
              </a:rPr>
              <a:t>Y</a:t>
            </a:r>
            <a:endParaRPr lang="en-US" altLang="en-US" b="1" baseline="30000">
              <a:solidFill>
                <a:srgbClr val="FF0000"/>
              </a:solidFill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7086600" y="2286000"/>
            <a:ext cx="914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</a:rPr>
              <a:t>X</a:t>
            </a:r>
            <a:r>
              <a:rPr lang="en-US" altLang="en-US" sz="4800" b="1" baseline="300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715000" y="2286000"/>
            <a:ext cx="914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</a:rPr>
              <a:t>X</a:t>
            </a:r>
            <a:r>
              <a:rPr lang="en-US" altLang="en-US" sz="4800" b="1" baseline="300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4343400" y="3429000"/>
            <a:ext cx="914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</a:rPr>
              <a:t>X</a:t>
            </a:r>
            <a:r>
              <a:rPr lang="en-US" altLang="en-US" sz="4800" b="1" baseline="300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572000" y="4876800"/>
            <a:ext cx="914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</a:rPr>
              <a:t>Y</a:t>
            </a:r>
            <a:endParaRPr lang="en-US" altLang="en-US" sz="4800" b="1" baseline="30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09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3657600"/>
            <a:ext cx="2741789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200">
                <a:solidFill>
                  <a:srgbClr val="000000"/>
                </a:solidFill>
                <a:latin typeface="Comic Sans MS" pitchFamily="66" charset="0"/>
              </a:rPr>
              <a:t>Y chromosome-small &amp; carries only a few genes</a:t>
            </a:r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2362200" y="1214438"/>
            <a:ext cx="69342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2800">
                <a:solidFill>
                  <a:srgbClr val="000000"/>
                </a:solidFill>
                <a:latin typeface="Comic Sans MS" pitchFamily="66" charset="0"/>
              </a:rPr>
              <a:t>Y linked traits show up </a:t>
            </a:r>
            <a:br>
              <a:rPr lang="en-US" altLang="en-US" sz="28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800">
                <a:solidFill>
                  <a:srgbClr val="000000"/>
                </a:solidFill>
                <a:latin typeface="Comic Sans MS" pitchFamily="66" charset="0"/>
              </a:rPr>
              <a:t>ONLY in MALES</a:t>
            </a:r>
            <a:br>
              <a:rPr lang="en-US" altLang="en-US" sz="28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80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en-US" altLang="en-US" sz="28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800">
                <a:solidFill>
                  <a:srgbClr val="000000"/>
                </a:solidFill>
                <a:latin typeface="Comic Sans MS" pitchFamily="66" charset="0"/>
              </a:rPr>
              <a:t>EX: hairy pinna</a:t>
            </a:r>
          </a:p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5" name="TextBox 2"/>
          <p:cNvSpPr txBox="1">
            <a:spLocks noChangeArrowheads="1"/>
          </p:cNvSpPr>
          <p:nvPr/>
        </p:nvSpPr>
        <p:spPr bwMode="auto">
          <a:xfrm>
            <a:off x="3276600" y="3657600"/>
            <a:ext cx="5715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2800" dirty="0">
                <a:solidFill>
                  <a:srgbClr val="000000"/>
                </a:solidFill>
                <a:latin typeface="Comic Sans MS" pitchFamily="66" charset="0"/>
              </a:rPr>
              <a:t>SRY gene</a:t>
            </a:r>
            <a:br>
              <a:rPr lang="en-US" altLang="en-US" sz="2800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mic Sans MS" pitchFamily="66" charset="0"/>
              </a:rPr>
              <a:t>Master control gene</a:t>
            </a:r>
            <a:br>
              <a:rPr lang="en-US" altLang="en-US" sz="2800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mic Sans MS" pitchFamily="66" charset="0"/>
              </a:rPr>
              <a:t>turns on other genes</a:t>
            </a:r>
            <a:br>
              <a:rPr lang="en-US" altLang="en-US" sz="2800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mic Sans MS" pitchFamily="66" charset="0"/>
              </a:rPr>
              <a:t>Creates a cascade of activation</a:t>
            </a:r>
            <a:br>
              <a:rPr lang="en-US" altLang="en-US" sz="2800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mic Sans MS" pitchFamily="66" charset="0"/>
              </a:rPr>
              <a:t>to make developing embryo </a:t>
            </a:r>
            <a:br>
              <a:rPr lang="en-US" altLang="en-US" sz="2800" dirty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Comic Sans MS" pitchFamily="66" charset="0"/>
              </a:rPr>
              <a:t>into a MALE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9525" y="6626225"/>
            <a:ext cx="38909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CC0099"/>
                </a:solidFill>
              </a:rPr>
              <a:t>http://www.nature.com/scitable/content/18935/pierce_4_10_large_2.jpg</a:t>
            </a:r>
          </a:p>
        </p:txBody>
      </p:sp>
      <p:sp>
        <p:nvSpPr>
          <p:cNvPr id="15367" name="Rectangle 3"/>
          <p:cNvSpPr>
            <a:spLocks noChangeArrowheads="1"/>
          </p:cNvSpPr>
          <p:nvPr/>
        </p:nvSpPr>
        <p:spPr bwMode="auto">
          <a:xfrm>
            <a:off x="5715000" y="849313"/>
            <a:ext cx="3251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>
                <a:solidFill>
                  <a:srgbClr val="CC0099"/>
                </a:solidFill>
              </a:rPr>
              <a:t>http://pageofmystery.com/ALPHAS/genetics/earhairbig.jpg</a:t>
            </a:r>
          </a:p>
        </p:txBody>
      </p:sp>
      <p:pic>
        <p:nvPicPr>
          <p:cNvPr id="15368" name="Picture 9" descr="http://pageofmystery.com/ALPHAS/genetics/earhair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1125538"/>
            <a:ext cx="20828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5" descr="sex_link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533400"/>
            <a:ext cx="14859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55954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Part C: Sex Linkage</vt:lpstr>
      <vt:lpstr>PowerPoint Presentation</vt:lpstr>
      <vt:lpstr>Morgan’s Fruit Flies</vt:lpstr>
      <vt:lpstr>Thomas’s Conclusion</vt:lpstr>
      <vt:lpstr>Example 1: XRXR x XrY</vt:lpstr>
      <vt:lpstr>Example 2: XRXr x XRY</vt:lpstr>
      <vt:lpstr>A Human Example of Sex Linkage</vt:lpstr>
      <vt:lpstr>Hemophilia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ISD 742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C: Sex Linkage</dc:title>
  <dc:creator>desktopuser</dc:creator>
  <cp:lastModifiedBy>desktopuser</cp:lastModifiedBy>
  <cp:revision>1</cp:revision>
  <dcterms:created xsi:type="dcterms:W3CDTF">2015-02-04T15:31:45Z</dcterms:created>
  <dcterms:modified xsi:type="dcterms:W3CDTF">2015-02-04T15:32:17Z</dcterms:modified>
</cp:coreProperties>
</file>