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E908-8777-402A-898E-6B69BB1D8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1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1296-CAAC-4FCB-9D73-EFF42DFA5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7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87D12-E770-45B0-923B-E28C9FAF3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13908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9834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EF83-64D6-49CF-B7A9-3E62B188C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72F3-CEEA-44A1-AAAA-BA8344B7FF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9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CB35-6F13-45A7-862A-01F485013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8C67-8D54-4922-A998-AF0BB5CE18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A224-7A28-4B64-B58F-23FA094E7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5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E30E-A16B-4AF4-9AC5-03D617701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08CE-3243-4CCB-8F5A-EA823D63AE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5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7944-C9A3-47ED-B86E-A169673F3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4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CBF25-B320-4403-9ABA-FBCBAD3D2B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zzle.com/articles/turner-syndrome/" TargetMode="External"/><Relationship Id="rId3" Type="http://schemas.openxmlformats.org/officeDocument/2006/relationships/hyperlink" Target="http://www.buzzle.com/articles/fragile-x-syndrome-symptoms-causes-and-treatment.html" TargetMode="External"/><Relationship Id="rId7" Type="http://schemas.openxmlformats.org/officeDocument/2006/relationships/hyperlink" Target="http://www.buzzle.com/articles/prader-willi-syndrome-causes-symptoms-and-treatment.html" TargetMode="External"/><Relationship Id="rId2" Type="http://schemas.openxmlformats.org/officeDocument/2006/relationships/hyperlink" Target="http://www.buzzle.com/articles/canavan-disease-symptoms-causes-and-treatmen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zzle.com/articles/neurofibromatosis-causes-symptoms-and-treatment.html" TargetMode="External"/><Relationship Id="rId5" Type="http://schemas.openxmlformats.org/officeDocument/2006/relationships/hyperlink" Target="http://www.buzzle.com/articles/klinefelter-syndrome.html" TargetMode="External"/><Relationship Id="rId4" Type="http://schemas.openxmlformats.org/officeDocument/2006/relationships/hyperlink" Target="http://www.buzzle.com/articles/gilberts-syndrome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.brookings.k12.sd.us/biology/ch14HumanGenome/Woody%20Guthrie%20-%20This%20Land%20is%20Your%20Land%20(with%20The%20Weavers)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nopheles_stephensi.jpe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Part D: Inheritance of Human Genetic Disorders</a:t>
            </a:r>
          </a:p>
        </p:txBody>
      </p:sp>
    </p:spTree>
    <p:extLst>
      <p:ext uri="{BB962C8B-B14F-4D97-AF65-F5344CB8AC3E}">
        <p14:creationId xmlns:p14="http://schemas.microsoft.com/office/powerpoint/2010/main" val="2776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Can we see a picture of human chromosomes?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105400" cy="4525963"/>
          </a:xfrm>
        </p:spPr>
        <p:txBody>
          <a:bodyPr/>
          <a:lstStyle/>
          <a:p>
            <a:r>
              <a:rPr lang="en-US" altLang="en-US" sz="2400" dirty="0" smtClean="0"/>
              <a:t>A </a:t>
            </a:r>
            <a:r>
              <a:rPr lang="en-US" altLang="en-US" sz="2400" dirty="0">
                <a:solidFill>
                  <a:srgbClr val="C00000"/>
                </a:solidFill>
              </a:rPr>
              <a:t>Karyotype</a:t>
            </a:r>
            <a:r>
              <a:rPr lang="en-US" altLang="en-US" sz="2400" dirty="0">
                <a:solidFill>
                  <a:srgbClr val="FF9933"/>
                </a:solidFill>
              </a:rPr>
              <a:t> </a:t>
            </a:r>
            <a:r>
              <a:rPr lang="en-US" altLang="en-US" sz="2400" dirty="0"/>
              <a:t>is a test to identify and evaluate the size, shape, and number of chromosomes in a sample of body cells. </a:t>
            </a:r>
            <a:endParaRPr lang="en-US" altLang="en-US" sz="2400" dirty="0" smtClean="0"/>
          </a:p>
          <a:p>
            <a:endParaRPr lang="en-US" altLang="en-US" sz="2400" dirty="0"/>
          </a:p>
          <a:p>
            <a:r>
              <a:rPr lang="en-US" altLang="en-US" sz="2400" dirty="0"/>
              <a:t>A picture of all the chromosomes in a cell is called a </a:t>
            </a:r>
            <a:r>
              <a:rPr lang="en-US" altLang="en-US" sz="2400" dirty="0" smtClean="0">
                <a:solidFill>
                  <a:srgbClr val="C00000"/>
                </a:solidFill>
              </a:rPr>
              <a:t>karyotype</a:t>
            </a:r>
            <a:endParaRPr lang="en-US" altLang="en-US" sz="2400" dirty="0"/>
          </a:p>
          <a:p>
            <a:endParaRPr lang="en-US" altLang="en-US" sz="2400" dirty="0" smtClean="0">
              <a:solidFill>
                <a:srgbClr val="C00000"/>
              </a:solidFill>
            </a:endParaRPr>
          </a:p>
          <a:p>
            <a:r>
              <a:rPr lang="en-US" altLang="en-US" sz="2400" dirty="0" smtClean="0"/>
              <a:t>Homologous chromosomes pair up</a:t>
            </a: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91" y="1600200"/>
            <a:ext cx="327223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ml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362200" cy="22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ghr.nlm.nih.gov/handbook/illustrations/normalkaryo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315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 are pedigrees helpful/useful?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Pedigrees are helpful if couples are concerned that they might be carriers of genetic disorders 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533400" y="1524000"/>
            <a:ext cx="25146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u="sng">
                <a:solidFill>
                  <a:srgbClr val="000000"/>
                </a:solidFill>
              </a:rPr>
              <a:t>Common Genetic Disorders</a:t>
            </a:r>
            <a:r>
              <a:rPr lang="en-US" altLang="en-US" b="1" u="sng">
                <a:solidFill>
                  <a:srgbClr val="000000"/>
                </a:solidFill>
              </a:rPr>
              <a:t>: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 Angelman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  <a:hlinkClick r:id="rId2"/>
              </a:rPr>
              <a:t>Canavan Disease</a:t>
            </a:r>
            <a:endParaRPr lang="en-US" alt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Charcot-Marie-Tooth Disease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Cri du Chat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Duchenne Muscular Dystrophy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  <a:hlinkClick r:id="rId3"/>
              </a:rPr>
              <a:t>Fragile X Syndrome</a:t>
            </a:r>
            <a:endParaRPr lang="en-US" alt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  <a:hlinkClick r:id="rId4"/>
              </a:rPr>
              <a:t>Gilbert's Syndrome</a:t>
            </a:r>
            <a:endParaRPr lang="en-US" alt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Joubert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  <a:hlinkClick r:id="rId5"/>
              </a:rPr>
              <a:t>Klinefelter Syndrome</a:t>
            </a:r>
            <a:endParaRPr lang="en-US" alt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Krabbe Disease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Lesch–Nyhan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Myotonic Dystrophy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  <a:hlinkClick r:id="rId6"/>
              </a:rPr>
              <a:t>Neurofibromatosis</a:t>
            </a:r>
            <a:endParaRPr lang="en-US" alt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Noonan Syndrome</a:t>
            </a: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3" name="TextBox 2"/>
          <p:cNvSpPr txBox="1">
            <a:spLocks noChangeArrowheads="1"/>
          </p:cNvSpPr>
          <p:nvPr/>
        </p:nvSpPr>
        <p:spPr bwMode="auto">
          <a:xfrm>
            <a:off x="4800600" y="1924050"/>
            <a:ext cx="3429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Pelizaeus-Merzbacher Disease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Phenylketonuria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Porphyria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  <a:hlinkClick r:id="rId7"/>
              </a:rPr>
              <a:t>Prader-Willi Syndrome</a:t>
            </a:r>
            <a:endParaRPr lang="en-US" alt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Retinoblastoma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Rubinstein-Taybi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Spina bifidia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Smith-Magenis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Stickler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  <a:hlinkClick r:id="rId8"/>
              </a:rPr>
              <a:t>Turner Syndrome</a:t>
            </a:r>
            <a:endParaRPr lang="en-US" altLang="en-US" sz="1600" b="1" u="sng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Variegate Porphyria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Von Hippel-Lindau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Wilson's Disease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Wolf-Hirschhorn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XXXX Syndrome</a:t>
            </a:r>
          </a:p>
          <a:p>
            <a:pPr eaLnBrk="1" hangingPunct="1"/>
            <a:r>
              <a:rPr lang="en-US" altLang="en-US" sz="1600" b="1" u="sng">
                <a:solidFill>
                  <a:srgbClr val="000000"/>
                </a:solidFill>
              </a:rPr>
              <a:t>YY Syndrome</a:t>
            </a:r>
          </a:p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Dominant vs. Recessive Trait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4419600" cy="5715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Autosomal Dominant Traits = </a:t>
            </a:r>
            <a:r>
              <a:rPr lang="en-US" altLang="en-US" dirty="0" smtClean="0"/>
              <a:t>each individual with the trait will have a parent with the trait 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Autosomal Recessive Traits = </a:t>
            </a:r>
            <a:r>
              <a:rPr lang="en-US" altLang="en-US" dirty="0" smtClean="0"/>
              <a:t>an individual with the trait can have one, two, or neither parent who exhibit the trait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55300" name="Picture 4" descr="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914400"/>
            <a:ext cx="47910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http://stores.pkuperspectives.com/catalog/PKU2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57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7030A0"/>
                </a:solidFill>
                <a:latin typeface="Comic Sans MS" pitchFamily="66" charset="0"/>
              </a:rPr>
              <a:t>AUTOSOMAL RECESSIVE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743200" y="838200"/>
            <a:ext cx="624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Phenylketonuria-PKU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Enzyme to break down phenylalanine is missing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Build up in brain causes mental retardation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</a:rPr>
              <a:t>Need diet low in proteins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33350" y="2409825"/>
            <a:ext cx="7086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TAY SACHS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Lysosomal storage disorder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Fats aren’t broken down; build up in brain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Cause blindness, retardation; early death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More common in Jewish populations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4076700" y="4452938"/>
            <a:ext cx="48418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CYSTIC FIBROSIS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Mutation in gene for Cl</a:t>
            </a:r>
            <a:r>
              <a:rPr lang="en-US" altLang="en-US" sz="2000" baseline="30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-</a:t>
            </a: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 ion transport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Build up of mucous in body organs</a:t>
            </a:r>
            <a:b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Digestive/respiratory problems</a:t>
            </a:r>
          </a:p>
          <a:p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More common in Caucasian populations</a:t>
            </a:r>
          </a:p>
        </p:txBody>
      </p:sp>
      <p:pic>
        <p:nvPicPr>
          <p:cNvPr id="21511" name="Picture 10" descr="http://www.medicalook.com/diseases_images/cystic_fibr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148138"/>
            <a:ext cx="386238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095750" y="6375400"/>
            <a:ext cx="50577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900">
                <a:solidFill>
                  <a:srgbClr val="CC0099"/>
                </a:solidFill>
              </a:rPr>
              <a:t>http://stores.pkuperspectives.com/catalog/PKU2web.jpg</a:t>
            </a:r>
            <a:br>
              <a:rPr lang="en-US" altLang="en-US" sz="900">
                <a:solidFill>
                  <a:srgbClr val="CC0099"/>
                </a:solidFill>
              </a:rPr>
            </a:br>
            <a:r>
              <a:rPr lang="en-US" altLang="en-US" sz="900">
                <a:solidFill>
                  <a:srgbClr val="CC0099"/>
                </a:solidFill>
              </a:rPr>
              <a:t>http://tay-sachs-disease.wikispaces.com/file/view/bb_feb2007_large.jpg/34183391/bb_feb2007_large.jpg</a:t>
            </a:r>
          </a:p>
          <a:p>
            <a:r>
              <a:rPr lang="en-US" altLang="en-US" sz="900">
                <a:solidFill>
                  <a:srgbClr val="CC0099"/>
                </a:solidFill>
              </a:rPr>
              <a:t>http://www.medicalook.com/diseases_images/cystic_fibrosis.jpg</a:t>
            </a:r>
          </a:p>
        </p:txBody>
      </p:sp>
      <p:pic>
        <p:nvPicPr>
          <p:cNvPr id="21513" name="Picture 14" descr="http://tay-sachs-disease.wikispaces.com/file/view/bb_feb2007_large.jpg/34183391/bb_feb2007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8" r="5440"/>
          <a:stretch>
            <a:fillRect/>
          </a:stretch>
        </p:blipFill>
        <p:spPr bwMode="auto">
          <a:xfrm>
            <a:off x="5284788" y="2362200"/>
            <a:ext cx="35528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7030A0"/>
                </a:solidFill>
                <a:latin typeface="Comic Sans MS" pitchFamily="66" charset="0"/>
              </a:rPr>
              <a:t>AUTOSOMAL DOMINANT</a:t>
            </a:r>
            <a:br>
              <a:rPr lang="en-US" altLang="en-US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altLang="en-US" sz="3200" smtClean="0">
                <a:solidFill>
                  <a:srgbClr val="7030A0"/>
                </a:solidFill>
                <a:latin typeface="Comic Sans MS" pitchFamily="66" charset="0"/>
              </a:rPr>
              <a:t>(Homozygous Dominant = LETHAL)</a:t>
            </a:r>
          </a:p>
        </p:txBody>
      </p:sp>
      <p:pic>
        <p:nvPicPr>
          <p:cNvPr id="22531" name="Picture 2" descr="Z:\My Pictures\Genetics\250px-Little_People,_Big_World_family_phot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90675"/>
            <a:ext cx="3733800" cy="258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148138" y="1600200"/>
            <a:ext cx="4276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ACHONDROPLASIA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“Dwarfism”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Growth plates in long bones 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   fuse too early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endParaRPr lang="en-US" alt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82563" y="4754563"/>
            <a:ext cx="5943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HUNTINGTON’S 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Multiple CAG repeats 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result in neurological degeneration 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in middle age </a:t>
            </a:r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46550"/>
            <a:ext cx="2971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4181475" y="6124575"/>
            <a:ext cx="1384300" cy="400050"/>
          </a:xfrm>
          <a:prstGeom prst="rect">
            <a:avLst/>
          </a:prstGeom>
          <a:solidFill>
            <a:srgbClr val="0070C0"/>
          </a:solidFill>
          <a:ln w="9525">
            <a:solidFill>
              <a:srgbClr val="65001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000">
                <a:solidFill>
                  <a:srgbClr val="000000"/>
                </a:solidFill>
                <a:latin typeface="Comic Sans MS" pitchFamily="66" charset="0"/>
                <a:hlinkClick r:id="rId4"/>
              </a:rPr>
              <a:t>Hear song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rgbClr val="7030A0"/>
                </a:solidFill>
                <a:latin typeface="Comic Sans MS" pitchFamily="66" charset="0"/>
              </a:rPr>
              <a:t>AUTOSOMAL CODOMINANT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124200" y="838200"/>
            <a:ext cx="6248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SICKLE CELL ANEMIA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Mutation in hemoglobin gene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Causes red blood cells to change shape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  <a:t>    in low oxygen conditions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More common in African Americans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/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endParaRPr lang="en-US" altLang="en-US" sz="2400">
              <a:solidFill>
                <a:srgbClr val="000000"/>
              </a:solidFill>
              <a:latin typeface="Comic Sans MS" pitchFamily="66" charset="0"/>
              <a:cs typeface="Angsana New" pitchFamily="18" charset="-34"/>
            </a:endParaRPr>
          </a:p>
          <a:p>
            <a:endParaRPr lang="en-US" alt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52400" y="34290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HETEROZYGOTE ADVANTAGE:</a:t>
            </a:r>
            <a:b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</a:br>
            <a:r>
              <a:rPr lang="en-US" altLang="en-US" sz="2400">
                <a:solidFill>
                  <a:srgbClr val="000000"/>
                </a:solidFill>
                <a:latin typeface="Comic Sans MS" pitchFamily="66" charset="0"/>
                <a:cs typeface="Angsana New" pitchFamily="18" charset="-34"/>
              </a:rPr>
              <a:t>1 sickle cell allele/1 normal allele provides protection against MALARIA</a:t>
            </a:r>
          </a:p>
        </p:txBody>
      </p:sp>
      <p:pic>
        <p:nvPicPr>
          <p:cNvPr id="23557" name="Picture 8" descr="sickle cells al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" y="884238"/>
            <a:ext cx="25527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Anopheles stephensi">
            <a:hlinkClick r:id="rId3" tooltip="Anopheles stephensi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933950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9425" y="5532438"/>
            <a:ext cx="2057400" cy="522287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hlinkClick r:id=""/>
              </a:rPr>
              <a:t>Watch a video about 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hlinkClick r:id=""/>
              </a:rPr>
              <a:t>sickle cell and malaria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3560" name="Picture 6" descr="Areas of the world where malaria is endemic (coloured blue)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10063"/>
            <a:ext cx="4000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33600"/>
            <a:ext cx="86106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  <a:t>DOMINANCE ? </a:t>
            </a:r>
            <a:b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  <a:t>CODOMINANCE? </a:t>
            </a:r>
            <a:b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b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  <a:t>INCOMPLETE DOMINANCE ? </a:t>
            </a:r>
            <a:b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  <a:t/>
            </a:r>
            <a:b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altLang="en-US" sz="2800" b="1" smtClean="0">
                <a:solidFill>
                  <a:srgbClr val="FF3300"/>
                </a:solidFill>
                <a:latin typeface="Comic Sans MS" pitchFamily="66" charset="0"/>
              </a:rPr>
              <a:t>Depends on how you look at it!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572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omic Sans MS" pitchFamily="66" charset="0"/>
              </a:rPr>
              <a:t>CLOSER LOOK AT RELATIONSHIP </a:t>
            </a:r>
          </a:p>
          <a:p>
            <a:r>
              <a:rPr lang="en-US" altLang="en-US" sz="3200">
                <a:solidFill>
                  <a:srgbClr val="000000"/>
                </a:solidFill>
                <a:latin typeface="Comic Sans MS" pitchFamily="66" charset="0"/>
              </a:rPr>
              <a:t>BETWEEN DOMINANCE AND PHENOTYPE</a:t>
            </a:r>
            <a:br>
              <a:rPr lang="en-US" altLang="en-US" sz="320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3200">
                <a:solidFill>
                  <a:srgbClr val="000000"/>
                </a:solidFill>
                <a:latin typeface="Comic Sans MS" pitchFamily="66" charset="0"/>
              </a:rPr>
              <a:t>REVEALS AN INTRIGUING FACT:</a:t>
            </a:r>
          </a:p>
        </p:txBody>
      </p:sp>
    </p:spTree>
    <p:extLst>
      <p:ext uri="{BB962C8B-B14F-4D97-AF65-F5344CB8AC3E}">
        <p14:creationId xmlns:p14="http://schemas.microsoft.com/office/powerpoint/2010/main" val="30709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9238"/>
            <a:ext cx="7772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accent4"/>
                </a:solidFill>
                <a:latin typeface="Comic Sans MS" pitchFamily="66" charset="0"/>
              </a:rPr>
              <a:t>TAY-SACHS DISEASE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52400" y="1066800"/>
            <a:ext cx="89916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smtClean="0"/>
              <a:t>    </a:t>
            </a:r>
            <a:r>
              <a:rPr lang="en-US" altLang="en-US" sz="2000" b="1" smtClean="0">
                <a:latin typeface="Comic Sans MS" pitchFamily="66" charset="0"/>
              </a:rPr>
              <a:t>Human genetic disorder in which brain cells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latin typeface="Comic Sans MS" pitchFamily="66" charset="0"/>
              </a:rPr>
              <a:t>   unable to metabolize certain lipids because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latin typeface="Comic Sans MS" pitchFamily="66" charset="0"/>
              </a:rPr>
              <a:t>   a crucial enzyme does not work properly.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latin typeface="Comic Sans MS" pitchFamily="66" charset="0"/>
              </a:rPr>
              <a:t>	As these lipids build up in brain infant suffers seizures, blindness, loss of motor &amp; mental function &gt; &gt; &gt; leads to early death.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latin typeface="Comic Sans MS" pitchFamily="66" charset="0"/>
              </a:rPr>
              <a:t>   At </a:t>
            </a:r>
            <a:r>
              <a:rPr lang="en-US" altLang="en-US" sz="2000" b="1" i="1" smtClean="0">
                <a:latin typeface="Comic Sans MS" pitchFamily="66" charset="0"/>
              </a:rPr>
              <a:t>ORGANISMAL LEVEL</a:t>
            </a:r>
            <a:r>
              <a:rPr lang="en-US" altLang="en-US" sz="2000" b="1" smtClean="0">
                <a:latin typeface="Comic Sans MS" pitchFamily="66" charset="0"/>
              </a:rPr>
              <a:t> acts as a recessive trait.</a:t>
            </a:r>
            <a:br>
              <a:rPr lang="en-US" altLang="en-US" sz="2000" b="1" smtClean="0">
                <a:latin typeface="Comic Sans MS" pitchFamily="66" charset="0"/>
              </a:rPr>
            </a:br>
            <a:r>
              <a:rPr lang="en-US" altLang="en-US" sz="2000" b="1" smtClean="0">
                <a:latin typeface="Comic Sans MS" pitchFamily="66" charset="0"/>
              </a:rPr>
              <a:t>Child with two copies of Tay-Sachs allele (tt-homozygous) has the disorder. Child with Tt or TT does not (COMPLETE DOMINANCE)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latin typeface="Comic Sans MS" pitchFamily="66" charset="0"/>
              </a:rPr>
              <a:t>   At BIOCHEMICAL LEVEL- Tt individual has enzyme activity level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latin typeface="Comic Sans MS" pitchFamily="66" charset="0"/>
              </a:rPr>
              <a:t>	in between the TT and tt person (INCOMPLETE DOMINANCE ?)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smtClean="0">
                <a:latin typeface="Comic Sans MS" pitchFamily="66" charset="0"/>
              </a:rPr>
              <a:t>	At the MOLECULAR LEVEL – Tt individual makes equal number of normal and dysfunctional enzyme molecules (CODOMINANT ?)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b="1" u="sng" smtClean="0">
              <a:latin typeface="Comic Sans MS" pitchFamily="66" charset="0"/>
            </a:endParaRPr>
          </a:p>
        </p:txBody>
      </p:sp>
      <p:pic>
        <p:nvPicPr>
          <p:cNvPr id="25604" name="Picture 8" descr="Steeler%2520pics%2520Dy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4893" r="20192" b="14372"/>
          <a:stretch>
            <a:fillRect/>
          </a:stretch>
        </p:blipFill>
        <p:spPr bwMode="auto">
          <a:xfrm>
            <a:off x="6858000" y="381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4148138" y="0"/>
            <a:ext cx="49958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b="1">
                <a:solidFill>
                  <a:srgbClr val="CC0099"/>
                </a:solidFill>
              </a:rPr>
              <a:t>Image from:  http://www.djsfoundation.org/images/Steeler%20pics%20Dylan.jpg</a:t>
            </a:r>
          </a:p>
        </p:txBody>
      </p:sp>
    </p:spTree>
    <p:extLst>
      <p:ext uri="{BB962C8B-B14F-4D97-AF65-F5344CB8AC3E}">
        <p14:creationId xmlns:p14="http://schemas.microsoft.com/office/powerpoint/2010/main" val="20157512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Recessive Disorder: Albinism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91600" cy="2209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Albinism = </a:t>
            </a:r>
            <a:r>
              <a:rPr lang="en-US" altLang="en-US" dirty="0" smtClean="0"/>
              <a:t>a genetic disorder in which the body is unable to produce an enzyme necessary for the production of melanin (dark color to hair, skin, scales, eyes, and feathers) </a:t>
            </a:r>
            <a:endParaRPr lang="en-US" altLang="en-US" dirty="0" smtClean="0">
              <a:solidFill>
                <a:srgbClr val="FF6600"/>
              </a:solidFill>
            </a:endParaRPr>
          </a:p>
        </p:txBody>
      </p:sp>
      <p:pic>
        <p:nvPicPr>
          <p:cNvPr id="56324" name="Picture 4" descr="pedigre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543800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Studying Pedigrees: </a:t>
            </a:r>
            <a:br>
              <a:rPr lang="en-US" altLang="en-US" sz="4000" dirty="0" smtClean="0"/>
            </a:br>
            <a:r>
              <a:rPr lang="en-US" altLang="en-US" sz="4000" dirty="0" smtClean="0"/>
              <a:t>How are traits inherited???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Pedigree= </a:t>
            </a:r>
            <a:r>
              <a:rPr lang="en-US" altLang="en-US" dirty="0" smtClean="0"/>
              <a:t>a family history that shows how a trait is inherited over several generations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Individuals either have the trait, do not have the trait, or are a carrier for the trait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dirty="0" smtClean="0">
              <a:solidFill>
                <a:srgbClr val="FF6600"/>
              </a:solidFill>
            </a:endParaRPr>
          </a:p>
        </p:txBody>
      </p:sp>
      <p:pic>
        <p:nvPicPr>
          <p:cNvPr id="47108" name="Picture 4" descr="practice_2-4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648200" cy="291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Genetic Disorders = Carriers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648200" cy="5867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Carriers = </a:t>
            </a:r>
            <a:r>
              <a:rPr lang="en-US" altLang="en-US" dirty="0" smtClean="0"/>
              <a:t>individuals who are heterozygous for a recessive inherited disorder, but do not show symptoms of the disorder </a:t>
            </a:r>
          </a:p>
          <a:p>
            <a:pPr lvl="1" eaLnBrk="1" hangingPunct="1"/>
            <a:r>
              <a:rPr lang="en-US" altLang="en-US" dirty="0" smtClean="0"/>
              <a:t>Can pass the recessive allele for the disorder to their offspring</a:t>
            </a:r>
          </a:p>
        </p:txBody>
      </p:sp>
      <p:pic>
        <p:nvPicPr>
          <p:cNvPr id="57348" name="Picture 4" descr="MMHE_01_002_02_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Red-Green Color Blindness:</a:t>
            </a:r>
            <a:br>
              <a:rPr lang="en-US" altLang="en-US" sz="4000" smtClean="0"/>
            </a:br>
            <a:r>
              <a:rPr lang="en-US" altLang="en-US" sz="4000" smtClean="0"/>
              <a:t>A Sex-Linked Recessive Disorder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00200"/>
            <a:ext cx="441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X-linked recessive disorder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Among Caucasian individuals: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8% of males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0.5% of females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Difficulty distinguishing between shades of green and red</a:t>
            </a:r>
          </a:p>
        </p:txBody>
      </p:sp>
      <p:pic>
        <p:nvPicPr>
          <p:cNvPr id="58372" name="Picture 4" descr="9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64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Red-Green Color Blindness:</a:t>
            </a:r>
            <a:br>
              <a:rPr lang="en-US" altLang="en-US" sz="4000" smtClean="0"/>
            </a:br>
            <a:r>
              <a:rPr lang="en-US" altLang="en-US" sz="4000" smtClean="0"/>
              <a:t>A Sex-Linked Recessive Disorder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Unaffected female = 		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  <a:r>
              <a:rPr lang="en-US" altLang="en-US" smtClean="0"/>
              <a:t>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  <a:endParaRPr lang="en-US" altLang="en-US" smtClean="0">
              <a:solidFill>
                <a:srgbClr val="FF6600"/>
              </a:solidFill>
            </a:endParaRPr>
          </a:p>
          <a:p>
            <a:pPr eaLnBrk="1" hangingPunct="1"/>
            <a:r>
              <a:rPr lang="en-US" altLang="en-US" smtClean="0"/>
              <a:t>Affected female = 			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  <a:r>
              <a:rPr lang="en-US" altLang="en-US" smtClean="0"/>
              <a:t>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</a:p>
          <a:p>
            <a:pPr eaLnBrk="1" hangingPunct="1"/>
            <a:r>
              <a:rPr lang="en-US" altLang="en-US" smtClean="0"/>
              <a:t>Carrier female = 			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  <a:r>
              <a:rPr lang="en-US" altLang="en-US" smtClean="0"/>
              <a:t>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</a:p>
          <a:p>
            <a:pPr eaLnBrk="1" hangingPunct="1"/>
            <a:endParaRPr lang="en-US" altLang="en-US" baseline="30000" smtClean="0"/>
          </a:p>
          <a:p>
            <a:pPr eaLnBrk="1" hangingPunct="1"/>
            <a:endParaRPr lang="en-US" altLang="en-US" baseline="30000" smtClean="0"/>
          </a:p>
          <a:p>
            <a:pPr eaLnBrk="1" hangingPunct="1"/>
            <a:r>
              <a:rPr lang="en-US" altLang="en-US" smtClean="0"/>
              <a:t>Unaffected male = 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  <a:r>
              <a:rPr lang="en-US" altLang="en-US" smtClean="0"/>
              <a:t>Y</a:t>
            </a:r>
          </a:p>
          <a:p>
            <a:pPr eaLnBrk="1" hangingPunct="1"/>
            <a:r>
              <a:rPr lang="en-US" altLang="en-US" smtClean="0"/>
              <a:t>Affected male = X</a:t>
            </a:r>
            <a:r>
              <a:rPr lang="en-US" altLang="en-US" baseline="30000" smtClean="0">
                <a:solidFill>
                  <a:srgbClr val="FF6600"/>
                </a:solidFill>
              </a:rPr>
              <a:t>r</a:t>
            </a:r>
            <a:r>
              <a:rPr lang="en-US" altLang="en-US" smtClean="0"/>
              <a:t>Y</a:t>
            </a:r>
          </a:p>
          <a:p>
            <a:pPr eaLnBrk="1" hangingPunct="1"/>
            <a:endParaRPr lang="en-US" altLang="en-US" baseline="30000" smtClean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</a:rPr>
              <a:t>Males have the disorder more often than females because they only have one X chromosome.</a:t>
            </a:r>
          </a:p>
        </p:txBody>
      </p:sp>
    </p:spTree>
    <p:extLst>
      <p:ext uri="{BB962C8B-B14F-4D97-AF65-F5344CB8AC3E}">
        <p14:creationId xmlns:p14="http://schemas.microsoft.com/office/powerpoint/2010/main" val="4862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Red-Green Color Blindness:</a:t>
            </a:r>
            <a:br>
              <a:rPr lang="en-US" altLang="en-US" sz="4000" smtClean="0"/>
            </a:br>
            <a:r>
              <a:rPr lang="en-US" altLang="en-US" sz="4000" smtClean="0"/>
              <a:t>A Sex-Linked Disorder</a:t>
            </a:r>
          </a:p>
        </p:txBody>
      </p:sp>
      <p:pic>
        <p:nvPicPr>
          <p:cNvPr id="60419" name="Picture 3" descr="pedigre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30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3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Heterozygous vs. Homozygous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Homozygous Dominant </a:t>
            </a:r>
            <a:r>
              <a:rPr lang="en-US" altLang="en-US" sz="2800" dirty="0" smtClean="0"/>
              <a:t>or </a:t>
            </a:r>
            <a:r>
              <a:rPr lang="en-US" altLang="en-US" sz="2800" dirty="0" smtClean="0">
                <a:solidFill>
                  <a:srgbClr val="C00000"/>
                </a:solidFill>
              </a:rPr>
              <a:t>Heterozygous</a:t>
            </a:r>
            <a:r>
              <a:rPr lang="en-US" altLang="en-US" sz="2800" dirty="0" smtClean="0"/>
              <a:t> individuals = phenotype will show the dominant characteristic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Homozygous Recessive </a:t>
            </a:r>
            <a:r>
              <a:rPr lang="en-US" altLang="en-US" sz="2800" dirty="0" smtClean="0"/>
              <a:t>individuals = phenotype will show the recessive characteristic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***</a:t>
            </a:r>
            <a:r>
              <a:rPr lang="en-US" altLang="en-US" sz="2800" dirty="0" smtClean="0">
                <a:solidFill>
                  <a:srgbClr val="C00000"/>
                </a:solidFill>
              </a:rPr>
              <a:t>Heterozygous </a:t>
            </a:r>
            <a:r>
              <a:rPr lang="en-US" altLang="en-US" sz="2800" dirty="0" smtClean="0"/>
              <a:t>carriers of a recessive mutation will not show the mutation, can produce children who are homozygous for the recessive allele </a:t>
            </a:r>
          </a:p>
        </p:txBody>
      </p:sp>
    </p:spTree>
    <p:extLst>
      <p:ext uri="{BB962C8B-B14F-4D97-AF65-F5344CB8AC3E}">
        <p14:creationId xmlns:p14="http://schemas.microsoft.com/office/powerpoint/2010/main" val="35319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Let’s look at a pedigree for polydactyly: a dominant trait</a:t>
            </a:r>
          </a:p>
        </p:txBody>
      </p:sp>
      <p:pic>
        <p:nvPicPr>
          <p:cNvPr id="62467" name="Picture 3" descr="Genom_img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98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151px-Polydactyly_01_Rhand_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076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0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Let’s look at a pedigree for phenylketonuria (PKU): a recessive disorder</a:t>
            </a:r>
          </a:p>
        </p:txBody>
      </p:sp>
      <p:pic>
        <p:nvPicPr>
          <p:cNvPr id="63491" name="Picture 3" descr="recessive pedi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/>
          <a:stretch>
            <a:fillRect/>
          </a:stretch>
        </p:blipFill>
        <p:spPr bwMode="auto">
          <a:xfrm>
            <a:off x="1905000" y="1851025"/>
            <a:ext cx="53340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Line 4"/>
          <p:cNvSpPr>
            <a:spLocks noChangeShapeType="1"/>
          </p:cNvSpPr>
          <p:nvPr/>
        </p:nvSpPr>
        <p:spPr bwMode="auto">
          <a:xfrm flipV="1">
            <a:off x="1524000" y="27432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57200" y="3505200"/>
            <a:ext cx="144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 trait skips a generation!!</a:t>
            </a:r>
          </a:p>
        </p:txBody>
      </p:sp>
    </p:spTree>
    <p:extLst>
      <p:ext uri="{BB962C8B-B14F-4D97-AF65-F5344CB8AC3E}">
        <p14:creationId xmlns:p14="http://schemas.microsoft.com/office/powerpoint/2010/main" val="22761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04800"/>
            <a:ext cx="4851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803189" y="4191000"/>
            <a:ext cx="7696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Sometimes we show </a:t>
            </a:r>
            <a:r>
              <a:rPr lang="en-US" altLang="en-US" sz="2800" dirty="0" smtClean="0">
                <a:solidFill>
                  <a:srgbClr val="000000"/>
                </a:solidFill>
              </a:rPr>
              <a:t>carriers as half-shaded circles or square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Carrier</a:t>
            </a:r>
            <a:r>
              <a:rPr lang="en-US" altLang="en-US" sz="2800" dirty="0">
                <a:solidFill>
                  <a:srgbClr val="000000"/>
                </a:solidFill>
              </a:rPr>
              <a:t> = individual who has ONE copy of a recessive allele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Pedigree Symbols </a:t>
            </a:r>
          </a:p>
        </p:txBody>
      </p:sp>
      <p:pic>
        <p:nvPicPr>
          <p:cNvPr id="49155" name="Picture 3" descr="pedigree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2825"/>
            <a:ext cx="77724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Pedigree Numbers </a:t>
            </a:r>
          </a:p>
        </p:txBody>
      </p:sp>
      <p:pic>
        <p:nvPicPr>
          <p:cNvPr id="50179" name="Picture 3" descr="pedigre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1295400"/>
            <a:ext cx="6122504" cy="502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629400" y="1447800"/>
            <a:ext cx="2286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 Roman numerals (I, II, III, IV) represent </a:t>
            </a:r>
            <a:r>
              <a:rPr lang="en-US" altLang="en-US" sz="2400" b="1" dirty="0">
                <a:solidFill>
                  <a:srgbClr val="000000"/>
                </a:solidFill>
              </a:rPr>
              <a:t>= Generations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Regular numbers (1,2,3,4) represent = </a:t>
            </a:r>
            <a:r>
              <a:rPr lang="en-US" altLang="en-US" sz="2400" b="1" dirty="0">
                <a:solidFill>
                  <a:srgbClr val="000000"/>
                </a:solidFill>
              </a:rPr>
              <a:t>Individuals in each generation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Pedigree Symbols – Male and Female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62000" y="14478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762000" y="2667000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62000" y="3810000"/>
            <a:ext cx="914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762000" y="5105400"/>
            <a:ext cx="914400" cy="838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52600" y="1676400"/>
            <a:ext cx="26670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= Normal Male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= Normal Female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= Male with trait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</a:rPr>
              <a:t>= Female with trait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638800" y="1447800"/>
            <a:ext cx="914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auto">
          <a:xfrm>
            <a:off x="7543800" y="1447800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65532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257800" y="2514600"/>
            <a:ext cx="3886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Horizontal line between a male and female indicates MATING/MARRIAGE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934200" y="3810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562600" y="4648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5626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83058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181600" y="53340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181600" y="54102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Branching vertical lines point to OFFSPRING</a:t>
            </a:r>
          </a:p>
        </p:txBody>
      </p:sp>
    </p:spTree>
    <p:extLst>
      <p:ext uri="{BB962C8B-B14F-4D97-AF65-F5344CB8AC3E}">
        <p14:creationId xmlns:p14="http://schemas.microsoft.com/office/powerpoint/2010/main" val="16092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Autosomal vs. Sex-linked Traits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Autosomal Trait = </a:t>
            </a:r>
            <a:r>
              <a:rPr lang="en-US" altLang="en-US" dirty="0" smtClean="0"/>
              <a:t>appears in both sexes equally, alleles appear on the autosomal chromosomes </a:t>
            </a:r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Sex-linked Trait = </a:t>
            </a:r>
            <a:r>
              <a:rPr lang="en-US" altLang="en-US" dirty="0" smtClean="0"/>
              <a:t>a trait whose allele is located on the X chromosome</a:t>
            </a:r>
          </a:p>
          <a:p>
            <a:pPr lvl="1" eaLnBrk="1" hangingPunct="1"/>
            <a:r>
              <a:rPr lang="en-US" altLang="en-US" dirty="0" smtClean="0"/>
              <a:t>Appears mostly in males </a:t>
            </a:r>
          </a:p>
          <a:p>
            <a:pPr lvl="1" eaLnBrk="1" hangingPunct="1"/>
            <a:r>
              <a:rPr lang="en-US" altLang="en-US" dirty="0" smtClean="0"/>
              <a:t>Mostly recessive </a:t>
            </a:r>
          </a:p>
          <a:p>
            <a:pPr lvl="1" eaLnBrk="1" hangingPunct="1"/>
            <a:r>
              <a:rPr lang="en-US" altLang="en-US" dirty="0" smtClean="0"/>
              <a:t>Female only exhibits the condition if she inherits two recessive alleles </a:t>
            </a:r>
          </a:p>
        </p:txBody>
      </p:sp>
    </p:spTree>
    <p:extLst>
      <p:ext uri="{BB962C8B-B14F-4D97-AF65-F5344CB8AC3E}">
        <p14:creationId xmlns:p14="http://schemas.microsoft.com/office/powerpoint/2010/main" val="9535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Human Chromosomes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Humans have 46 chromosomes: </a:t>
            </a:r>
          </a:p>
          <a:p>
            <a:pPr lvl="1" eaLnBrk="1" hangingPunct="1"/>
            <a:r>
              <a:rPr lang="en-US" altLang="en-US" dirty="0" smtClean="0"/>
              <a:t>1 pair of sex chromosomes (X and Y)</a:t>
            </a:r>
          </a:p>
          <a:p>
            <a:pPr lvl="1" eaLnBrk="1" hangingPunct="1"/>
            <a:r>
              <a:rPr lang="en-US" altLang="en-US" dirty="0" smtClean="0"/>
              <a:t>22 pairs of autosomes 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Females have 2 X chromosomes </a:t>
            </a:r>
            <a:r>
              <a:rPr lang="en-US" altLang="en-US" dirty="0" smtClean="0">
                <a:solidFill>
                  <a:srgbClr val="C00000"/>
                </a:solidFill>
              </a:rPr>
              <a:t>(XX</a:t>
            </a:r>
            <a:r>
              <a:rPr lang="en-US" altLang="en-US" dirty="0" smtClean="0"/>
              <a:t>). 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Males have an X chromosome and a Y chromosome (</a:t>
            </a:r>
            <a:r>
              <a:rPr lang="en-US" altLang="en-US" dirty="0" smtClean="0">
                <a:solidFill>
                  <a:srgbClr val="C00000"/>
                </a:solidFill>
              </a:rPr>
              <a:t>XY</a:t>
            </a:r>
            <a:r>
              <a:rPr lang="en-US" altLang="en-US" dirty="0" smtClean="0"/>
              <a:t>)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1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/>
          <a:lstStyle/>
          <a:p>
            <a:r>
              <a:rPr lang="en-US" altLang="en-US" smtClean="0"/>
              <a:t>How do we study human genes and how do genetic disorders come about?</a:t>
            </a:r>
          </a:p>
        </p:txBody>
      </p:sp>
    </p:spTree>
    <p:extLst>
      <p:ext uri="{BB962C8B-B14F-4D97-AF65-F5344CB8AC3E}">
        <p14:creationId xmlns:p14="http://schemas.microsoft.com/office/powerpoint/2010/main" val="25405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Part D: Inheritance of Human Genetic Disorders</vt:lpstr>
      <vt:lpstr>Studying Pedigrees:  How are traits inherited???</vt:lpstr>
      <vt:lpstr>PowerPoint Presentation</vt:lpstr>
      <vt:lpstr>Pedigree Symbols </vt:lpstr>
      <vt:lpstr>Pedigree Numbers </vt:lpstr>
      <vt:lpstr>Pedigree Symbols – Male and Female</vt:lpstr>
      <vt:lpstr>Autosomal vs. Sex-linked Traits</vt:lpstr>
      <vt:lpstr>Human Chromosomes</vt:lpstr>
      <vt:lpstr>How do we study human genes and how do genetic disorders come about?</vt:lpstr>
      <vt:lpstr>Can we see a picture of human chromosomes?</vt:lpstr>
      <vt:lpstr>PowerPoint Presentation</vt:lpstr>
      <vt:lpstr>Why are pedigrees helpful/useful?</vt:lpstr>
      <vt:lpstr>Dominant vs. Recessive Trait</vt:lpstr>
      <vt:lpstr>AUTOSOMAL RECESSIVE</vt:lpstr>
      <vt:lpstr>AUTOSOMAL DOMINANT (Homozygous Dominant = LETHAL)</vt:lpstr>
      <vt:lpstr>AUTOSOMAL CODOMINANT</vt:lpstr>
      <vt:lpstr>DOMINANCE ?   CODOMINANCE?    INCOMPLETE DOMINANCE ?   Depends on how you look at it!</vt:lpstr>
      <vt:lpstr>TAY-SACHS DISEASE</vt:lpstr>
      <vt:lpstr>Recessive Disorder: Albinism</vt:lpstr>
      <vt:lpstr>Genetic Disorders = Carriers </vt:lpstr>
      <vt:lpstr>Red-Green Color Blindness: A Sex-Linked Recessive Disorder </vt:lpstr>
      <vt:lpstr>Red-Green Color Blindness: A Sex-Linked Recessive Disorder</vt:lpstr>
      <vt:lpstr>Red-Green Color Blindness: A Sex-Linked Disorder</vt:lpstr>
      <vt:lpstr>Heterozygous vs. Homozygous</vt:lpstr>
      <vt:lpstr>Let’s look at a pedigree for polydactyly: a dominant trait</vt:lpstr>
      <vt:lpstr>Let’s look at a pedigree for phenylketonuria (PKU): a recessive disorder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D: Inheritance of Human Genetic Disorders</dc:title>
  <dc:creator>desktopuser</dc:creator>
  <cp:lastModifiedBy>desktopuser</cp:lastModifiedBy>
  <cp:revision>1</cp:revision>
  <dcterms:created xsi:type="dcterms:W3CDTF">2015-02-04T15:34:22Z</dcterms:created>
  <dcterms:modified xsi:type="dcterms:W3CDTF">2015-02-04T15:34:48Z</dcterms:modified>
</cp:coreProperties>
</file>