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38"/>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43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711619-7EE9-46F0-8E88-065D40DDA224}" type="datetimeFigureOut">
              <a:rPr lang="en-US" smtClean="0"/>
              <a:t>3/26/2015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18075C-59E1-4CAC-9406-E8CEBA24992D}" type="slidenum">
              <a:rPr lang="en-US" smtClean="0"/>
              <a:t>‹#›</a:t>
            </a:fld>
            <a:endParaRPr lang="en-US"/>
          </a:p>
        </p:txBody>
      </p:sp>
    </p:spTree>
    <p:extLst>
      <p:ext uri="{BB962C8B-B14F-4D97-AF65-F5344CB8AC3E}">
        <p14:creationId xmlns:p14="http://schemas.microsoft.com/office/powerpoint/2010/main" val="122565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8A8BF33-F08F-459E-B7C0-678CD580AEA7}" type="slidenum">
              <a:rPr lang="en-US" altLang="en-US">
                <a:solidFill>
                  <a:prstClr val="black"/>
                </a:solidFill>
              </a:rPr>
              <a:pPr eaLnBrk="1" hangingPunct="1">
                <a:spcBef>
                  <a:spcPct val="0"/>
                </a:spcBef>
              </a:pPr>
              <a:t>8</a:t>
            </a:fld>
            <a:endParaRPr lang="en-US" altLang="en-US">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DCAB0C7-E6CD-4144-8FA7-5377880E1FB8}" type="slidenum">
              <a:rPr lang="en-US" altLang="en-US">
                <a:solidFill>
                  <a:prstClr val="black"/>
                </a:solidFill>
              </a:rPr>
              <a:pPr eaLnBrk="1" hangingPunct="1">
                <a:spcBef>
                  <a:spcPct val="0"/>
                </a:spcBef>
              </a:pPr>
              <a:t>21</a:t>
            </a:fld>
            <a:endParaRPr lang="en-US" altLang="en-US">
              <a:solidFill>
                <a:prstClr val="black"/>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51B301C-06F9-4A84-B400-491940D5932D}" type="slidenum">
              <a:rPr lang="en-US" altLang="en-US">
                <a:solidFill>
                  <a:prstClr val="black"/>
                </a:solidFill>
              </a:rPr>
              <a:pPr eaLnBrk="1" hangingPunct="1">
                <a:spcBef>
                  <a:spcPct val="0"/>
                </a:spcBef>
              </a:pPr>
              <a:t>22</a:t>
            </a:fld>
            <a:endParaRPr lang="en-US" altLang="en-US">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cs typeface="Arial" charset="0"/>
              </a:defRPr>
            </a:lvl1pPr>
          </a:lstStyle>
          <a:p>
            <a:pPr>
              <a:defRPr/>
            </a:pPr>
            <a:fld id="{DFA18DCE-3210-4437-A9CB-216890B2D12C}" type="datetimeFigureOut">
              <a:rPr lang="en-US"/>
              <a:pPr>
                <a:defRPr/>
              </a:pPr>
              <a:t>3/26/2015</a:t>
            </a:fld>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cs typeface="Arial" charset="0"/>
              </a:defRPr>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cs typeface="Arial" charset="0"/>
              </a:defRPr>
            </a:lvl1pPr>
          </a:lstStyle>
          <a:p>
            <a:pPr>
              <a:defRPr/>
            </a:pPr>
            <a:fld id="{2C00E70B-481E-4DA3-BCBD-05C875DA7D78}" type="slidenum">
              <a:rPr lang="en-US"/>
              <a:pPr>
                <a:defRPr/>
              </a:pPr>
              <a:t>‹#›</a:t>
            </a:fld>
            <a:endParaRPr lang="en-US"/>
          </a:p>
        </p:txBody>
      </p:sp>
    </p:spTree>
    <p:extLst>
      <p:ext uri="{BB962C8B-B14F-4D97-AF65-F5344CB8AC3E}">
        <p14:creationId xmlns:p14="http://schemas.microsoft.com/office/powerpoint/2010/main" val="55887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cs typeface="Arial" charset="0"/>
              </a:defRPr>
            </a:lvl1pPr>
          </a:lstStyle>
          <a:p>
            <a:pPr>
              <a:defRPr/>
            </a:pPr>
            <a:fld id="{5EEC719D-226D-4678-93F9-B82575BA8AE1}" type="datetimeFigureOut">
              <a:rPr lang="en-US"/>
              <a:pPr>
                <a:defRPr/>
              </a:pPr>
              <a:t>3/26/2015</a:t>
            </a:fld>
            <a:endParaRPr lang="en-US"/>
          </a:p>
        </p:txBody>
      </p:sp>
      <p:sp>
        <p:nvSpPr>
          <p:cNvPr id="5"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a:cs typeface="Arial" charset="0"/>
              </a:defRPr>
            </a:lvl1pPr>
          </a:lstStyle>
          <a:p>
            <a:pPr>
              <a:defRPr/>
            </a:pPr>
            <a:fld id="{5C7F1724-8292-4868-97F5-B70F4748453E}" type="slidenum">
              <a:rPr lang="en-US"/>
              <a:pPr>
                <a:defRPr/>
              </a:pPr>
              <a:t>‹#›</a:t>
            </a:fld>
            <a:endParaRPr lang="en-US"/>
          </a:p>
        </p:txBody>
      </p:sp>
    </p:spTree>
    <p:extLst>
      <p:ext uri="{BB962C8B-B14F-4D97-AF65-F5344CB8AC3E}">
        <p14:creationId xmlns:p14="http://schemas.microsoft.com/office/powerpoint/2010/main" val="192166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cs typeface="Arial" charset="0"/>
              </a:defRPr>
            </a:lvl1pPr>
          </a:lstStyle>
          <a:p>
            <a:pPr>
              <a:defRPr/>
            </a:pPr>
            <a:fld id="{22598CFE-4ADC-4EF8-B1AF-78EC2DFD8E4F}" type="datetimeFigureOut">
              <a:rPr lang="en-US"/>
              <a:pPr>
                <a:defRPr/>
              </a:pPr>
              <a:t>3/26/2015</a:t>
            </a:fld>
            <a:endParaRPr lang="en-US"/>
          </a:p>
        </p:txBody>
      </p:sp>
      <p:sp>
        <p:nvSpPr>
          <p:cNvPr id="5"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a:cs typeface="Arial" charset="0"/>
              </a:defRPr>
            </a:lvl1pPr>
          </a:lstStyle>
          <a:p>
            <a:pPr>
              <a:defRPr/>
            </a:pPr>
            <a:fld id="{1498E9AB-7A49-46B3-B7DB-38EA454E62E0}" type="slidenum">
              <a:rPr lang="en-US"/>
              <a:pPr>
                <a:defRPr/>
              </a:pPr>
              <a:t>‹#›</a:t>
            </a:fld>
            <a:endParaRPr lang="en-US"/>
          </a:p>
        </p:txBody>
      </p:sp>
    </p:spTree>
    <p:extLst>
      <p:ext uri="{BB962C8B-B14F-4D97-AF65-F5344CB8AC3E}">
        <p14:creationId xmlns:p14="http://schemas.microsoft.com/office/powerpoint/2010/main" val="4006503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EF5789AD-83EA-4357-A3FE-DC079C9710F5}" type="slidenum">
              <a:rPr lang="en-US"/>
              <a:pPr>
                <a:defRPr/>
              </a:pPr>
              <a:t>‹#›</a:t>
            </a:fld>
            <a:endParaRPr lang="en-US"/>
          </a:p>
        </p:txBody>
      </p:sp>
    </p:spTree>
    <p:extLst>
      <p:ext uri="{BB962C8B-B14F-4D97-AF65-F5344CB8AC3E}">
        <p14:creationId xmlns:p14="http://schemas.microsoft.com/office/powerpoint/2010/main" val="288186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19050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5400" y="40386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7"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8" name="Rectangle 6"/>
          <p:cNvSpPr>
            <a:spLocks noGrp="1" noChangeArrowheads="1"/>
          </p:cNvSpPr>
          <p:nvPr>
            <p:ph type="sldNum" sz="quarter" idx="12"/>
          </p:nvPr>
        </p:nvSpPr>
        <p:spPr/>
        <p:txBody>
          <a:bodyPr/>
          <a:lstStyle>
            <a:lvl1pPr>
              <a:defRPr>
                <a:cs typeface="Arial" charset="0"/>
              </a:defRPr>
            </a:lvl1pPr>
          </a:lstStyle>
          <a:p>
            <a:pPr>
              <a:defRPr/>
            </a:pPr>
            <a:fld id="{C9255439-E736-40DA-AF62-712C79FF3BB8}" type="slidenum">
              <a:rPr lang="en-US"/>
              <a:pPr>
                <a:defRPr/>
              </a:pPr>
              <a:t>‹#›</a:t>
            </a:fld>
            <a:endParaRPr lang="en-US"/>
          </a:p>
        </p:txBody>
      </p:sp>
    </p:spTree>
    <p:extLst>
      <p:ext uri="{BB962C8B-B14F-4D97-AF65-F5344CB8AC3E}">
        <p14:creationId xmlns:p14="http://schemas.microsoft.com/office/powerpoint/2010/main" val="21881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524000" y="19050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19050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1524000" y="4038600"/>
            <a:ext cx="7010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7"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8" name="Rectangle 6"/>
          <p:cNvSpPr>
            <a:spLocks noGrp="1" noChangeArrowheads="1"/>
          </p:cNvSpPr>
          <p:nvPr>
            <p:ph type="sldNum" sz="quarter" idx="12"/>
          </p:nvPr>
        </p:nvSpPr>
        <p:spPr/>
        <p:txBody>
          <a:bodyPr/>
          <a:lstStyle>
            <a:lvl1pPr>
              <a:defRPr>
                <a:cs typeface="Arial" charset="0"/>
              </a:defRPr>
            </a:lvl1pPr>
          </a:lstStyle>
          <a:p>
            <a:pPr>
              <a:defRPr/>
            </a:pPr>
            <a:fld id="{37D90D83-525A-43D6-B118-19B192100D36}" type="slidenum">
              <a:rPr lang="en-US"/>
              <a:pPr>
                <a:defRPr/>
              </a:pPr>
              <a:t>‹#›</a:t>
            </a:fld>
            <a:endParaRPr lang="en-US"/>
          </a:p>
        </p:txBody>
      </p:sp>
    </p:spTree>
    <p:extLst>
      <p:ext uri="{BB962C8B-B14F-4D97-AF65-F5344CB8AC3E}">
        <p14:creationId xmlns:p14="http://schemas.microsoft.com/office/powerpoint/2010/main" val="1518437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7010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24000" y="4038600"/>
            <a:ext cx="7010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AE27F9A9-CF62-427E-AC2E-378149EF9B44}" type="slidenum">
              <a:rPr lang="en-US"/>
              <a:pPr>
                <a:defRPr/>
              </a:pPr>
              <a:t>‹#›</a:t>
            </a:fld>
            <a:endParaRPr lang="en-US"/>
          </a:p>
        </p:txBody>
      </p:sp>
    </p:spTree>
    <p:extLst>
      <p:ext uri="{BB962C8B-B14F-4D97-AF65-F5344CB8AC3E}">
        <p14:creationId xmlns:p14="http://schemas.microsoft.com/office/powerpoint/2010/main" val="4118548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B496E98E-0B43-4A68-AB71-824022F2A59E}" type="slidenum">
              <a:rPr lang="en-US" altLang="en-US"/>
              <a:pPr>
                <a:defRPr/>
              </a:pPr>
              <a:t>‹#›</a:t>
            </a:fld>
            <a:endParaRPr lang="en-US" altLang="en-US"/>
          </a:p>
        </p:txBody>
      </p:sp>
    </p:spTree>
    <p:extLst>
      <p:ext uri="{BB962C8B-B14F-4D97-AF65-F5344CB8AC3E}">
        <p14:creationId xmlns:p14="http://schemas.microsoft.com/office/powerpoint/2010/main" val="965875107"/>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3D8F7F-ED52-4AC9-83A3-30CB387C61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3488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AFC37E-59C3-4DF9-B5CF-4C12EEF44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3984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2C8357-231E-42FE-A8F5-37F0C85B7A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455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cs typeface="Arial" charset="0"/>
              </a:defRPr>
            </a:lvl1pPr>
          </a:lstStyle>
          <a:p>
            <a:pPr>
              <a:defRPr/>
            </a:pPr>
            <a:fld id="{586698BE-2B81-4CD8-A353-6377BB1EBA35}" type="datetimeFigureOut">
              <a:rPr lang="en-US"/>
              <a:pPr>
                <a:defRPr/>
              </a:pPr>
              <a:t>3/26/2015</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652B50B0-E59E-4588-BB1E-2836A836E2B4}" type="slidenum">
              <a:rPr lang="en-US"/>
              <a:pPr>
                <a:defRPr/>
              </a:pPr>
              <a:t>‹#›</a:t>
            </a:fld>
            <a:endParaRPr lang="en-US"/>
          </a:p>
        </p:txBody>
      </p:sp>
    </p:spTree>
    <p:extLst>
      <p:ext uri="{BB962C8B-B14F-4D97-AF65-F5344CB8AC3E}">
        <p14:creationId xmlns:p14="http://schemas.microsoft.com/office/powerpoint/2010/main" val="2035014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3DCFDD-0C5D-46DA-B396-55FC6F2945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2535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603C97C-995F-4C19-8B14-02083F2962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717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98EABB8-890F-4AB1-A576-C4AD336AF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0875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D6AA58-5514-4DF4-BDE6-9C1B54D626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446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C13A42-C352-48D4-AB26-1752DFA8DD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5361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444DB0-2AB7-4822-B802-6AADAD0CA6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5336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9B0658-5201-4EC8-B9FB-CF052E66B1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5353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3C68D8-ED5A-48BB-A28E-F5B2A0136B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928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cs typeface="Arial" charset="0"/>
              </a:defRPr>
            </a:lvl1pPr>
          </a:lstStyle>
          <a:p>
            <a:pPr>
              <a:defRPr/>
            </a:pPr>
            <a:fld id="{C925D993-8977-4EE1-ABA9-10953BBC1B65}" type="datetimeFigureOut">
              <a:rPr lang="en-US"/>
              <a:pPr>
                <a:defRPr/>
              </a:pPr>
              <a:t>3/26/2015</a:t>
            </a:fld>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cs typeface="Arial" charset="0"/>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cs typeface="Arial" charset="0"/>
              </a:defRPr>
            </a:lvl1pPr>
          </a:lstStyle>
          <a:p>
            <a:pPr>
              <a:defRPr/>
            </a:pPr>
            <a:fld id="{123E1A75-47CF-4695-B329-A9C947A8FA2B}" type="slidenum">
              <a:rPr lang="en-US"/>
              <a:pPr>
                <a:defRPr/>
              </a:pPr>
              <a:t>‹#›</a:t>
            </a:fld>
            <a:endParaRPr lang="en-US"/>
          </a:p>
        </p:txBody>
      </p:sp>
    </p:spTree>
    <p:extLst>
      <p:ext uri="{BB962C8B-B14F-4D97-AF65-F5344CB8AC3E}">
        <p14:creationId xmlns:p14="http://schemas.microsoft.com/office/powerpoint/2010/main" val="11912927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cs typeface="Arial" charset="0"/>
              </a:defRPr>
            </a:lvl1pPr>
          </a:lstStyle>
          <a:p>
            <a:pPr>
              <a:defRPr/>
            </a:pPr>
            <a:fld id="{89A85F01-6752-4A3D-8D85-C2BE7436F62A}" type="datetimeFigureOut">
              <a:rPr lang="en-US"/>
              <a:pPr>
                <a:defRPr/>
              </a:pPr>
              <a:t>3/26/2015</a:t>
            </a:fld>
            <a:endParaRPr lang="en-US"/>
          </a:p>
        </p:txBody>
      </p:sp>
      <p:sp>
        <p:nvSpPr>
          <p:cNvPr id="6"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22"/>
          <p:cNvSpPr>
            <a:spLocks noGrp="1"/>
          </p:cNvSpPr>
          <p:nvPr>
            <p:ph type="sldNum" sz="quarter" idx="12"/>
          </p:nvPr>
        </p:nvSpPr>
        <p:spPr/>
        <p:txBody>
          <a:bodyPr/>
          <a:lstStyle>
            <a:lvl1pPr>
              <a:defRPr>
                <a:cs typeface="Arial" charset="0"/>
              </a:defRPr>
            </a:lvl1pPr>
          </a:lstStyle>
          <a:p>
            <a:pPr>
              <a:defRPr/>
            </a:pPr>
            <a:fld id="{68548DA1-8E14-46C9-8A59-5EA311FD8E98}" type="slidenum">
              <a:rPr lang="en-US"/>
              <a:pPr>
                <a:defRPr/>
              </a:pPr>
              <a:t>‹#›</a:t>
            </a:fld>
            <a:endParaRPr lang="en-US"/>
          </a:p>
        </p:txBody>
      </p:sp>
    </p:spTree>
    <p:extLst>
      <p:ext uri="{BB962C8B-B14F-4D97-AF65-F5344CB8AC3E}">
        <p14:creationId xmlns:p14="http://schemas.microsoft.com/office/powerpoint/2010/main" val="328360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cs typeface="Arial" charset="0"/>
              </a:defRPr>
            </a:lvl1pPr>
          </a:lstStyle>
          <a:p>
            <a:pPr>
              <a:defRPr/>
            </a:pPr>
            <a:fld id="{5FFE7989-E094-4BF4-9A20-F7D4B31E16DD}" type="datetimeFigureOut">
              <a:rPr lang="en-US"/>
              <a:pPr>
                <a:defRPr/>
              </a:pPr>
              <a:t>3/26/2015</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cs typeface="Arial" charset="0"/>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cs typeface="Arial" charset="0"/>
              </a:defRPr>
            </a:lvl1pPr>
          </a:lstStyle>
          <a:p>
            <a:pPr>
              <a:defRPr/>
            </a:pPr>
            <a:fld id="{D5C82C7E-6920-421F-95C6-F7E668C4132B}" type="slidenum">
              <a:rPr lang="en-US"/>
              <a:pPr>
                <a:defRPr/>
              </a:pPr>
              <a:t>‹#›</a:t>
            </a:fld>
            <a:endParaRPr lang="en-US"/>
          </a:p>
        </p:txBody>
      </p:sp>
    </p:spTree>
    <p:extLst>
      <p:ext uri="{BB962C8B-B14F-4D97-AF65-F5344CB8AC3E}">
        <p14:creationId xmlns:p14="http://schemas.microsoft.com/office/powerpoint/2010/main" val="222129396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cs typeface="Arial" charset="0"/>
              </a:defRPr>
            </a:lvl1pPr>
          </a:lstStyle>
          <a:p>
            <a:pPr>
              <a:defRPr/>
            </a:pPr>
            <a:fld id="{3919E88D-13E5-471C-9615-5CC016EE5558}" type="datetimeFigureOut">
              <a:rPr lang="en-US"/>
              <a:pPr>
                <a:defRPr/>
              </a:pPr>
              <a:t>3/26/2015</a:t>
            </a:fld>
            <a:endParaRPr lang="en-US"/>
          </a:p>
        </p:txBody>
      </p:sp>
      <p:sp>
        <p:nvSpPr>
          <p:cNvPr id="4"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22"/>
          <p:cNvSpPr>
            <a:spLocks noGrp="1"/>
          </p:cNvSpPr>
          <p:nvPr>
            <p:ph type="sldNum" sz="quarter" idx="12"/>
          </p:nvPr>
        </p:nvSpPr>
        <p:spPr/>
        <p:txBody>
          <a:bodyPr/>
          <a:lstStyle>
            <a:lvl1pPr>
              <a:defRPr>
                <a:cs typeface="Arial" charset="0"/>
              </a:defRPr>
            </a:lvl1pPr>
          </a:lstStyle>
          <a:p>
            <a:pPr>
              <a:defRPr/>
            </a:pPr>
            <a:fld id="{4C343F32-BC2A-4561-AA26-67FA84E91EBA}" type="slidenum">
              <a:rPr lang="en-US"/>
              <a:pPr>
                <a:defRPr/>
              </a:pPr>
              <a:t>‹#›</a:t>
            </a:fld>
            <a:endParaRPr lang="en-US"/>
          </a:p>
        </p:txBody>
      </p:sp>
    </p:spTree>
    <p:extLst>
      <p:ext uri="{BB962C8B-B14F-4D97-AF65-F5344CB8AC3E}">
        <p14:creationId xmlns:p14="http://schemas.microsoft.com/office/powerpoint/2010/main" val="41255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cs typeface="Arial" charset="0"/>
              </a:defRPr>
            </a:lvl1pPr>
          </a:lstStyle>
          <a:p>
            <a:pPr>
              <a:defRPr/>
            </a:pPr>
            <a:fld id="{FCF35AA1-87EA-4DBB-8B40-80078C4D4855}" type="datetimeFigureOut">
              <a:rPr lang="en-US"/>
              <a:pPr>
                <a:defRPr/>
              </a:pPr>
              <a:t>3/26/2015</a:t>
            </a:fld>
            <a:endParaRPr lang="en-US"/>
          </a:p>
        </p:txBody>
      </p:sp>
      <p:sp>
        <p:nvSpPr>
          <p:cNvPr id="3"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4" name="Slide Number Placeholder 22"/>
          <p:cNvSpPr>
            <a:spLocks noGrp="1"/>
          </p:cNvSpPr>
          <p:nvPr>
            <p:ph type="sldNum" sz="quarter" idx="12"/>
          </p:nvPr>
        </p:nvSpPr>
        <p:spPr/>
        <p:txBody>
          <a:bodyPr/>
          <a:lstStyle>
            <a:lvl1pPr>
              <a:defRPr>
                <a:cs typeface="Arial" charset="0"/>
              </a:defRPr>
            </a:lvl1pPr>
          </a:lstStyle>
          <a:p>
            <a:pPr>
              <a:defRPr/>
            </a:pPr>
            <a:fld id="{997D6417-EB9F-40EC-9F1F-2E6FD4556F7A}" type="slidenum">
              <a:rPr lang="en-US"/>
              <a:pPr>
                <a:defRPr/>
              </a:pPr>
              <a:t>‹#›</a:t>
            </a:fld>
            <a:endParaRPr lang="en-US"/>
          </a:p>
        </p:txBody>
      </p:sp>
    </p:spTree>
    <p:extLst>
      <p:ext uri="{BB962C8B-B14F-4D97-AF65-F5344CB8AC3E}">
        <p14:creationId xmlns:p14="http://schemas.microsoft.com/office/powerpoint/2010/main" val="55113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cs typeface="Arial" charset="0"/>
              </a:defRPr>
            </a:lvl1pPr>
          </a:lstStyle>
          <a:p>
            <a:pPr>
              <a:defRPr/>
            </a:pPr>
            <a:fld id="{B6C98FA0-285E-4CE3-8198-25AC5CAA214B}" type="datetimeFigureOut">
              <a:rPr lang="en-US"/>
              <a:pPr>
                <a:defRPr/>
              </a:pPr>
              <a:t>3/26/2015</a:t>
            </a:fld>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cs typeface="Arial" charset="0"/>
              </a:defRPr>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a:cs typeface="Arial" charset="0"/>
              </a:defRPr>
            </a:lvl1pPr>
          </a:lstStyle>
          <a:p>
            <a:pPr>
              <a:defRPr/>
            </a:pPr>
            <a:fld id="{A04B166E-ECF0-43CF-8030-3564D45718FD}" type="slidenum">
              <a:rPr lang="en-US"/>
              <a:pPr>
                <a:defRPr/>
              </a:pPr>
              <a:t>‹#›</a:t>
            </a:fld>
            <a:endParaRPr lang="en-US"/>
          </a:p>
        </p:txBody>
      </p:sp>
    </p:spTree>
    <p:extLst>
      <p:ext uri="{BB962C8B-B14F-4D97-AF65-F5344CB8AC3E}">
        <p14:creationId xmlns:p14="http://schemas.microsoft.com/office/powerpoint/2010/main" val="254169325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cs typeface="Arial" charset="0"/>
              </a:defRPr>
            </a:lvl1pPr>
          </a:lstStyle>
          <a:p>
            <a:pPr>
              <a:defRPr/>
            </a:pPr>
            <a:fld id="{92DEA46C-B7B5-4B50-83DF-937661CDE7D0}" type="datetimeFigureOut">
              <a:rPr lang="en-US"/>
              <a:pPr>
                <a:defRPr/>
              </a:pPr>
              <a:t>3/26/2015</a:t>
            </a:fld>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cs typeface="Arial" charset="0"/>
              </a:defRPr>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cs typeface="Arial" charset="0"/>
              </a:defRPr>
            </a:lvl1pPr>
          </a:lstStyle>
          <a:p>
            <a:pPr>
              <a:defRPr/>
            </a:pPr>
            <a:fld id="{C301A001-E6B0-4871-9E5D-76DE1C9ECFFB}" type="slidenum">
              <a:rPr lang="en-US"/>
              <a:pPr>
                <a:defRPr/>
              </a:pPr>
              <a:t>‹#›</a:t>
            </a:fld>
            <a:endParaRPr lang="en-US"/>
          </a:p>
        </p:txBody>
      </p:sp>
    </p:spTree>
    <p:extLst>
      <p:ext uri="{BB962C8B-B14F-4D97-AF65-F5344CB8AC3E}">
        <p14:creationId xmlns:p14="http://schemas.microsoft.com/office/powerpoint/2010/main" val="388383475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2054"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prstClr val="white"/>
                </a:solidFill>
                <a:latin typeface="+mn-lt"/>
                <a:cs typeface="+mn-cs"/>
              </a:defRPr>
            </a:lvl1pPr>
          </a:lstStyle>
          <a:p>
            <a:pPr>
              <a:defRPr/>
            </a:pPr>
            <a:fld id="{5D435D4C-CD6E-4CAF-90A6-37EBF1B9C999}" type="datetimeFigureOut">
              <a:rPr lang="en-US"/>
              <a:pPr>
                <a:defRPr/>
              </a:pPr>
              <a:t>3/26/2015</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prstClr val="white"/>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prstClr val="white"/>
                </a:solidFill>
                <a:latin typeface="+mn-lt"/>
                <a:cs typeface="+mn-cs"/>
              </a:defRPr>
            </a:lvl1pPr>
          </a:lstStyle>
          <a:p>
            <a:pPr>
              <a:defRPr/>
            </a:pPr>
            <a:fld id="{9C539AE7-1B16-48D3-A12F-BF61B24BC0FA}" type="slidenum">
              <a:rPr lang="en-US"/>
              <a:pPr>
                <a:defRPr/>
              </a:pPr>
              <a:t>‹#›</a:t>
            </a:fld>
            <a:endParaRPr lang="en-US"/>
          </a:p>
        </p:txBody>
      </p:sp>
    </p:spTree>
    <p:extLst>
      <p:ext uri="{BB962C8B-B14F-4D97-AF65-F5344CB8AC3E}">
        <p14:creationId xmlns:p14="http://schemas.microsoft.com/office/powerpoint/2010/main" val="8388529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E3E3E3"/>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E3E3E3"/>
          </a:solidFill>
          <a:latin typeface="Century Gothic" pitchFamily="34" charset="0"/>
        </a:defRPr>
      </a:lvl2pPr>
      <a:lvl3pPr marL="484188" indent="-484188" algn="l" rtl="0" eaLnBrk="0" fontAlgn="base" hangingPunct="0">
        <a:spcBef>
          <a:spcPct val="0"/>
        </a:spcBef>
        <a:spcAft>
          <a:spcPct val="0"/>
        </a:spcAft>
        <a:defRPr sz="4200">
          <a:solidFill>
            <a:srgbClr val="E3E3E3"/>
          </a:solidFill>
          <a:latin typeface="Century Gothic" pitchFamily="34" charset="0"/>
        </a:defRPr>
      </a:lvl3pPr>
      <a:lvl4pPr marL="484188" indent="-484188" algn="l" rtl="0" eaLnBrk="0" fontAlgn="base" hangingPunct="0">
        <a:spcBef>
          <a:spcPct val="0"/>
        </a:spcBef>
        <a:spcAft>
          <a:spcPct val="0"/>
        </a:spcAft>
        <a:defRPr sz="4200">
          <a:solidFill>
            <a:srgbClr val="E3E3E3"/>
          </a:solidFill>
          <a:latin typeface="Century Gothic" pitchFamily="34" charset="0"/>
        </a:defRPr>
      </a:lvl4pPr>
      <a:lvl5pPr marL="484188" indent="-484188" algn="l" rtl="0" eaLnBrk="0" fontAlgn="base" hangingPunct="0">
        <a:spcBef>
          <a:spcPct val="0"/>
        </a:spcBef>
        <a:spcAft>
          <a:spcPct val="0"/>
        </a:spcAft>
        <a:defRPr sz="4200">
          <a:solidFill>
            <a:srgbClr val="E3E3E3"/>
          </a:solidFill>
          <a:latin typeface="Century Gothic" pitchFamily="34" charset="0"/>
        </a:defRPr>
      </a:lvl5pPr>
      <a:lvl6pPr marL="941388" indent="-484188" algn="l" rtl="0" fontAlgn="base">
        <a:spcBef>
          <a:spcPct val="0"/>
        </a:spcBef>
        <a:spcAft>
          <a:spcPct val="0"/>
        </a:spcAft>
        <a:defRPr sz="4200">
          <a:solidFill>
            <a:srgbClr val="E3E3E3"/>
          </a:solidFill>
          <a:latin typeface="Century Gothic" pitchFamily="34" charset="0"/>
        </a:defRPr>
      </a:lvl6pPr>
      <a:lvl7pPr marL="1398588" indent="-484188" algn="l" rtl="0" fontAlgn="base">
        <a:spcBef>
          <a:spcPct val="0"/>
        </a:spcBef>
        <a:spcAft>
          <a:spcPct val="0"/>
        </a:spcAft>
        <a:defRPr sz="4200">
          <a:solidFill>
            <a:srgbClr val="E3E3E3"/>
          </a:solidFill>
          <a:latin typeface="Century Gothic" pitchFamily="34" charset="0"/>
        </a:defRPr>
      </a:lvl7pPr>
      <a:lvl8pPr marL="1855788" indent="-484188" algn="l" rtl="0" fontAlgn="base">
        <a:spcBef>
          <a:spcPct val="0"/>
        </a:spcBef>
        <a:spcAft>
          <a:spcPct val="0"/>
        </a:spcAft>
        <a:defRPr sz="4200">
          <a:solidFill>
            <a:srgbClr val="E3E3E3"/>
          </a:solidFill>
          <a:latin typeface="Century Gothic" pitchFamily="34" charset="0"/>
        </a:defRPr>
      </a:lvl8pPr>
      <a:lvl9pPr marL="2312988" indent="-484188" algn="l" rtl="0" fontAlgn="base">
        <a:spcBef>
          <a:spcPct val="0"/>
        </a:spcBef>
        <a:spcAft>
          <a:spcPct val="0"/>
        </a:spcAft>
        <a:defRPr sz="4200">
          <a:solidFill>
            <a:srgbClr val="E3E3E3"/>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E6E6E6"/>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F941F61-1E70-49F7-B4B8-CAFA35F5733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9020297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Where%20and%20When%20Did%20Humans%20Evolve-%20-%20The%20Advanced%20Apes%20-%20PBS%20Digital%20Studios.mp4"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pbs.org/wgbh/evolution/educators/teachstuds/svideo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New%20Born,%20Baby%20Sea%20Turtles%20Race%20to%20the%20Ocean!.mp4"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1.png"/><Relationship Id="rId3" Type="http://schemas.openxmlformats.org/officeDocument/2006/relationships/notesSlide" Target="../notesSlides/notesSlide2.xml"/><Relationship Id="rId21" Type="http://schemas.openxmlformats.org/officeDocument/2006/relationships/image" Target="../media/image34.png"/><Relationship Id="rId7" Type="http://schemas.openxmlformats.org/officeDocument/2006/relationships/image" Target="../media/image20.jpe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slideLayout" Target="../slideLayouts/slideLayout14.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audio" Target="../media/audio1.wav"/><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19" Type="http://schemas.openxmlformats.org/officeDocument/2006/relationships/image" Target="../media/image32.pn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png"/><Relationship Id="rId2" Type="http://schemas.openxmlformats.org/officeDocument/2006/relationships/notesSlide" Target="../notesSlides/notesSlide3.xml"/><Relationship Id="rId16"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jpe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jpeg"/><Relationship Id="rId1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Caribou%20Fights%20Like%20a%20Boss%20_%20Frozen%20Planet.mp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590800"/>
            <a:ext cx="8229600" cy="1143000"/>
          </a:xfrm>
        </p:spPr>
        <p:txBody>
          <a:bodyPr/>
          <a:lstStyle/>
          <a:p>
            <a:pPr>
              <a:defRPr/>
            </a:pPr>
            <a:r>
              <a:rPr lang="en-US" altLang="en-US" smtClean="0"/>
              <a:t>Part 2: Evolutionary Theories</a:t>
            </a:r>
          </a:p>
        </p:txBody>
      </p:sp>
    </p:spTree>
    <p:extLst>
      <p:ext uri="{BB962C8B-B14F-4D97-AF65-F5344CB8AC3E}">
        <p14:creationId xmlns:p14="http://schemas.microsoft.com/office/powerpoint/2010/main" val="1123183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Common Ancestor</a:t>
            </a:r>
            <a:endParaRPr lang="en-US" dirty="0"/>
          </a:p>
        </p:txBody>
      </p:sp>
      <p:sp>
        <p:nvSpPr>
          <p:cNvPr id="46083" name="Content Placeholder 2"/>
          <p:cNvSpPr>
            <a:spLocks noGrp="1"/>
          </p:cNvSpPr>
          <p:nvPr>
            <p:ph idx="1"/>
          </p:nvPr>
        </p:nvSpPr>
        <p:spPr>
          <a:xfrm>
            <a:off x="457200" y="1524000"/>
            <a:ext cx="8229600" cy="4572000"/>
          </a:xfrm>
        </p:spPr>
        <p:txBody>
          <a:bodyPr/>
          <a:lstStyle/>
          <a:p>
            <a:r>
              <a:rPr lang="en-US" altLang="en-US" smtClean="0"/>
              <a:t>An organism that is a shared ancestor (relative) between two or more different species.</a:t>
            </a:r>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895600"/>
            <a:ext cx="6172200" cy="370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126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n-US" altLang="en-US" dirty="0" err="1" smtClean="0"/>
              <a:t>Cladogram</a:t>
            </a:r>
            <a:r>
              <a:rPr lang="en-US" altLang="en-US" dirty="0" smtClean="0"/>
              <a:t>/Phylogenetic Tree</a:t>
            </a:r>
          </a:p>
        </p:txBody>
      </p:sp>
      <p:pic>
        <p:nvPicPr>
          <p:cNvPr id="47107" name="Picture 6" descr="tre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588" y="1828800"/>
            <a:ext cx="5105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649788" y="3352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prstClr val="black"/>
                </a:solidFill>
              </a:rPr>
              <a:t>A</a:t>
            </a:r>
          </a:p>
        </p:txBody>
      </p:sp>
      <p:sp>
        <p:nvSpPr>
          <p:cNvPr id="5" name="Oval 4"/>
          <p:cNvSpPr/>
          <p:nvPr/>
        </p:nvSpPr>
        <p:spPr>
          <a:xfrm>
            <a:off x="3201988" y="525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prstClr val="black"/>
                </a:solidFill>
              </a:rPr>
              <a:t>C</a:t>
            </a:r>
          </a:p>
        </p:txBody>
      </p:sp>
      <p:sp>
        <p:nvSpPr>
          <p:cNvPr id="7" name="Oval 6"/>
          <p:cNvSpPr/>
          <p:nvPr/>
        </p:nvSpPr>
        <p:spPr>
          <a:xfrm>
            <a:off x="4149725" y="434181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prstClr val="black"/>
                </a:solidFill>
              </a:rPr>
              <a:t>B</a:t>
            </a:r>
          </a:p>
        </p:txBody>
      </p:sp>
    </p:spTree>
    <p:extLst>
      <p:ext uri="{BB962C8B-B14F-4D97-AF65-F5344CB8AC3E}">
        <p14:creationId xmlns:p14="http://schemas.microsoft.com/office/powerpoint/2010/main" val="2156962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49263"/>
            <a:ext cx="8229600" cy="1143000"/>
          </a:xfrm>
        </p:spPr>
        <p:txBody>
          <a:bodyPr>
            <a:normAutofit fontScale="90000"/>
          </a:bodyPr>
          <a:lstStyle/>
          <a:p>
            <a:pPr eaLnBrk="1" hangingPunct="1">
              <a:defRPr/>
            </a:pPr>
            <a:r>
              <a:rPr lang="en-US" altLang="en-US" dirty="0" smtClean="0"/>
              <a:t>Cladogram/Phylogenetic Tree</a:t>
            </a:r>
            <a:br>
              <a:rPr lang="en-US" altLang="en-US" dirty="0" smtClean="0"/>
            </a:br>
            <a:r>
              <a:rPr lang="en-US" altLang="en-US" sz="2400" dirty="0">
                <a:latin typeface="Arial" charset="0"/>
              </a:rPr>
              <a:t>A diagram showing the evolution of species, including common ancestors.</a:t>
            </a:r>
            <a:br>
              <a:rPr lang="en-US" altLang="en-US" sz="2400" dirty="0">
                <a:latin typeface="Arial" charset="0"/>
              </a:rPr>
            </a:br>
            <a:endParaRPr lang="en-US" altLang="en-US" sz="2400" dirty="0" smtClean="0"/>
          </a:p>
        </p:txBody>
      </p:sp>
      <p:pic>
        <p:nvPicPr>
          <p:cNvPr id="48131" name="Picture 6" descr="tre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588" y="1828800"/>
            <a:ext cx="5105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649788" y="3352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prstClr val="black"/>
                </a:solidFill>
              </a:rPr>
              <a:t>A</a:t>
            </a:r>
          </a:p>
        </p:txBody>
      </p:sp>
      <p:sp>
        <p:nvSpPr>
          <p:cNvPr id="5" name="Oval 4"/>
          <p:cNvSpPr/>
          <p:nvPr/>
        </p:nvSpPr>
        <p:spPr>
          <a:xfrm>
            <a:off x="3201988" y="525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prstClr val="black"/>
                </a:solidFill>
              </a:rPr>
              <a:t>C</a:t>
            </a:r>
          </a:p>
        </p:txBody>
      </p:sp>
      <p:sp>
        <p:nvSpPr>
          <p:cNvPr id="7" name="Oval 6"/>
          <p:cNvSpPr/>
          <p:nvPr/>
        </p:nvSpPr>
        <p:spPr>
          <a:xfrm>
            <a:off x="4149725" y="431958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prstClr val="black"/>
                </a:solidFill>
              </a:rPr>
              <a:t>B</a:t>
            </a:r>
          </a:p>
        </p:txBody>
      </p:sp>
      <p:sp>
        <p:nvSpPr>
          <p:cNvPr id="12" name="TextBox 11"/>
          <p:cNvSpPr txBox="1">
            <a:spLocks noChangeArrowheads="1"/>
          </p:cNvSpPr>
          <p:nvPr/>
        </p:nvSpPr>
        <p:spPr bwMode="auto">
          <a:xfrm>
            <a:off x="5848350" y="1592263"/>
            <a:ext cx="3205163"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E6E6E6"/>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9pPr>
          </a:lstStyle>
          <a:p>
            <a:pPr eaLnBrk="1" fontAlgn="base" hangingPunct="1">
              <a:spcBef>
                <a:spcPct val="0"/>
              </a:spcBef>
              <a:spcAft>
                <a:spcPct val="0"/>
              </a:spcAft>
              <a:buClrTx/>
              <a:buSzTx/>
              <a:buFontTx/>
              <a:buAutoNum type="arabicPeriod"/>
            </a:pPr>
            <a:r>
              <a:rPr lang="en-US" altLang="en-US" sz="2400">
                <a:solidFill>
                  <a:prstClr val="white"/>
                </a:solidFill>
                <a:latin typeface="Arial" charset="0"/>
                <a:cs typeface="Arial" charset="0"/>
              </a:rPr>
              <a:t>Where is the common ancestor between crocodiles and birds?</a:t>
            </a:r>
          </a:p>
          <a:p>
            <a:pPr eaLnBrk="1" fontAlgn="base" hangingPunct="1">
              <a:spcBef>
                <a:spcPct val="0"/>
              </a:spcBef>
              <a:spcAft>
                <a:spcPct val="0"/>
              </a:spcAft>
              <a:buClrTx/>
              <a:buSzTx/>
              <a:buFontTx/>
              <a:buAutoNum type="arabicPeriod"/>
            </a:pPr>
            <a:r>
              <a:rPr lang="en-US" altLang="en-US" sz="2400">
                <a:solidFill>
                  <a:prstClr val="white"/>
                </a:solidFill>
                <a:latin typeface="Arial" charset="0"/>
                <a:cs typeface="Arial" charset="0"/>
              </a:rPr>
              <a:t>Where is the common ancestor among birds, reptiles, and mammals?</a:t>
            </a:r>
          </a:p>
          <a:p>
            <a:pPr eaLnBrk="1" fontAlgn="base" hangingPunct="1">
              <a:spcBef>
                <a:spcPct val="0"/>
              </a:spcBef>
              <a:spcAft>
                <a:spcPct val="0"/>
              </a:spcAft>
              <a:buClrTx/>
              <a:buSzTx/>
              <a:buFontTx/>
              <a:buAutoNum type="arabicPeriod"/>
            </a:pPr>
            <a:r>
              <a:rPr lang="en-US" altLang="en-US" sz="2400">
                <a:solidFill>
                  <a:prstClr val="white"/>
                </a:solidFill>
                <a:latin typeface="Arial" charset="0"/>
                <a:cs typeface="Arial" charset="0"/>
              </a:rPr>
              <a:t>Where is the common ancestor among all of the organisms?</a:t>
            </a:r>
          </a:p>
        </p:txBody>
      </p:sp>
      <p:sp>
        <p:nvSpPr>
          <p:cNvPr id="48136" name="TextBox 2"/>
          <p:cNvSpPr txBox="1">
            <a:spLocks noChangeArrowheads="1"/>
          </p:cNvSpPr>
          <p:nvPr/>
        </p:nvSpPr>
        <p:spPr bwMode="auto">
          <a:xfrm>
            <a:off x="763588" y="6324600"/>
            <a:ext cx="50276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E6E6E6"/>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9pPr>
          </a:lstStyle>
          <a:p>
            <a:pPr eaLnBrk="1" fontAlgn="base" hangingPunct="1">
              <a:spcBef>
                <a:spcPct val="0"/>
              </a:spcBef>
              <a:spcAft>
                <a:spcPct val="0"/>
              </a:spcAft>
              <a:buClrTx/>
              <a:buSzTx/>
              <a:buFontTx/>
              <a:buNone/>
            </a:pPr>
            <a:r>
              <a:rPr lang="en-US" altLang="en-US" sz="1800">
                <a:solidFill>
                  <a:prstClr val="white"/>
                </a:solidFill>
                <a:latin typeface="Arial" charset="0"/>
                <a:cs typeface="Arial" charset="0"/>
              </a:rPr>
              <a:t>What does this remind you of?</a:t>
            </a:r>
          </a:p>
        </p:txBody>
      </p:sp>
    </p:spTree>
    <p:extLst>
      <p:ext uri="{BB962C8B-B14F-4D97-AF65-F5344CB8AC3E}">
        <p14:creationId xmlns:p14="http://schemas.microsoft.com/office/powerpoint/2010/main" val="2227247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152400"/>
            <a:ext cx="8229600" cy="1399032"/>
          </a:xfrm>
        </p:spPr>
        <p:txBody>
          <a:bodyPr/>
          <a:lstStyle/>
          <a:p>
            <a:pPr>
              <a:defRPr/>
            </a:pPr>
            <a:r>
              <a:rPr lang="en-US" altLang="en-US" dirty="0" smtClean="0"/>
              <a:t>Family Pedigree</a:t>
            </a:r>
          </a:p>
        </p:txBody>
      </p:sp>
      <p:pic>
        <p:nvPicPr>
          <p:cNvPr id="49155" name="Picture 2" descr="http://plato.stanford.edu/entries/innateness-language/K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219200"/>
            <a:ext cx="6943725"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2"/>
          <p:cNvSpPr txBox="1">
            <a:spLocks noChangeArrowheads="1"/>
          </p:cNvSpPr>
          <p:nvPr/>
        </p:nvSpPr>
        <p:spPr bwMode="auto">
          <a:xfrm>
            <a:off x="990600" y="57150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E6E6E6"/>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9pPr>
          </a:lstStyle>
          <a:p>
            <a:pPr eaLnBrk="1" fontAlgn="base" hangingPunct="1">
              <a:spcBef>
                <a:spcPct val="0"/>
              </a:spcBef>
              <a:spcAft>
                <a:spcPct val="0"/>
              </a:spcAft>
              <a:buClrTx/>
              <a:buSzTx/>
              <a:buFontTx/>
              <a:buNone/>
            </a:pPr>
            <a:r>
              <a:rPr lang="en-US" altLang="en-US" sz="1800">
                <a:solidFill>
                  <a:prstClr val="white"/>
                </a:solidFill>
                <a:latin typeface="Arial" charset="0"/>
                <a:cs typeface="Arial" charset="0"/>
              </a:rPr>
              <a:t>Human Evolution-</a:t>
            </a:r>
          </a:p>
        </p:txBody>
      </p:sp>
      <p:sp>
        <p:nvSpPr>
          <p:cNvPr id="49157" name="TextBox 3"/>
          <p:cNvSpPr txBox="1">
            <a:spLocks noChangeArrowheads="1"/>
          </p:cNvSpPr>
          <p:nvPr/>
        </p:nvSpPr>
        <p:spPr bwMode="auto">
          <a:xfrm>
            <a:off x="2400300" y="6324600"/>
            <a:ext cx="5295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E6E6E6"/>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9pPr>
          </a:lstStyle>
          <a:p>
            <a:pPr eaLnBrk="1" fontAlgn="base" hangingPunct="1">
              <a:spcBef>
                <a:spcPct val="0"/>
              </a:spcBef>
              <a:spcAft>
                <a:spcPct val="0"/>
              </a:spcAft>
              <a:buClrTx/>
              <a:buSzTx/>
              <a:buFontTx/>
              <a:buNone/>
            </a:pPr>
            <a:r>
              <a:rPr lang="en-US" altLang="en-US" sz="1800">
                <a:solidFill>
                  <a:prstClr val="white"/>
                </a:solidFill>
                <a:latin typeface="Arial" charset="0"/>
                <a:cs typeface="Arial" charset="0"/>
                <a:hlinkClick r:id="rId3" action="ppaction://hlinkfile"/>
              </a:rPr>
              <a:t>When and where did Humans Evolve - video</a:t>
            </a:r>
            <a:endParaRPr lang="en-US" altLang="en-US" sz="1800">
              <a:solidFill>
                <a:prstClr val="white"/>
              </a:solidFill>
              <a:latin typeface="Arial" charset="0"/>
              <a:cs typeface="Arial" charset="0"/>
            </a:endParaRPr>
          </a:p>
        </p:txBody>
      </p:sp>
    </p:spTree>
    <p:extLst>
      <p:ext uri="{BB962C8B-B14F-4D97-AF65-F5344CB8AC3E}">
        <p14:creationId xmlns:p14="http://schemas.microsoft.com/office/powerpoint/2010/main" val="1206293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28600" y="0"/>
            <a:ext cx="8229600" cy="1143000"/>
          </a:xfrm>
        </p:spPr>
        <p:txBody>
          <a:bodyPr/>
          <a:lstStyle/>
          <a:p>
            <a:r>
              <a:rPr lang="en-US" altLang="en-US" sz="3200" smtClean="0"/>
              <a:t>Darwin’s Finches</a:t>
            </a:r>
          </a:p>
        </p:txBody>
      </p:sp>
      <p:pic>
        <p:nvPicPr>
          <p:cNvPr id="50179" name="Picture 2" descr="http://www.finchandfinches.com/wp-content/uploads/2011/02/Gouldian_Finches-resized-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66800"/>
            <a:ext cx="259080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8" descr="http://www.galapagosisland.info/Graphics/galapagos_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2133600"/>
            <a:ext cx="47323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descr="http://www.ms-starship.com/journal/jun99/images/Finch_Galapagos_m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3276600"/>
            <a:ext cx="25971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http://t2.gstatic.com/images?q=tbn:ANd9GcTVkkP1afzfahooctXWc9BmpqranojBTwksCmTkiVAJjUOlGdkUD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7244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890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229600" cy="1143000"/>
          </a:xfrm>
        </p:spPr>
        <p:txBody>
          <a:bodyPr>
            <a:normAutofit fontScale="90000"/>
          </a:bodyPr>
          <a:lstStyle/>
          <a:p>
            <a:pPr eaLnBrk="1" hangingPunct="1">
              <a:defRPr/>
            </a:pPr>
            <a:r>
              <a:rPr lang="en-US" altLang="en-US" sz="4000" dirty="0" smtClean="0"/>
              <a:t>Darwin Saw Evidence of Evolution on His Voyage</a:t>
            </a:r>
          </a:p>
        </p:txBody>
      </p:sp>
      <p:sp>
        <p:nvSpPr>
          <p:cNvPr id="51203" name="Rectangle 3"/>
          <p:cNvSpPr>
            <a:spLocks noGrp="1" noChangeArrowheads="1"/>
          </p:cNvSpPr>
          <p:nvPr>
            <p:ph type="body" idx="1"/>
          </p:nvPr>
        </p:nvSpPr>
        <p:spPr>
          <a:xfrm>
            <a:off x="457200" y="1600200"/>
            <a:ext cx="8229600" cy="1752600"/>
          </a:xfrm>
        </p:spPr>
        <p:txBody>
          <a:bodyPr/>
          <a:lstStyle/>
          <a:p>
            <a:pPr eaLnBrk="1" hangingPunct="1"/>
            <a:r>
              <a:rPr lang="en-US" altLang="en-US" smtClean="0"/>
              <a:t>Found fossils of extinct armadillos</a:t>
            </a:r>
          </a:p>
          <a:p>
            <a:pPr eaLnBrk="1" hangingPunct="1"/>
            <a:r>
              <a:rPr lang="en-US" altLang="en-US" smtClean="0"/>
              <a:t>Similar, but not identical to living armadillos</a:t>
            </a:r>
          </a:p>
        </p:txBody>
      </p:sp>
      <p:pic>
        <p:nvPicPr>
          <p:cNvPr id="51204" name="Picture 4" descr="3981272023_00171161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6125"/>
            <a:ext cx="38862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Line 5"/>
          <p:cNvSpPr>
            <a:spLocks noChangeShapeType="1"/>
          </p:cNvSpPr>
          <p:nvPr/>
        </p:nvSpPr>
        <p:spPr bwMode="auto">
          <a:xfrm>
            <a:off x="3886200" y="50292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white"/>
              </a:solidFill>
              <a:latin typeface="Arial" charset="0"/>
              <a:cs typeface="Arial" charset="0"/>
            </a:endParaRPr>
          </a:p>
        </p:txBody>
      </p:sp>
      <p:pic>
        <p:nvPicPr>
          <p:cNvPr id="51206" name="Picture 6" descr="Armadill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276600"/>
            <a:ext cx="4038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073969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altLang="en-US" sz="4000" smtClean="0"/>
              <a:t>Darwin: More Signs That Species Evolve</a:t>
            </a:r>
          </a:p>
        </p:txBody>
      </p:sp>
      <p:sp>
        <p:nvSpPr>
          <p:cNvPr id="52227" name="Rectangle 3"/>
          <p:cNvSpPr>
            <a:spLocks noGrp="1" noChangeArrowheads="1"/>
          </p:cNvSpPr>
          <p:nvPr>
            <p:ph type="body" idx="1"/>
          </p:nvPr>
        </p:nvSpPr>
        <p:spPr>
          <a:xfrm>
            <a:off x="457200" y="1882775"/>
            <a:ext cx="8229600" cy="4572000"/>
          </a:xfrm>
        </p:spPr>
        <p:txBody>
          <a:bodyPr/>
          <a:lstStyle/>
          <a:p>
            <a:pPr eaLnBrk="1" hangingPunct="1"/>
            <a:r>
              <a:rPr lang="en-US" altLang="en-US" smtClean="0"/>
              <a:t>Plants and animals of the Galapagos Islands resemble those of the nearby coast of South America </a:t>
            </a:r>
          </a:p>
          <a:p>
            <a:pPr eaLnBrk="1" hangingPunct="1">
              <a:buFontTx/>
              <a:buNone/>
            </a:pPr>
            <a:endParaRPr lang="en-US" altLang="en-US" smtClean="0"/>
          </a:p>
          <a:p>
            <a:pPr eaLnBrk="1" hangingPunct="1"/>
            <a:r>
              <a:rPr lang="en-US" altLang="en-US" smtClean="0"/>
              <a:t>Why is this?</a:t>
            </a:r>
          </a:p>
          <a:p>
            <a:pPr lvl="1" eaLnBrk="1" hangingPunct="1"/>
            <a:r>
              <a:rPr lang="en-US" altLang="en-US" smtClean="0"/>
              <a:t>Species from South America migrated to the Galapagos Islands and changed after they arrived…THEY EVOLVED</a:t>
            </a:r>
          </a:p>
          <a:p>
            <a:pPr eaLnBrk="1" hangingPunct="1"/>
            <a:endParaRPr lang="en-US" altLang="en-US" smtClean="0"/>
          </a:p>
          <a:p>
            <a:pPr eaLnBrk="1" hangingPunct="1"/>
            <a:endParaRPr lang="en-US" altLang="en-US" smtClean="0"/>
          </a:p>
        </p:txBody>
      </p:sp>
      <p:sp>
        <p:nvSpPr>
          <p:cNvPr id="52228" name="Text Box 4"/>
          <p:cNvSpPr txBox="1">
            <a:spLocks noChangeArrowheads="1"/>
          </p:cNvSpPr>
          <p:nvPr/>
        </p:nvSpPr>
        <p:spPr bwMode="auto">
          <a:xfrm>
            <a:off x="533400" y="5943600"/>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E6E6E6"/>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9pPr>
          </a:lstStyle>
          <a:p>
            <a:pPr eaLnBrk="1" fontAlgn="base" hangingPunct="1">
              <a:spcBef>
                <a:spcPct val="50000"/>
              </a:spcBef>
              <a:spcAft>
                <a:spcPct val="0"/>
              </a:spcAft>
              <a:buClrTx/>
              <a:buSzTx/>
              <a:buFontTx/>
              <a:buNone/>
            </a:pPr>
            <a:r>
              <a:rPr lang="en-US" altLang="en-US" sz="1800">
                <a:solidFill>
                  <a:prstClr val="white"/>
                </a:solidFill>
                <a:latin typeface="Arial" charset="0"/>
                <a:cs typeface="Arial" charset="0"/>
                <a:hlinkClick r:id="rId2"/>
              </a:rPr>
              <a:t>http://www.pbs.org/wgbh/evolution/educators/teachstuds/svideos.html</a:t>
            </a:r>
            <a:endParaRPr lang="en-US" altLang="en-US" sz="1800">
              <a:solidFill>
                <a:prstClr val="white"/>
              </a:solidFill>
              <a:latin typeface="Arial" charset="0"/>
              <a:cs typeface="Arial" charset="0"/>
            </a:endParaRPr>
          </a:p>
        </p:txBody>
      </p:sp>
    </p:spTree>
    <p:extLst>
      <p:ext uri="{BB962C8B-B14F-4D97-AF65-F5344CB8AC3E}">
        <p14:creationId xmlns:p14="http://schemas.microsoft.com/office/powerpoint/2010/main" val="157731534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altLang="en-US" sz="4000" dirty="0" smtClean="0">
                <a:latin typeface="Comic Sans MS" pitchFamily="66" charset="0"/>
              </a:rPr>
              <a:t>Summary of the Natural Selection Theory</a:t>
            </a:r>
          </a:p>
        </p:txBody>
      </p:sp>
      <p:sp>
        <p:nvSpPr>
          <p:cNvPr id="53251" name="Rectangle 3"/>
          <p:cNvSpPr>
            <a:spLocks noGrp="1" noChangeArrowheads="1"/>
          </p:cNvSpPr>
          <p:nvPr>
            <p:ph type="body" idx="1"/>
          </p:nvPr>
        </p:nvSpPr>
        <p:spPr>
          <a:xfrm>
            <a:off x="457200" y="1882775"/>
            <a:ext cx="8229600" cy="4572000"/>
          </a:xfrm>
        </p:spPr>
        <p:txBody>
          <a:bodyPr/>
          <a:lstStyle/>
          <a:p>
            <a:pPr eaLnBrk="1" hangingPunct="1"/>
            <a:r>
              <a:rPr lang="en-US" altLang="en-US" smtClean="0">
                <a:latin typeface="Comic Sans MS" pitchFamily="66" charset="0"/>
              </a:rPr>
              <a:t>The animals (or plants) best suited to their environment are more likely to </a:t>
            </a:r>
            <a:r>
              <a:rPr lang="en-US" altLang="en-US" u="sng" smtClean="0">
                <a:solidFill>
                  <a:srgbClr val="FF0000"/>
                </a:solidFill>
                <a:latin typeface="Comic Sans MS" pitchFamily="66" charset="0"/>
              </a:rPr>
              <a:t>survive</a:t>
            </a:r>
            <a:r>
              <a:rPr lang="en-US" altLang="en-US" smtClean="0">
                <a:latin typeface="Comic Sans MS" pitchFamily="66" charset="0"/>
              </a:rPr>
              <a:t> and </a:t>
            </a:r>
            <a:r>
              <a:rPr lang="en-US" altLang="en-US" u="sng" smtClean="0">
                <a:solidFill>
                  <a:srgbClr val="FF0000"/>
                </a:solidFill>
                <a:latin typeface="Comic Sans MS" pitchFamily="66" charset="0"/>
              </a:rPr>
              <a:t>reproduce</a:t>
            </a:r>
            <a:r>
              <a:rPr lang="en-US" altLang="en-US" smtClean="0">
                <a:latin typeface="Comic Sans MS" pitchFamily="66" charset="0"/>
              </a:rPr>
              <a:t>, passing on the characteristics which helped them survive to their offspring.</a:t>
            </a:r>
          </a:p>
          <a:p>
            <a:pPr eaLnBrk="1" hangingPunct="1"/>
            <a:endParaRPr lang="en-US" altLang="en-US" smtClean="0">
              <a:latin typeface="Comic Sans MS" pitchFamily="66" charset="0"/>
            </a:endParaRPr>
          </a:p>
          <a:p>
            <a:pPr eaLnBrk="1" hangingPunct="1"/>
            <a:r>
              <a:rPr lang="en-US" altLang="en-US" smtClean="0">
                <a:latin typeface="Comic Sans MS" pitchFamily="66" charset="0"/>
              </a:rPr>
              <a:t>Gradually the species </a:t>
            </a:r>
            <a:r>
              <a:rPr lang="en-US" altLang="en-US" u="sng" smtClean="0">
                <a:solidFill>
                  <a:srgbClr val="FF0000"/>
                </a:solidFill>
                <a:latin typeface="Comic Sans MS" pitchFamily="66" charset="0"/>
              </a:rPr>
              <a:t>changes over time</a:t>
            </a:r>
            <a:r>
              <a:rPr lang="en-US" altLang="en-US" smtClean="0">
                <a:latin typeface="Comic Sans MS" pitchFamily="66" charset="0"/>
              </a:rPr>
              <a:t>.</a:t>
            </a:r>
          </a:p>
        </p:txBody>
      </p:sp>
    </p:spTree>
    <p:extLst>
      <p:ext uri="{BB962C8B-B14F-4D97-AF65-F5344CB8AC3E}">
        <p14:creationId xmlns:p14="http://schemas.microsoft.com/office/powerpoint/2010/main" val="236720626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altLang="en-US" smtClean="0">
                <a:latin typeface="Comic Sans MS" pitchFamily="66" charset="0"/>
              </a:rPr>
              <a:t>Darwin’s Book</a:t>
            </a:r>
          </a:p>
        </p:txBody>
      </p:sp>
      <p:sp>
        <p:nvSpPr>
          <p:cNvPr id="54275" name="Rectangle 3"/>
          <p:cNvSpPr>
            <a:spLocks noGrp="1" noChangeArrowheads="1"/>
          </p:cNvSpPr>
          <p:nvPr>
            <p:ph type="body" idx="1"/>
          </p:nvPr>
        </p:nvSpPr>
        <p:spPr>
          <a:xfrm>
            <a:off x="457200" y="1882775"/>
            <a:ext cx="8229600" cy="4572000"/>
          </a:xfrm>
        </p:spPr>
        <p:txBody>
          <a:bodyPr/>
          <a:lstStyle/>
          <a:p>
            <a:pPr eaLnBrk="1" hangingPunct="1"/>
            <a:r>
              <a:rPr lang="en-US" altLang="en-US" smtClean="0">
                <a:latin typeface="Comic Sans MS" pitchFamily="66" charset="0"/>
              </a:rPr>
              <a:t>Wrote “On the </a:t>
            </a:r>
            <a:r>
              <a:rPr lang="en-US" altLang="en-US" u="sng" smtClean="0">
                <a:solidFill>
                  <a:srgbClr val="FF0000"/>
                </a:solidFill>
                <a:latin typeface="Comic Sans MS" pitchFamily="66" charset="0"/>
              </a:rPr>
              <a:t>Origin</a:t>
            </a:r>
            <a:r>
              <a:rPr lang="en-US" altLang="en-US" smtClean="0">
                <a:latin typeface="Comic Sans MS" pitchFamily="66" charset="0"/>
              </a:rPr>
              <a:t> of Species” which demonstrated how natural selection </a:t>
            </a:r>
            <a:r>
              <a:rPr lang="en-US" altLang="en-US" u="sng" smtClean="0">
                <a:solidFill>
                  <a:srgbClr val="FF0000"/>
                </a:solidFill>
                <a:latin typeface="Comic Sans MS" pitchFamily="66" charset="0"/>
              </a:rPr>
              <a:t>might</a:t>
            </a:r>
            <a:r>
              <a:rPr lang="en-US" altLang="en-US" smtClean="0">
                <a:latin typeface="Comic Sans MS" pitchFamily="66" charset="0"/>
              </a:rPr>
              <a:t> work.</a:t>
            </a:r>
          </a:p>
        </p:txBody>
      </p:sp>
      <p:pic>
        <p:nvPicPr>
          <p:cNvPr id="54276" name="Picture 5" descr="darw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124200"/>
            <a:ext cx="36576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40674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457200" y="1219200"/>
            <a:ext cx="8458200" cy="4525963"/>
          </a:xfrm>
        </p:spPr>
        <p:txBody>
          <a:bodyPr/>
          <a:lstStyle/>
          <a:p>
            <a:pPr marL="609600" indent="-609600" eaLnBrk="1" hangingPunct="1">
              <a:lnSpc>
                <a:spcPct val="80000"/>
              </a:lnSpc>
              <a:buFontTx/>
              <a:buNone/>
              <a:defRPr/>
            </a:pPr>
            <a:r>
              <a:rPr lang="en-US" altLang="en-US" sz="2800" b="1" dirty="0" smtClean="0"/>
              <a:t>Darwin’s Theory of Natural Selection</a:t>
            </a:r>
          </a:p>
          <a:p>
            <a:pPr marL="609600" indent="-609600" eaLnBrk="1" hangingPunct="1">
              <a:lnSpc>
                <a:spcPct val="80000"/>
              </a:lnSpc>
              <a:buFontTx/>
              <a:buNone/>
              <a:defRPr/>
            </a:pPr>
            <a:endParaRPr lang="en-US" altLang="en-US" sz="2800" b="1" dirty="0" smtClean="0"/>
          </a:p>
          <a:p>
            <a:pPr marL="609600" indent="-609600" eaLnBrk="1" hangingPunct="1">
              <a:lnSpc>
                <a:spcPct val="80000"/>
              </a:lnSpc>
              <a:buFontTx/>
              <a:buAutoNum type="arabicParenR"/>
              <a:defRPr/>
            </a:pPr>
            <a:r>
              <a:rPr lang="en-US" altLang="en-US" sz="2400" dirty="0" smtClean="0"/>
              <a:t>There is </a:t>
            </a:r>
            <a:r>
              <a:rPr lang="en-US" altLang="en-US" sz="2400" dirty="0" smtClean="0">
                <a:solidFill>
                  <a:srgbClr val="FF0000"/>
                </a:solidFill>
              </a:rPr>
              <a:t>variation</a:t>
            </a:r>
            <a:r>
              <a:rPr lang="en-US" altLang="en-US" sz="2400" dirty="0" smtClean="0"/>
              <a:t> in every population (Genetic Variation)</a:t>
            </a:r>
          </a:p>
          <a:p>
            <a:pPr marL="609600" indent="-609600" eaLnBrk="1" hangingPunct="1">
              <a:lnSpc>
                <a:spcPct val="80000"/>
              </a:lnSpc>
              <a:buFontTx/>
              <a:buAutoNum type="arabicParenR"/>
              <a:defRPr/>
            </a:pPr>
            <a:r>
              <a:rPr lang="en-US" altLang="en-US" sz="2400" dirty="0" smtClean="0"/>
              <a:t>Some variations are </a:t>
            </a:r>
            <a:r>
              <a:rPr lang="en-US" altLang="en-US" sz="2400" dirty="0" smtClean="0">
                <a:solidFill>
                  <a:srgbClr val="FF0000"/>
                </a:solidFill>
              </a:rPr>
              <a:t>favorable</a:t>
            </a:r>
          </a:p>
          <a:p>
            <a:pPr marL="609600" indent="-609600" eaLnBrk="1" hangingPunct="1">
              <a:lnSpc>
                <a:spcPct val="80000"/>
              </a:lnSpc>
              <a:buFontTx/>
              <a:buAutoNum type="arabicParenR"/>
              <a:defRPr/>
            </a:pPr>
            <a:r>
              <a:rPr lang="en-US" altLang="en-US" sz="2400" dirty="0" smtClean="0"/>
              <a:t>More young are produced in each generation than can </a:t>
            </a:r>
            <a:r>
              <a:rPr lang="en-US" altLang="en-US" sz="2400" dirty="0" smtClean="0">
                <a:solidFill>
                  <a:srgbClr val="FF0000"/>
                </a:solidFill>
              </a:rPr>
              <a:t>survive  </a:t>
            </a:r>
            <a:r>
              <a:rPr lang="en-US" altLang="en-US" sz="2400" dirty="0" smtClean="0"/>
              <a:t>(Overproduction)</a:t>
            </a:r>
          </a:p>
          <a:p>
            <a:pPr marL="609600" indent="-609600" eaLnBrk="1" hangingPunct="1">
              <a:lnSpc>
                <a:spcPct val="80000"/>
              </a:lnSpc>
              <a:buFontTx/>
              <a:buAutoNum type="arabicParenR"/>
              <a:defRPr/>
            </a:pPr>
            <a:r>
              <a:rPr lang="en-US" altLang="en-US" sz="2400" dirty="0" smtClean="0"/>
              <a:t>There is </a:t>
            </a:r>
            <a:r>
              <a:rPr lang="en-US" altLang="en-US" sz="2400" dirty="0" smtClean="0">
                <a:solidFill>
                  <a:srgbClr val="FF0000"/>
                </a:solidFill>
              </a:rPr>
              <a:t>competition</a:t>
            </a:r>
            <a:r>
              <a:rPr lang="en-US" altLang="en-US" sz="2400" dirty="0" smtClean="0"/>
              <a:t> for resources (Struggle to Survive)</a:t>
            </a:r>
          </a:p>
          <a:p>
            <a:pPr marL="609600" indent="-609600" eaLnBrk="1" hangingPunct="1">
              <a:lnSpc>
                <a:spcPct val="80000"/>
              </a:lnSpc>
              <a:buFontTx/>
              <a:buAutoNum type="arabicParenR"/>
              <a:defRPr/>
            </a:pPr>
            <a:r>
              <a:rPr lang="en-US" altLang="en-US" sz="2400" dirty="0" smtClean="0"/>
              <a:t>Those that are successful go on to </a:t>
            </a:r>
            <a:r>
              <a:rPr lang="en-US" altLang="en-US" sz="2400" dirty="0" smtClean="0">
                <a:solidFill>
                  <a:srgbClr val="FF0000"/>
                </a:solidFill>
              </a:rPr>
              <a:t>reproduce</a:t>
            </a:r>
          </a:p>
          <a:p>
            <a:pPr marL="0" indent="0" eaLnBrk="1" hangingPunct="1">
              <a:lnSpc>
                <a:spcPct val="80000"/>
              </a:lnSpc>
              <a:buFont typeface="Wingdings 2" pitchFamily="18" charset="2"/>
              <a:buNone/>
              <a:defRPr/>
            </a:pPr>
            <a:r>
              <a:rPr lang="en-US" altLang="en-US" sz="2400" dirty="0">
                <a:solidFill>
                  <a:srgbClr val="FF0000"/>
                </a:solidFill>
              </a:rPr>
              <a:t> </a:t>
            </a:r>
            <a:r>
              <a:rPr lang="en-US" altLang="en-US" sz="2400" dirty="0" smtClean="0">
                <a:solidFill>
                  <a:srgbClr val="FF0000"/>
                </a:solidFill>
              </a:rPr>
              <a:t>                                                  </a:t>
            </a:r>
            <a:r>
              <a:rPr lang="en-US" altLang="en-US" sz="2400" dirty="0" smtClean="0"/>
              <a:t>(Differential Reproduction)</a:t>
            </a:r>
          </a:p>
          <a:p>
            <a:pPr marL="457200" indent="-457200" eaLnBrk="1" hangingPunct="1">
              <a:lnSpc>
                <a:spcPct val="80000"/>
              </a:lnSpc>
              <a:buFont typeface="Wingdings 2" pitchFamily="18" charset="2"/>
              <a:buAutoNum type="arabicParenR" startAt="6"/>
              <a:defRPr/>
            </a:pPr>
            <a:r>
              <a:rPr lang="en-US" altLang="en-US" sz="2400" dirty="0" smtClean="0"/>
              <a:t>Overtime, small changes accumulate in a population because the </a:t>
            </a:r>
            <a:r>
              <a:rPr lang="en-US" altLang="en-US" sz="2400" dirty="0" smtClean="0">
                <a:solidFill>
                  <a:srgbClr val="FF0000"/>
                </a:solidFill>
              </a:rPr>
              <a:t>best traits</a:t>
            </a:r>
            <a:r>
              <a:rPr lang="en-US" altLang="en-US" sz="2400" dirty="0" smtClean="0"/>
              <a:t> continue to be passed on </a:t>
            </a:r>
          </a:p>
        </p:txBody>
      </p:sp>
    </p:spTree>
    <p:extLst>
      <p:ext uri="{BB962C8B-B14F-4D97-AF65-F5344CB8AC3E}">
        <p14:creationId xmlns:p14="http://schemas.microsoft.com/office/powerpoint/2010/main" val="306535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304800" y="381000"/>
            <a:ext cx="8229600" cy="4572000"/>
          </a:xfrm>
        </p:spPr>
        <p:txBody>
          <a:bodyPr/>
          <a:lstStyle/>
          <a:p>
            <a:pPr eaLnBrk="1" hangingPunct="1">
              <a:defRPr/>
            </a:pPr>
            <a:r>
              <a:rPr lang="en-US" altLang="en-US" sz="2400" dirty="0" smtClean="0"/>
              <a:t>There are several scientists who observed and predicted the causes behind evolution.</a:t>
            </a:r>
          </a:p>
          <a:p>
            <a:pPr marL="65087" indent="0" eaLnBrk="1" hangingPunct="1">
              <a:buFont typeface="Wingdings 2" pitchFamily="18" charset="2"/>
              <a:buNone/>
              <a:defRPr/>
            </a:pPr>
            <a:endParaRPr lang="en-US" altLang="en-US" sz="2400" dirty="0" smtClean="0"/>
          </a:p>
          <a:p>
            <a:pPr eaLnBrk="1" hangingPunct="1">
              <a:defRPr/>
            </a:pPr>
            <a:r>
              <a:rPr lang="en-US" altLang="en-US" sz="2400" dirty="0" smtClean="0"/>
              <a:t>Evolution- the development of new organisms from pre-existing organisms over time.  </a:t>
            </a:r>
          </a:p>
          <a:p>
            <a:pPr marL="65087" indent="0" eaLnBrk="1" hangingPunct="1">
              <a:buFont typeface="Wingdings 2" pitchFamily="18" charset="2"/>
              <a:buNone/>
              <a:defRPr/>
            </a:pPr>
            <a:endParaRPr lang="en-US" altLang="en-US" sz="2400" dirty="0" smtClean="0"/>
          </a:p>
          <a:p>
            <a:pPr eaLnBrk="1" hangingPunct="1">
              <a:defRPr/>
            </a:pPr>
            <a:r>
              <a:rPr lang="en-US" altLang="en-US" sz="2400" dirty="0" smtClean="0"/>
              <a:t>Evolution = changes in a </a:t>
            </a:r>
            <a:r>
              <a:rPr lang="en-US" altLang="en-US" sz="2400" u="sng" dirty="0" smtClean="0"/>
              <a:t>population</a:t>
            </a:r>
            <a:r>
              <a:rPr lang="en-US" altLang="en-US" sz="2400" dirty="0" smtClean="0"/>
              <a:t> of organisms over a period of time.</a:t>
            </a:r>
          </a:p>
          <a:p>
            <a:pPr marL="65087" indent="0" eaLnBrk="1" hangingPunct="1">
              <a:buFont typeface="Wingdings 2" pitchFamily="18" charset="2"/>
              <a:buNone/>
              <a:defRPr/>
            </a:pPr>
            <a:endParaRPr lang="en-US" altLang="en-US" sz="2400" dirty="0" smtClean="0"/>
          </a:p>
          <a:p>
            <a:pPr eaLnBrk="1" hangingPunct="1">
              <a:defRPr/>
            </a:pPr>
            <a:r>
              <a:rPr lang="en-US" altLang="en-US" sz="2400" dirty="0" smtClean="0"/>
              <a:t>Population = is a group of members of a single species living in a particular area.</a:t>
            </a:r>
          </a:p>
          <a:p>
            <a:pPr eaLnBrk="1" hangingPunct="1">
              <a:defRPr/>
            </a:pPr>
            <a:endParaRPr lang="en-US" altLang="en-US" sz="2400" dirty="0" smtClean="0"/>
          </a:p>
          <a:p>
            <a:pPr eaLnBrk="1" hangingPunct="1">
              <a:defRPr/>
            </a:pPr>
            <a:r>
              <a:rPr lang="en-US" altLang="en-US" sz="2400" dirty="0" smtClean="0"/>
              <a:t>Why does evolution happen?  </a:t>
            </a:r>
          </a:p>
        </p:txBody>
      </p:sp>
    </p:spTree>
    <p:extLst>
      <p:ext uri="{BB962C8B-B14F-4D97-AF65-F5344CB8AC3E}">
        <p14:creationId xmlns:p14="http://schemas.microsoft.com/office/powerpoint/2010/main" val="1921890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8" descr="http://www.followingty.com/wp-content/uploads/2010/01/turtl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153400"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84614"/>
            <a:ext cx="8229600" cy="799306"/>
          </a:xfrm>
        </p:spPr>
        <p:txBody>
          <a:bodyPr>
            <a:normAutofit fontScale="90000"/>
          </a:bodyPr>
          <a:lstStyle/>
          <a:p>
            <a:pPr marL="484632" indent="0" algn="ctr" eaLnBrk="1" fontAlgn="auto" hangingPunct="1">
              <a:spcAft>
                <a:spcPts val="0"/>
              </a:spcAft>
              <a:defRPr/>
            </a:pPr>
            <a:r>
              <a:rPr lang="en-US" dirty="0" smtClean="0">
                <a:solidFill>
                  <a:schemeClr val="accent1">
                    <a:tint val="83000"/>
                    <a:satMod val="150000"/>
                  </a:schemeClr>
                </a:solidFill>
              </a:rPr>
              <a:t>Overproduction</a:t>
            </a:r>
            <a:br>
              <a:rPr lang="en-US" dirty="0" smtClean="0">
                <a:solidFill>
                  <a:schemeClr val="accent1">
                    <a:tint val="83000"/>
                    <a:satMod val="150000"/>
                  </a:schemeClr>
                </a:solidFill>
              </a:rPr>
            </a:br>
            <a:r>
              <a:rPr lang="en-US" sz="2200" dirty="0" smtClean="0">
                <a:solidFill>
                  <a:schemeClr val="accent1">
                    <a:tint val="83000"/>
                    <a:satMod val="150000"/>
                  </a:schemeClr>
                </a:solidFill>
              </a:rPr>
              <a:t>A population produces more offspring than can survive</a:t>
            </a:r>
            <a:endParaRPr lang="en-US" sz="2200" dirty="0">
              <a:solidFill>
                <a:schemeClr val="accent1">
                  <a:tint val="83000"/>
                  <a:satMod val="150000"/>
                </a:schemeClr>
              </a:solidFill>
            </a:endParaRPr>
          </a:p>
        </p:txBody>
      </p:sp>
      <p:sp>
        <p:nvSpPr>
          <p:cNvPr id="40964" name="TextBox 1"/>
          <p:cNvSpPr txBox="1">
            <a:spLocks noChangeArrowheads="1"/>
          </p:cNvSpPr>
          <p:nvPr/>
        </p:nvSpPr>
        <p:spPr bwMode="auto">
          <a:xfrm>
            <a:off x="990600" y="55626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E6E6E6"/>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9pPr>
          </a:lstStyle>
          <a:p>
            <a:pPr eaLnBrk="1" fontAlgn="base" hangingPunct="1">
              <a:spcBef>
                <a:spcPct val="0"/>
              </a:spcBef>
              <a:spcAft>
                <a:spcPct val="0"/>
              </a:spcAft>
              <a:buClrTx/>
              <a:buSzTx/>
              <a:buFontTx/>
              <a:buNone/>
              <a:defRPr/>
            </a:pPr>
            <a:r>
              <a:rPr lang="en-US" altLang="en-US" sz="1800" b="1" smtClean="0">
                <a:solidFill>
                  <a:prstClr val="black"/>
                </a:solidFill>
                <a:latin typeface="Comic Sans MS" pitchFamily="66" charset="0"/>
                <a:cs typeface="Arial" charset="0"/>
                <a:hlinkClick r:id="rId3" action="ppaction://hlinkfile"/>
              </a:rPr>
              <a:t>Sea Turtles Hatching</a:t>
            </a:r>
            <a:endParaRPr lang="en-US" altLang="en-US" sz="1800" b="1" smtClean="0">
              <a:solidFill>
                <a:prstClr val="black"/>
              </a:solidFill>
              <a:latin typeface="Comic Sans MS" pitchFamily="66" charset="0"/>
              <a:cs typeface="Arial" charset="0"/>
            </a:endParaRPr>
          </a:p>
        </p:txBody>
      </p:sp>
    </p:spTree>
    <p:extLst>
      <p:ext uri="{BB962C8B-B14F-4D97-AF65-F5344CB8AC3E}">
        <p14:creationId xmlns:p14="http://schemas.microsoft.com/office/powerpoint/2010/main" val="3259147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33"/>
          <p:cNvGrpSpPr>
            <a:grpSpLocks/>
          </p:cNvGrpSpPr>
          <p:nvPr/>
        </p:nvGrpSpPr>
        <p:grpSpPr bwMode="auto">
          <a:xfrm>
            <a:off x="36513" y="1962150"/>
            <a:ext cx="9144000" cy="4743450"/>
            <a:chOff x="0" y="1332"/>
            <a:chExt cx="5760" cy="2988"/>
          </a:xfrm>
        </p:grpSpPr>
        <p:pic>
          <p:nvPicPr>
            <p:cNvPr id="57359" name="Picture 9" descr="dam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 y="1332"/>
              <a:ext cx="979" cy="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0" name="Picture 11" descr="ashton-kutcher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2928"/>
              <a:ext cx="1013"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1" name="Picture 13" descr="paul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2" y="3192"/>
              <a:ext cx="1115"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2" name="Picture 14" descr="mcconaughey-matth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78"/>
              <a:ext cx="672" cy="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3" name="Picture 15" descr="Tom%20Cruise%20150x1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2" y="3399"/>
              <a:ext cx="9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4" name="Picture 18" descr="Sweet%20Josh%20Luca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2" y="1704"/>
              <a:ext cx="858" cy="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5" name="Picture 12" descr="hfor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6" y="2016"/>
              <a:ext cx="1045"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Rectangle 2"/>
          <p:cNvSpPr>
            <a:spLocks noGrp="1" noChangeArrowheads="1"/>
          </p:cNvSpPr>
          <p:nvPr>
            <p:ph type="title"/>
          </p:nvPr>
        </p:nvSpPr>
        <p:spPr>
          <a:xfrm>
            <a:off x="1524000" y="152400"/>
            <a:ext cx="7010400" cy="1219200"/>
          </a:xfrm>
        </p:spPr>
        <p:txBody>
          <a:bodyPr>
            <a:normAutofit fontScale="90000"/>
          </a:bodyPr>
          <a:lstStyle/>
          <a:p>
            <a:pPr marL="484632" indent="0" eaLnBrk="1" fontAlgn="auto" hangingPunct="1">
              <a:spcAft>
                <a:spcPts val="0"/>
              </a:spcAft>
              <a:defRPr/>
            </a:pPr>
            <a:r>
              <a:rPr lang="en-US" sz="3600" dirty="0" smtClean="0">
                <a:solidFill>
                  <a:schemeClr val="accent1">
                    <a:tint val="83000"/>
                    <a:satMod val="150000"/>
                  </a:schemeClr>
                </a:solidFill>
              </a:rPr>
              <a:t>Variation exists</a:t>
            </a:r>
            <a:r>
              <a:rPr lang="en-US" sz="5600" dirty="0" smtClean="0">
                <a:solidFill>
                  <a:schemeClr val="accent1">
                    <a:tint val="83000"/>
                    <a:satMod val="150000"/>
                  </a:schemeClr>
                </a:solidFill>
              </a:rPr>
              <a:t> </a:t>
            </a:r>
            <a:r>
              <a:rPr lang="en-US" sz="3200" dirty="0" smtClean="0">
                <a:solidFill>
                  <a:schemeClr val="accent1">
                    <a:tint val="83000"/>
                    <a:satMod val="150000"/>
                  </a:schemeClr>
                </a:solidFill>
              </a:rPr>
              <a:t>among members of a species.</a:t>
            </a:r>
            <a:br>
              <a:rPr lang="en-US" sz="3200" dirty="0" smtClean="0">
                <a:solidFill>
                  <a:schemeClr val="accent1">
                    <a:tint val="83000"/>
                    <a:satMod val="150000"/>
                  </a:schemeClr>
                </a:solidFill>
              </a:rPr>
            </a:br>
            <a:endParaRPr lang="en-US" sz="3200" dirty="0" smtClean="0">
              <a:solidFill>
                <a:schemeClr val="accent1">
                  <a:tint val="83000"/>
                  <a:satMod val="150000"/>
                </a:schemeClr>
              </a:solidFill>
            </a:endParaRPr>
          </a:p>
        </p:txBody>
      </p:sp>
      <p:pic>
        <p:nvPicPr>
          <p:cNvPr id="57348" name="Picture 23" descr="kal-penn-2"/>
          <p:cNvPicPr>
            <a:picLocks noGrp="1" noChangeAspect="1" noChangeArrowheads="1"/>
          </p:cNvPicPr>
          <p:nvPr>
            <p:ph sz="quarter" idx="1"/>
          </p:nvPr>
        </p:nvPicPr>
        <p:blipFill>
          <a:blip r:embed="rId11">
            <a:extLst>
              <a:ext uri="{28A0092B-C50C-407E-A947-70E740481C1C}">
                <a14:useLocalDpi xmlns:a14="http://schemas.microsoft.com/office/drawing/2010/main" val="0"/>
              </a:ext>
            </a:extLst>
          </a:blip>
          <a:srcRect r="30769"/>
          <a:stretch>
            <a:fillRect/>
          </a:stretch>
        </p:blipFill>
        <p:spPr>
          <a:xfrm>
            <a:off x="4724400" y="762000"/>
            <a:ext cx="1600200" cy="2019300"/>
          </a:xfrm>
        </p:spPr>
      </p:pic>
      <p:pic>
        <p:nvPicPr>
          <p:cNvPr id="211988" name="Dead3548.wav">
            <a:hlinkClick r:id="" action="ppaction://media"/>
          </p:cNvPr>
          <p:cNvPicPr>
            <a:picLocks noRot="1" noChangeAspect="1" noChangeArrowheads="1"/>
          </p:cNvPicPr>
          <p:nvPr>
            <a:wavAudioFile r:embed="rId1" name="Dead Sexy.wav"/>
          </p:nvPr>
        </p:nvPicPr>
        <p:blipFill>
          <a:blip r:embed="rId12">
            <a:extLst>
              <a:ext uri="{28A0092B-C50C-407E-A947-70E740481C1C}">
                <a14:useLocalDpi xmlns:a14="http://schemas.microsoft.com/office/drawing/2010/main" val="0"/>
              </a:ext>
            </a:extLst>
          </a:blip>
          <a:srcRect/>
          <a:stretch>
            <a:fillRect/>
          </a:stretch>
        </p:blipFill>
        <p:spPr bwMode="auto">
          <a:xfrm>
            <a:off x="914400" y="1219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25" descr="070816_efron_vemd_6p"/>
          <p:cNvPicPr>
            <a:picLocks noGrp="1" noChangeAspect="1" noChangeArrowheads="1"/>
          </p:cNvPicPr>
          <p:nvPr>
            <p:ph sz="quarter" idx="2"/>
          </p:nvPr>
        </p:nvPicPr>
        <p:blipFill>
          <a:blip r:embed="rId13">
            <a:extLst>
              <a:ext uri="{28A0092B-C50C-407E-A947-70E740481C1C}">
                <a14:useLocalDpi xmlns:a14="http://schemas.microsoft.com/office/drawing/2010/main" val="0"/>
              </a:ext>
            </a:extLst>
          </a:blip>
          <a:srcRect/>
          <a:stretch>
            <a:fillRect/>
          </a:stretch>
        </p:blipFill>
        <p:spPr>
          <a:xfrm>
            <a:off x="6324600" y="1447800"/>
            <a:ext cx="1595438" cy="1981200"/>
          </a:xfrm>
        </p:spPr>
      </p:pic>
      <p:pic>
        <p:nvPicPr>
          <p:cNvPr id="57351" name="Picture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1190625"/>
            <a:ext cx="1600200"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2" name="Picture 32" descr="west_wideweb__470x331,0"/>
          <p:cNvPicPr>
            <a:picLocks noChangeAspect="1" noChangeArrowheads="1"/>
          </p:cNvPicPr>
          <p:nvPr/>
        </p:nvPicPr>
        <p:blipFill>
          <a:blip r:embed="rId15">
            <a:extLst>
              <a:ext uri="{28A0092B-C50C-407E-A947-70E740481C1C}">
                <a14:useLocalDpi xmlns:a14="http://schemas.microsoft.com/office/drawing/2010/main" val="0"/>
              </a:ext>
            </a:extLst>
          </a:blip>
          <a:srcRect l="27872" r="5745"/>
          <a:stretch>
            <a:fillRect/>
          </a:stretch>
        </p:blipFill>
        <p:spPr bwMode="auto">
          <a:xfrm>
            <a:off x="0" y="533400"/>
            <a:ext cx="14859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60863" y="4845050"/>
            <a:ext cx="172243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4" name="Picture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15200" y="5138738"/>
            <a:ext cx="1943100" cy="128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5" name="Picture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2019300"/>
            <a:ext cx="1604963"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6" name="Picture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70638" y="3327400"/>
            <a:ext cx="14478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7" name="Picture 2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70363" y="3327400"/>
            <a:ext cx="2309812"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8" name="Picture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3557588"/>
            <a:ext cx="10668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368614"/>
      </p:ext>
    </p:extLst>
  </p:cSld>
  <p:clrMapOvr>
    <a:masterClrMapping/>
  </p:clrMapOvr>
  <p:timing>
    <p:tnLst>
      <p:par>
        <p:cTn id="1" dur="indefinite" restart="never" nodeType="tmRoot">
          <p:childTnLst>
            <p:audio>
              <p:cMediaNode showWhenStopped="0">
                <p:cTn id="2" fill="hold" display="0">
                  <p:stCondLst>
                    <p:cond delay="indefinite"/>
                  </p:stCondLst>
                  <p:endCondLst>
                    <p:cond evt="onNext" delay="0">
                      <p:tgtEl>
                        <p:sldTgt/>
                      </p:tgtEl>
                    </p:cond>
                    <p:cond evt="onPrev" delay="0">
                      <p:tgtEl>
                        <p:sldTgt/>
                      </p:tgtEl>
                    </p:cond>
                    <p:cond evt="onStopAudio" delay="0">
                      <p:tgtEl>
                        <p:sldTgt/>
                      </p:tgtEl>
                    </p:cond>
                  </p:endCondLst>
                </p:cTn>
                <p:tgtEl>
                  <p:spTgt spid="211988"/>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7" descr="beyo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16224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17" descr="int-bosworth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76750"/>
            <a:ext cx="16287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25" descr="halle-b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833938"/>
            <a:ext cx="2109788"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31" descr="katie holmes joeyvote1.jpg (8125 byt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648200"/>
            <a:ext cx="170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ctangle 37"/>
          <p:cNvSpPr>
            <a:spLocks noGrp="1" noChangeArrowheads="1"/>
          </p:cNvSpPr>
          <p:nvPr>
            <p:ph type="ctrTitle"/>
          </p:nvPr>
        </p:nvSpPr>
        <p:spPr>
          <a:xfrm>
            <a:off x="152400" y="228600"/>
            <a:ext cx="8458200" cy="1752600"/>
          </a:xfrm>
        </p:spPr>
        <p:txBody>
          <a:bodyPr>
            <a:normAutofit fontScale="90000"/>
          </a:bodyPr>
          <a:lstStyle/>
          <a:p>
            <a:pPr marL="484632" indent="0" algn="l" eaLnBrk="1" fontAlgn="auto" hangingPunct="1">
              <a:spcAft>
                <a:spcPts val="0"/>
              </a:spcAft>
              <a:defRPr/>
            </a:pPr>
            <a:r>
              <a:rPr lang="en-US" sz="5600" dirty="0" smtClean="0">
                <a:solidFill>
                  <a:schemeClr val="accent1">
                    <a:tint val="83000"/>
                    <a:satMod val="150000"/>
                  </a:schemeClr>
                </a:solidFill>
              </a:rPr>
              <a:t>Again. . . why does variety persist?</a:t>
            </a:r>
          </a:p>
        </p:txBody>
      </p:sp>
      <p:pic>
        <p:nvPicPr>
          <p:cNvPr id="58375" name="Picture 41" descr="nm_hudgens_070919_ms"/>
          <p:cNvPicPr>
            <a:picLocks noChangeAspect="1" noChangeArrowheads="1"/>
          </p:cNvPicPr>
          <p:nvPr/>
        </p:nvPicPr>
        <p:blipFill>
          <a:blip r:embed="rId7">
            <a:extLst>
              <a:ext uri="{28A0092B-C50C-407E-A947-70E740481C1C}">
                <a14:useLocalDpi xmlns:a14="http://schemas.microsoft.com/office/drawing/2010/main" val="0"/>
              </a:ext>
            </a:extLst>
          </a:blip>
          <a:srcRect l="32567"/>
          <a:stretch>
            <a:fillRect/>
          </a:stretch>
        </p:blipFill>
        <p:spPr bwMode="auto">
          <a:xfrm>
            <a:off x="3352800" y="2819400"/>
            <a:ext cx="173672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43" descr="lauren_conrad_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209800"/>
            <a:ext cx="1701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45" descr="america_ferrer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86625" y="1371600"/>
            <a:ext cx="1857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5450" y="2819400"/>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9"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363" y="1935163"/>
            <a:ext cx="2065337"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8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07225" y="0"/>
            <a:ext cx="21367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81"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98588" y="3286125"/>
            <a:ext cx="1919287"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82"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08788" y="4611688"/>
            <a:ext cx="1662112"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83"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24438" y="3119438"/>
            <a:ext cx="19510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84"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9725" y="4751388"/>
            <a:ext cx="1497013" cy="210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697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eaLnBrk="1" fontAlgn="auto" hangingPunct="1">
              <a:spcAft>
                <a:spcPts val="0"/>
              </a:spcAft>
              <a:defRPr/>
            </a:pPr>
            <a:r>
              <a:rPr lang="en-US" dirty="0" smtClean="0">
                <a:solidFill>
                  <a:schemeClr val="accent1">
                    <a:tint val="83000"/>
                    <a:satMod val="150000"/>
                  </a:schemeClr>
                </a:solidFill>
              </a:rPr>
              <a:t>Struggle to Survive</a:t>
            </a:r>
            <a:endParaRPr lang="en-US" dirty="0">
              <a:solidFill>
                <a:schemeClr val="accent1">
                  <a:tint val="83000"/>
                  <a:satMod val="150000"/>
                </a:schemeClr>
              </a:solidFill>
            </a:endParaRPr>
          </a:p>
        </p:txBody>
      </p:sp>
      <p:pic>
        <p:nvPicPr>
          <p:cNvPr id="59395" name="Picture 4" descr="http://ucp.totfarm.com/pics/pic_806363001183578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8575"/>
            <a:ext cx="7391400"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760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Struggle to survive</a:t>
            </a:r>
            <a:endParaRPr lang="en-US" dirty="0"/>
          </a:p>
        </p:txBody>
      </p:sp>
      <p:sp>
        <p:nvSpPr>
          <p:cNvPr id="60419" name="Content Placeholder 2"/>
          <p:cNvSpPr>
            <a:spLocks noGrp="1"/>
          </p:cNvSpPr>
          <p:nvPr>
            <p:ph idx="1"/>
          </p:nvPr>
        </p:nvSpPr>
        <p:spPr>
          <a:xfrm>
            <a:off x="457200" y="1882775"/>
            <a:ext cx="8229600" cy="4572000"/>
          </a:xfrm>
        </p:spPr>
        <p:txBody>
          <a:bodyPr/>
          <a:lstStyle/>
          <a:p>
            <a:r>
              <a:rPr lang="en-US" altLang="en-US" smtClean="0"/>
              <a:t>Individuals must compete with each other for resources.</a:t>
            </a:r>
          </a:p>
          <a:p>
            <a:pPr lvl="1"/>
            <a:r>
              <a:rPr lang="en-US" altLang="en-US" smtClean="0"/>
              <a:t>Food, water, mates, shelter, etc.</a:t>
            </a:r>
          </a:p>
          <a:p>
            <a:r>
              <a:rPr lang="en-US" altLang="en-US" smtClean="0"/>
              <a:t>Male Caribou fight for the right to breed with a female Caribou.</a:t>
            </a:r>
          </a:p>
        </p:txBody>
      </p:sp>
      <p:sp>
        <p:nvSpPr>
          <p:cNvPr id="60420" name="TextBox 2"/>
          <p:cNvSpPr txBox="1">
            <a:spLocks noChangeArrowheads="1"/>
          </p:cNvSpPr>
          <p:nvPr/>
        </p:nvSpPr>
        <p:spPr bwMode="auto">
          <a:xfrm>
            <a:off x="1600200" y="5029200"/>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E6E6E6"/>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9pPr>
          </a:lstStyle>
          <a:p>
            <a:pPr eaLnBrk="1" fontAlgn="base" hangingPunct="1">
              <a:spcBef>
                <a:spcPct val="0"/>
              </a:spcBef>
              <a:spcAft>
                <a:spcPct val="0"/>
              </a:spcAft>
              <a:buClrTx/>
              <a:buSzTx/>
              <a:buFontTx/>
              <a:buNone/>
            </a:pPr>
            <a:r>
              <a:rPr lang="en-US" altLang="en-US" sz="2400">
                <a:solidFill>
                  <a:srgbClr val="00B0F0"/>
                </a:solidFill>
                <a:latin typeface="Arial" charset="0"/>
                <a:cs typeface="Arial" charset="0"/>
                <a:hlinkClick r:id="rId2" action="ppaction://hlinkfile"/>
              </a:rPr>
              <a:t>Caribou - Video</a:t>
            </a:r>
            <a:endParaRPr lang="en-US" altLang="en-US" sz="2400">
              <a:solidFill>
                <a:srgbClr val="00B0F0"/>
              </a:solidFill>
              <a:latin typeface="Arial" charset="0"/>
              <a:cs typeface="Arial" charset="0"/>
            </a:endParaRPr>
          </a:p>
        </p:txBody>
      </p:sp>
    </p:spTree>
    <p:extLst>
      <p:ext uri="{BB962C8B-B14F-4D97-AF65-F5344CB8AC3E}">
        <p14:creationId xmlns:p14="http://schemas.microsoft.com/office/powerpoint/2010/main" val="2005875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5"/>
            <a:ext cx="8229600" cy="1399032"/>
          </a:xfrm>
        </p:spPr>
        <p:txBody>
          <a:bodyPr/>
          <a:lstStyle/>
          <a:p>
            <a:pPr>
              <a:defRPr/>
            </a:pPr>
            <a:r>
              <a:rPr lang="en-US" dirty="0" smtClean="0"/>
              <a:t>Differential Reproduction</a:t>
            </a:r>
            <a:endParaRPr lang="en-US" dirty="0"/>
          </a:p>
        </p:txBody>
      </p:sp>
      <p:sp>
        <p:nvSpPr>
          <p:cNvPr id="61443" name="Content Placeholder 2"/>
          <p:cNvSpPr>
            <a:spLocks noGrp="1"/>
          </p:cNvSpPr>
          <p:nvPr>
            <p:ph idx="1"/>
          </p:nvPr>
        </p:nvSpPr>
        <p:spPr>
          <a:xfrm>
            <a:off x="381000" y="990600"/>
            <a:ext cx="8229600" cy="4572000"/>
          </a:xfrm>
        </p:spPr>
        <p:txBody>
          <a:bodyPr/>
          <a:lstStyle/>
          <a:p>
            <a:r>
              <a:rPr lang="en-US" altLang="en-US" sz="2400" smtClean="0"/>
              <a:t>Only the individuals with the  best adaptations to their environment will survive competition.</a:t>
            </a:r>
          </a:p>
          <a:p>
            <a:r>
              <a:rPr lang="en-US" altLang="en-US" sz="2400" smtClean="0"/>
              <a:t>Only the survivors will be able to reproduce and pass on their genes.</a:t>
            </a:r>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l="7744" t="7684" r="11896"/>
          <a:stretch>
            <a:fillRect/>
          </a:stretch>
        </p:blipFill>
        <p:spPr bwMode="auto">
          <a:xfrm>
            <a:off x="1143000" y="2895600"/>
            <a:ext cx="3276600" cy="362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5" name="Picture 3"/>
          <p:cNvPicPr>
            <a:picLocks noChangeAspect="1" noChangeArrowheads="1"/>
          </p:cNvPicPr>
          <p:nvPr/>
        </p:nvPicPr>
        <p:blipFill>
          <a:blip r:embed="rId3">
            <a:extLst>
              <a:ext uri="{28A0092B-C50C-407E-A947-70E740481C1C}">
                <a14:useLocalDpi xmlns:a14="http://schemas.microsoft.com/office/drawing/2010/main" val="0"/>
              </a:ext>
            </a:extLst>
          </a:blip>
          <a:srcRect t="8151"/>
          <a:stretch>
            <a:fillRect/>
          </a:stretch>
        </p:blipFill>
        <p:spPr bwMode="auto">
          <a:xfrm>
            <a:off x="5410200" y="2301875"/>
            <a:ext cx="2870200" cy="440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728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04800"/>
            <a:ext cx="8229600" cy="1143000"/>
          </a:xfrm>
        </p:spPr>
        <p:txBody>
          <a:bodyPr/>
          <a:lstStyle/>
          <a:p>
            <a:pPr eaLnBrk="1" hangingPunct="1">
              <a:defRPr/>
            </a:pPr>
            <a:r>
              <a:rPr lang="en-US" altLang="en-US" sz="3200" b="1" smtClean="0"/>
              <a:t>Is this </a:t>
            </a:r>
            <a:r>
              <a:rPr lang="en-US" altLang="en-US" sz="3200" b="1" u="sng" smtClean="0"/>
              <a:t>survival</a:t>
            </a:r>
            <a:r>
              <a:rPr lang="en-US" altLang="en-US" sz="3200" b="1" smtClean="0"/>
              <a:t> of the fittest?</a:t>
            </a:r>
          </a:p>
        </p:txBody>
      </p:sp>
      <p:sp>
        <p:nvSpPr>
          <p:cNvPr id="62467" name="Rectangle 3"/>
          <p:cNvSpPr>
            <a:spLocks noGrp="1" noChangeArrowheads="1"/>
          </p:cNvSpPr>
          <p:nvPr>
            <p:ph type="body" idx="1"/>
          </p:nvPr>
        </p:nvSpPr>
        <p:spPr>
          <a:xfrm>
            <a:off x="457200" y="1882775"/>
            <a:ext cx="8229600" cy="4572000"/>
          </a:xfrm>
        </p:spPr>
        <p:txBody>
          <a:bodyPr/>
          <a:lstStyle/>
          <a:p>
            <a:pPr eaLnBrk="1" hangingPunct="1"/>
            <a:r>
              <a:rPr lang="en-US" altLang="en-US" smtClean="0"/>
              <a:t>No!  To be fit means more than just to survive…you have to be able to </a:t>
            </a:r>
            <a:r>
              <a:rPr lang="en-US" altLang="en-US" smtClean="0">
                <a:solidFill>
                  <a:srgbClr val="FF0000"/>
                </a:solidFill>
              </a:rPr>
              <a:t>reproduce</a:t>
            </a:r>
          </a:p>
          <a:p>
            <a:pPr eaLnBrk="1" hangingPunct="1"/>
            <a:endParaRPr lang="en-US" altLang="en-US" smtClean="0"/>
          </a:p>
          <a:p>
            <a:pPr eaLnBrk="1" hangingPunct="1"/>
            <a:r>
              <a:rPr lang="en-US" altLang="en-US" b="1" smtClean="0"/>
              <a:t>Fitness </a:t>
            </a:r>
            <a:r>
              <a:rPr lang="en-US" altLang="en-US" smtClean="0"/>
              <a:t>= a single organism’s</a:t>
            </a:r>
            <a:r>
              <a:rPr lang="en-US" altLang="en-US" smtClean="0">
                <a:solidFill>
                  <a:srgbClr val="FF0000"/>
                </a:solidFill>
              </a:rPr>
              <a:t> genetic </a:t>
            </a:r>
            <a:r>
              <a:rPr lang="en-US" altLang="en-US" smtClean="0"/>
              <a:t>contribution to the next generation</a:t>
            </a:r>
          </a:p>
          <a:p>
            <a:pPr eaLnBrk="1" hangingPunct="1">
              <a:buFontTx/>
              <a:buNone/>
            </a:pPr>
            <a:endParaRPr lang="en-US" altLang="en-US" smtClean="0"/>
          </a:p>
          <a:p>
            <a:pPr eaLnBrk="1" hangingPunct="1"/>
            <a:r>
              <a:rPr lang="en-US" altLang="en-US" smtClean="0"/>
              <a:t>Over time, a population </a:t>
            </a:r>
            <a:r>
              <a:rPr lang="en-US" altLang="en-US" smtClean="0">
                <a:solidFill>
                  <a:srgbClr val="FF0000"/>
                </a:solidFill>
              </a:rPr>
              <a:t>adapts</a:t>
            </a:r>
            <a:r>
              <a:rPr lang="en-US" altLang="en-US" smtClean="0"/>
              <a:t> as the number of favorable traits increases</a:t>
            </a:r>
          </a:p>
        </p:txBody>
      </p:sp>
    </p:spTree>
    <p:extLst>
      <p:ext uri="{BB962C8B-B14F-4D97-AF65-F5344CB8AC3E}">
        <p14:creationId xmlns:p14="http://schemas.microsoft.com/office/powerpoint/2010/main" val="575705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ltLang="en-US" smtClean="0">
                <a:latin typeface="Comic Sans MS" pitchFamily="66" charset="0"/>
              </a:rPr>
              <a:t>Evolution by Natural Selection</a:t>
            </a:r>
          </a:p>
        </p:txBody>
      </p:sp>
      <p:sp>
        <p:nvSpPr>
          <p:cNvPr id="63491" name="Rectangle 3"/>
          <p:cNvSpPr>
            <a:spLocks noGrp="1" noChangeArrowheads="1"/>
          </p:cNvSpPr>
          <p:nvPr>
            <p:ph type="body" idx="1"/>
          </p:nvPr>
        </p:nvSpPr>
        <p:spPr>
          <a:xfrm>
            <a:off x="457200" y="1600200"/>
            <a:ext cx="8229600" cy="5257800"/>
          </a:xfrm>
        </p:spPr>
        <p:txBody>
          <a:bodyPr/>
          <a:lstStyle/>
          <a:p>
            <a:pPr eaLnBrk="1" hangingPunct="1">
              <a:lnSpc>
                <a:spcPct val="90000"/>
              </a:lnSpc>
            </a:pPr>
            <a:r>
              <a:rPr lang="en-US" altLang="en-US" smtClean="0">
                <a:latin typeface="Comic Sans MS" pitchFamily="66" charset="0"/>
              </a:rPr>
              <a:t>Adaptation: a characteristic that </a:t>
            </a:r>
            <a:r>
              <a:rPr lang="en-US" altLang="en-US" u="sng" smtClean="0">
                <a:solidFill>
                  <a:srgbClr val="FF0000"/>
                </a:solidFill>
                <a:latin typeface="Comic Sans MS" pitchFamily="66" charset="0"/>
              </a:rPr>
              <a:t>increases an individual’s fitness</a:t>
            </a:r>
            <a:r>
              <a:rPr lang="en-US" altLang="en-US" smtClean="0">
                <a:latin typeface="Comic Sans MS" pitchFamily="66" charset="0"/>
              </a:rPr>
              <a:t>.</a:t>
            </a:r>
          </a:p>
          <a:p>
            <a:pPr eaLnBrk="1" hangingPunct="1">
              <a:lnSpc>
                <a:spcPct val="90000"/>
              </a:lnSpc>
            </a:pPr>
            <a:r>
              <a:rPr lang="en-US" altLang="en-US" smtClean="0">
                <a:latin typeface="Comic Sans MS" pitchFamily="66" charset="0"/>
              </a:rPr>
              <a:t>Adaptive characteristics become </a:t>
            </a:r>
            <a:r>
              <a:rPr lang="en-US" altLang="en-US" u="sng" smtClean="0">
                <a:solidFill>
                  <a:srgbClr val="FF0000"/>
                </a:solidFill>
                <a:latin typeface="Comic Sans MS" pitchFamily="66" charset="0"/>
              </a:rPr>
              <a:t>more common</a:t>
            </a:r>
            <a:r>
              <a:rPr lang="en-US" altLang="en-US" smtClean="0">
                <a:latin typeface="Comic Sans MS" pitchFamily="66" charset="0"/>
              </a:rPr>
              <a:t> in a population.</a:t>
            </a:r>
          </a:p>
          <a:p>
            <a:pPr eaLnBrk="1" hangingPunct="1">
              <a:lnSpc>
                <a:spcPct val="90000"/>
              </a:lnSpc>
            </a:pPr>
            <a:r>
              <a:rPr lang="en-US" altLang="en-US" smtClean="0">
                <a:latin typeface="Comic Sans MS" pitchFamily="66" charset="0"/>
              </a:rPr>
              <a:t>It is a </a:t>
            </a:r>
            <a:r>
              <a:rPr lang="en-US" altLang="en-US" u="sng" smtClean="0">
                <a:solidFill>
                  <a:srgbClr val="FF0000"/>
                </a:solidFill>
                <a:latin typeface="Comic Sans MS" pitchFamily="66" charset="0"/>
              </a:rPr>
              <a:t>gradual</a:t>
            </a:r>
            <a:r>
              <a:rPr lang="en-US" altLang="en-US" smtClean="0">
                <a:solidFill>
                  <a:srgbClr val="FF0000"/>
                </a:solidFill>
                <a:latin typeface="Comic Sans MS" pitchFamily="66" charset="0"/>
              </a:rPr>
              <a:t> </a:t>
            </a:r>
            <a:r>
              <a:rPr lang="en-US" altLang="en-US" smtClean="0">
                <a:latin typeface="Comic Sans MS" pitchFamily="66" charset="0"/>
              </a:rPr>
              <a:t>process that takes place over many, many generations.</a:t>
            </a:r>
          </a:p>
          <a:p>
            <a:pPr eaLnBrk="1" hangingPunct="1">
              <a:lnSpc>
                <a:spcPct val="90000"/>
              </a:lnSpc>
            </a:pPr>
            <a:r>
              <a:rPr lang="en-US" altLang="en-US" smtClean="0">
                <a:latin typeface="Comic Sans MS" pitchFamily="66" charset="0"/>
              </a:rPr>
              <a:t>Results in population level changes (</a:t>
            </a:r>
            <a:r>
              <a:rPr lang="en-US" altLang="en-US" u="sng" smtClean="0">
                <a:solidFill>
                  <a:srgbClr val="FF0000"/>
                </a:solidFill>
                <a:latin typeface="Comic Sans MS" pitchFamily="66" charset="0"/>
              </a:rPr>
              <a:t>strong survive, weak die off</a:t>
            </a:r>
            <a:r>
              <a:rPr lang="en-US" altLang="en-US" smtClean="0">
                <a:latin typeface="Comic Sans MS" pitchFamily="66" charset="0"/>
              </a:rPr>
              <a:t>).</a:t>
            </a:r>
          </a:p>
          <a:p>
            <a:pPr eaLnBrk="1" hangingPunct="1">
              <a:lnSpc>
                <a:spcPct val="90000"/>
              </a:lnSpc>
            </a:pPr>
            <a:r>
              <a:rPr lang="en-US" altLang="en-US" smtClean="0">
                <a:latin typeface="Comic Sans MS" pitchFamily="66" charset="0"/>
              </a:rPr>
              <a:t>Adaptation depends on an animal’s </a:t>
            </a:r>
            <a:r>
              <a:rPr lang="en-US" altLang="en-US" u="sng" smtClean="0">
                <a:solidFill>
                  <a:srgbClr val="FF0000"/>
                </a:solidFill>
                <a:latin typeface="Comic Sans MS" pitchFamily="66" charset="0"/>
              </a:rPr>
              <a:t>environment</a:t>
            </a:r>
          </a:p>
        </p:txBody>
      </p:sp>
    </p:spTree>
    <p:extLst>
      <p:ext uri="{BB962C8B-B14F-4D97-AF65-F5344CB8AC3E}">
        <p14:creationId xmlns:p14="http://schemas.microsoft.com/office/powerpoint/2010/main" val="196171446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lstStyle/>
          <a:p>
            <a:pPr>
              <a:defRPr/>
            </a:pPr>
            <a:r>
              <a:rPr lang="en-US" dirty="0" smtClean="0"/>
              <a:t>Allele Frequency</a:t>
            </a:r>
            <a:endParaRPr lang="en-US" dirty="0"/>
          </a:p>
        </p:txBody>
      </p:sp>
      <p:sp>
        <p:nvSpPr>
          <p:cNvPr id="3" name="Content Placeholder 2"/>
          <p:cNvSpPr>
            <a:spLocks noGrp="1"/>
          </p:cNvSpPr>
          <p:nvPr>
            <p:ph idx="1"/>
          </p:nvPr>
        </p:nvSpPr>
        <p:spPr>
          <a:xfrm>
            <a:off x="381000" y="838200"/>
            <a:ext cx="8229600" cy="5562600"/>
          </a:xfrm>
        </p:spPr>
        <p:txBody>
          <a:bodyPr/>
          <a:lstStyle/>
          <a:p>
            <a:pPr>
              <a:defRPr/>
            </a:pPr>
            <a:r>
              <a:rPr lang="en-US" dirty="0" smtClean="0"/>
              <a:t>The proportion of gene copies of a given allele in a population.</a:t>
            </a:r>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65087" indent="0">
              <a:buFont typeface="Wingdings 2" pitchFamily="18" charset="2"/>
              <a:buNone/>
              <a:defRPr/>
            </a:pPr>
            <a:endParaRPr lang="en-US" dirty="0"/>
          </a:p>
          <a:p>
            <a:pPr>
              <a:defRPr/>
            </a:pPr>
            <a:r>
              <a:rPr lang="en-US" dirty="0" smtClean="0"/>
              <a:t>A change in allele frequency results in small evolutionary changes (</a:t>
            </a:r>
            <a:r>
              <a:rPr lang="en-US" dirty="0" err="1" smtClean="0"/>
              <a:t>microevlolution</a:t>
            </a:r>
            <a:r>
              <a:rPr lang="en-US" dirty="0" smtClean="0"/>
              <a:t>)</a:t>
            </a:r>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a:p>
        </p:txBody>
      </p:sp>
      <p:sp>
        <p:nvSpPr>
          <p:cNvPr id="4" name="Rectangle 3"/>
          <p:cNvSpPr/>
          <p:nvPr/>
        </p:nvSpPr>
        <p:spPr>
          <a:xfrm>
            <a:off x="1508125" y="1828800"/>
            <a:ext cx="5121275"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64517" name="Picture 4" descr="http://biology.unm.edu/ccouncil/Biology_203/Images/PopGen/bugdrif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0" y="1897063"/>
            <a:ext cx="4487863"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076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399032"/>
          </a:xfrm>
        </p:spPr>
        <p:txBody>
          <a:bodyPr>
            <a:normAutofit fontScale="90000"/>
          </a:bodyPr>
          <a:lstStyle/>
          <a:p>
            <a:pPr algn="ctr">
              <a:defRPr/>
            </a:pPr>
            <a:r>
              <a:rPr lang="en-US" altLang="en-US" sz="2700" dirty="0" smtClean="0"/>
              <a:t/>
            </a:r>
            <a:br>
              <a:rPr lang="en-US" altLang="en-US" sz="2700" dirty="0" smtClean="0"/>
            </a:br>
            <a:r>
              <a:rPr lang="en-US" altLang="en-US" sz="2700" dirty="0" smtClean="0"/>
              <a:t/>
            </a:r>
            <a:br>
              <a:rPr lang="en-US" altLang="en-US" sz="2700" dirty="0" smtClean="0"/>
            </a:br>
            <a:r>
              <a:rPr lang="en-US" altLang="en-US" sz="2700" dirty="0" smtClean="0"/>
              <a:t>All </a:t>
            </a:r>
            <a:r>
              <a:rPr lang="en-US" altLang="en-US" sz="2700" dirty="0"/>
              <a:t>of the genes of the reproductively active members of a population</a:t>
            </a:r>
            <a:r>
              <a:rPr lang="en-US" altLang="en-US" sz="2700" dirty="0" smtClean="0"/>
              <a:t>.</a:t>
            </a:r>
            <a:r>
              <a:rPr lang="en-US" dirty="0" smtClean="0"/>
              <a:t/>
            </a:r>
            <a:br>
              <a:rPr lang="en-US" dirty="0" smtClean="0"/>
            </a:br>
            <a:r>
              <a:rPr lang="en-US" dirty="0" smtClean="0"/>
              <a:t>Out of the gene pool?</a:t>
            </a:r>
            <a:endParaRPr lang="en-US" dirty="0"/>
          </a:p>
        </p:txBody>
      </p:sp>
      <p:pic>
        <p:nvPicPr>
          <p:cNvPr id="65539" name="Picture 2" descr="http://img407.imageshack.us/img407/6964/1222304789566hx5.jpg"/>
          <p:cNvPicPr>
            <a:picLocks noChangeAspect="1" noChangeArrowheads="1"/>
          </p:cNvPicPr>
          <p:nvPr/>
        </p:nvPicPr>
        <p:blipFill>
          <a:blip r:embed="rId2">
            <a:extLst>
              <a:ext uri="{28A0092B-C50C-407E-A947-70E740481C1C}">
                <a14:useLocalDpi xmlns:a14="http://schemas.microsoft.com/office/drawing/2010/main" val="0"/>
              </a:ext>
            </a:extLst>
          </a:blip>
          <a:srcRect b="3999"/>
          <a:stretch>
            <a:fillRect/>
          </a:stretch>
        </p:blipFill>
        <p:spPr bwMode="auto">
          <a:xfrm>
            <a:off x="1295400" y="1752600"/>
            <a:ext cx="6705600"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012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81000" y="-228600"/>
            <a:ext cx="8229600" cy="4191000"/>
          </a:xfrm>
        </p:spPr>
        <p:txBody>
          <a:bodyPr/>
          <a:lstStyle/>
          <a:p>
            <a:pPr marL="65087" indent="0" eaLnBrk="1" hangingPunct="1">
              <a:buFont typeface="Wingdings 2" pitchFamily="18" charset="2"/>
              <a:buNone/>
              <a:defRPr/>
            </a:pPr>
            <a:endParaRPr lang="en-US" altLang="en-US" dirty="0" smtClean="0"/>
          </a:p>
          <a:p>
            <a:pPr eaLnBrk="1" hangingPunct="1">
              <a:defRPr/>
            </a:pPr>
            <a:r>
              <a:rPr lang="en-US" altLang="en-US" sz="2000" dirty="0" smtClean="0"/>
              <a:t>There are several scientists who observed and predicted the causes behind evolution.</a:t>
            </a:r>
          </a:p>
          <a:p>
            <a:pPr marL="65087" indent="0" eaLnBrk="1" hangingPunct="1">
              <a:buFont typeface="Wingdings 2" pitchFamily="18" charset="2"/>
              <a:buNone/>
              <a:defRPr/>
            </a:pPr>
            <a:endParaRPr lang="en-US" altLang="en-US" sz="2000" dirty="0" smtClean="0"/>
          </a:p>
          <a:p>
            <a:pPr eaLnBrk="1" hangingPunct="1">
              <a:defRPr/>
            </a:pPr>
            <a:r>
              <a:rPr lang="en-US" altLang="en-US" sz="2000" dirty="0" smtClean="0"/>
              <a:t>Evolution- the development of new organisms from pre-existing organisms over time.  </a:t>
            </a:r>
          </a:p>
          <a:p>
            <a:pPr marL="65087" indent="0" eaLnBrk="1" hangingPunct="1">
              <a:buFont typeface="Wingdings 2" pitchFamily="18" charset="2"/>
              <a:buNone/>
              <a:defRPr/>
            </a:pPr>
            <a:endParaRPr lang="en-US" altLang="en-US" sz="2000" dirty="0" smtClean="0"/>
          </a:p>
          <a:p>
            <a:pPr eaLnBrk="1" hangingPunct="1">
              <a:defRPr/>
            </a:pPr>
            <a:r>
              <a:rPr lang="en-US" altLang="en-US" sz="2000" dirty="0" smtClean="0"/>
              <a:t>Evolution = changes in a </a:t>
            </a:r>
            <a:r>
              <a:rPr lang="en-US" altLang="en-US" sz="2000" u="sng" dirty="0" smtClean="0"/>
              <a:t>population</a:t>
            </a:r>
            <a:r>
              <a:rPr lang="en-US" altLang="en-US" sz="2000" dirty="0" smtClean="0"/>
              <a:t> of organisms over a period of time.</a:t>
            </a:r>
          </a:p>
          <a:p>
            <a:pPr marL="65087" indent="0" eaLnBrk="1" hangingPunct="1">
              <a:buFont typeface="Wingdings 2" pitchFamily="18" charset="2"/>
              <a:buNone/>
              <a:defRPr/>
            </a:pPr>
            <a:endParaRPr lang="en-US" altLang="en-US" sz="2000" dirty="0" smtClean="0"/>
          </a:p>
          <a:p>
            <a:pPr eaLnBrk="1" hangingPunct="1">
              <a:defRPr/>
            </a:pPr>
            <a:r>
              <a:rPr lang="en-US" altLang="en-US" sz="2000" dirty="0" smtClean="0"/>
              <a:t>Population = is a group of members of a single species living in a particular area.</a:t>
            </a:r>
          </a:p>
          <a:p>
            <a:pPr eaLnBrk="1" hangingPunct="1">
              <a:defRPr/>
            </a:pPr>
            <a:endParaRPr lang="en-US" altLang="en-US" sz="2000" dirty="0" smtClean="0"/>
          </a:p>
          <a:p>
            <a:pPr eaLnBrk="1" hangingPunct="1">
              <a:defRPr/>
            </a:pPr>
            <a:r>
              <a:rPr lang="en-US" altLang="en-US" sz="2000" dirty="0" smtClean="0"/>
              <a:t>Why does evolution happen?  </a:t>
            </a:r>
          </a:p>
          <a:p>
            <a:pPr marL="65087" indent="0" eaLnBrk="1" hangingPunct="1">
              <a:buFont typeface="Wingdings 2" pitchFamily="18" charset="2"/>
              <a:buNone/>
              <a:defRPr/>
            </a:pPr>
            <a:endParaRPr lang="en-US" altLang="en-US" sz="2000" dirty="0" smtClean="0"/>
          </a:p>
          <a:p>
            <a:pPr eaLnBrk="1" hangingPunct="1">
              <a:defRPr/>
            </a:pPr>
            <a:r>
              <a:rPr lang="en-US" altLang="en-US" sz="2000" b="1" dirty="0" smtClean="0"/>
              <a:t>So that organisms can survive changing environments (food, shelter, reproduction).  </a:t>
            </a:r>
          </a:p>
          <a:p>
            <a:pPr eaLnBrk="1" hangingPunct="1">
              <a:defRPr/>
            </a:pPr>
            <a:endParaRPr lang="en-US" altLang="en-US" dirty="0" smtClean="0"/>
          </a:p>
        </p:txBody>
      </p:sp>
    </p:spTree>
    <p:extLst>
      <p:ext uri="{BB962C8B-B14F-4D97-AF65-F5344CB8AC3E}">
        <p14:creationId xmlns:p14="http://schemas.microsoft.com/office/powerpoint/2010/main" val="2055559329"/>
      </p:ext>
    </p:extLst>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534400" cy="1143000"/>
          </a:xfrm>
        </p:spPr>
        <p:txBody>
          <a:bodyPr/>
          <a:lstStyle/>
          <a:p>
            <a:pPr eaLnBrk="1" hangingPunct="1">
              <a:defRPr/>
            </a:pPr>
            <a:r>
              <a:rPr lang="en-US" altLang="en-US" sz="3200" b="1" i="1" dirty="0" smtClean="0"/>
              <a:t>How do we get variation in a population?</a:t>
            </a:r>
          </a:p>
        </p:txBody>
      </p:sp>
      <p:sp>
        <p:nvSpPr>
          <p:cNvPr id="66563" name="Rectangle 3"/>
          <p:cNvSpPr>
            <a:spLocks noGrp="1" noChangeArrowheads="1"/>
          </p:cNvSpPr>
          <p:nvPr>
            <p:ph type="body" idx="1"/>
          </p:nvPr>
        </p:nvSpPr>
        <p:spPr>
          <a:xfrm>
            <a:off x="457200" y="1295400"/>
            <a:ext cx="8305800" cy="5181600"/>
          </a:xfrm>
        </p:spPr>
        <p:txBody>
          <a:bodyPr/>
          <a:lstStyle/>
          <a:p>
            <a:pPr eaLnBrk="1" hangingPunct="1">
              <a:lnSpc>
                <a:spcPct val="80000"/>
              </a:lnSpc>
            </a:pPr>
            <a:r>
              <a:rPr lang="en-US" altLang="en-US" sz="2800" smtClean="0">
                <a:solidFill>
                  <a:srgbClr val="FF0000"/>
                </a:solidFill>
              </a:rPr>
              <a:t>Mutations</a:t>
            </a:r>
            <a:r>
              <a:rPr lang="en-US" altLang="en-US" sz="2800" smtClean="0"/>
              <a:t> in the DNA create different gene forms </a:t>
            </a:r>
          </a:p>
          <a:p>
            <a:pPr eaLnBrk="1" hangingPunct="1">
              <a:lnSpc>
                <a:spcPct val="80000"/>
              </a:lnSpc>
            </a:pPr>
            <a:endParaRPr lang="en-US" altLang="en-US" sz="2800" smtClean="0"/>
          </a:p>
          <a:p>
            <a:pPr eaLnBrk="1" hangingPunct="1">
              <a:lnSpc>
                <a:spcPct val="80000"/>
              </a:lnSpc>
            </a:pPr>
            <a:r>
              <a:rPr lang="en-US" altLang="en-US" sz="2800" smtClean="0"/>
              <a:t>Natural selection “chooses” individuals with favorable mutations to </a:t>
            </a:r>
            <a:r>
              <a:rPr lang="en-US" altLang="en-US" sz="2800" smtClean="0">
                <a:solidFill>
                  <a:srgbClr val="FF0000"/>
                </a:solidFill>
              </a:rPr>
              <a:t>reproduce</a:t>
            </a:r>
            <a:endParaRPr lang="en-US" altLang="en-US" sz="2800" smtClean="0">
              <a:solidFill>
                <a:srgbClr val="FF0000"/>
              </a:solidFill>
              <a:sym typeface="Wingdings" pitchFamily="2" charset="2"/>
            </a:endParaRPr>
          </a:p>
          <a:p>
            <a:pPr eaLnBrk="1" hangingPunct="1">
              <a:lnSpc>
                <a:spcPct val="80000"/>
              </a:lnSpc>
            </a:pPr>
            <a:endParaRPr lang="en-US" altLang="en-US" sz="2800" smtClean="0">
              <a:solidFill>
                <a:srgbClr val="FF0000"/>
              </a:solidFill>
              <a:sym typeface="Wingdings" pitchFamily="2" charset="2"/>
            </a:endParaRPr>
          </a:p>
          <a:p>
            <a:pPr eaLnBrk="1" hangingPunct="1">
              <a:lnSpc>
                <a:spcPct val="80000"/>
              </a:lnSpc>
            </a:pPr>
            <a:r>
              <a:rPr lang="en-US" altLang="en-US" sz="2800" smtClean="0">
                <a:sym typeface="Wingdings" pitchFamily="2" charset="2"/>
              </a:rPr>
              <a:t>Individuals can’t evolve…they are born with all the genes they are ever going to have!  Populations can evolve as the % of good mutations increases over time</a:t>
            </a:r>
          </a:p>
          <a:p>
            <a:pPr eaLnBrk="1" hangingPunct="1">
              <a:lnSpc>
                <a:spcPct val="80000"/>
              </a:lnSpc>
            </a:pPr>
            <a:endParaRPr lang="en-US" altLang="en-US" sz="2800" smtClean="0">
              <a:sym typeface="Wingdings" pitchFamily="2" charset="2"/>
            </a:endParaRPr>
          </a:p>
          <a:p>
            <a:pPr eaLnBrk="1" hangingPunct="1">
              <a:lnSpc>
                <a:spcPct val="80000"/>
              </a:lnSpc>
            </a:pPr>
            <a:endParaRPr lang="en-US" altLang="en-US" sz="2800" smtClean="0"/>
          </a:p>
        </p:txBody>
      </p:sp>
    </p:spTree>
    <p:extLst>
      <p:ext uri="{BB962C8B-B14F-4D97-AF65-F5344CB8AC3E}">
        <p14:creationId xmlns:p14="http://schemas.microsoft.com/office/powerpoint/2010/main" val="4218279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altLang="en-US" sz="4000" smtClean="0"/>
              <a:t>Examples of Natural Selection</a:t>
            </a:r>
          </a:p>
        </p:txBody>
      </p:sp>
      <p:sp>
        <p:nvSpPr>
          <p:cNvPr id="67587" name="Rectangle 3"/>
          <p:cNvSpPr>
            <a:spLocks noGrp="1" noChangeArrowheads="1"/>
          </p:cNvSpPr>
          <p:nvPr>
            <p:ph type="body" idx="1"/>
          </p:nvPr>
        </p:nvSpPr>
        <p:spPr>
          <a:xfrm>
            <a:off x="457200" y="1882775"/>
            <a:ext cx="8229600" cy="4572000"/>
          </a:xfrm>
        </p:spPr>
        <p:txBody>
          <a:bodyPr/>
          <a:lstStyle/>
          <a:p>
            <a:pPr eaLnBrk="1" hangingPunct="1">
              <a:lnSpc>
                <a:spcPct val="90000"/>
              </a:lnSpc>
              <a:buFontTx/>
              <a:buNone/>
            </a:pPr>
            <a:r>
              <a:rPr lang="en-US" altLang="en-US" b="1" smtClean="0"/>
              <a:t>	</a:t>
            </a:r>
            <a:r>
              <a:rPr lang="en-US" altLang="en-US" b="1" i="1" smtClean="0"/>
              <a:t>A. Peppered Moths:</a:t>
            </a:r>
            <a:r>
              <a:rPr lang="en-US" altLang="en-US" smtClean="0"/>
              <a:t> (Discuss with a neighbor) – There are two forms of peppered moth, light and dark.  Before the Industrial Revolution, light moths survived and reproduced more effectively.  After the Industrial Revolution, dark moths survived and reproduced more effectively.  </a:t>
            </a:r>
          </a:p>
          <a:p>
            <a:pPr eaLnBrk="1" hangingPunct="1">
              <a:lnSpc>
                <a:spcPct val="90000"/>
              </a:lnSpc>
            </a:pPr>
            <a:endParaRPr lang="en-US" altLang="en-US" smtClean="0"/>
          </a:p>
          <a:p>
            <a:pPr eaLnBrk="1" hangingPunct="1">
              <a:lnSpc>
                <a:spcPct val="90000"/>
              </a:lnSpc>
              <a:buFontTx/>
              <a:buNone/>
            </a:pPr>
            <a:r>
              <a:rPr lang="en-US" altLang="en-US" smtClean="0"/>
              <a:t>	WHY WAS THIS THE CASE?</a:t>
            </a:r>
          </a:p>
          <a:p>
            <a:pPr eaLnBrk="1" hangingPunct="1">
              <a:lnSpc>
                <a:spcPct val="90000"/>
              </a:lnSpc>
            </a:pPr>
            <a:endParaRPr lang="en-US" altLang="en-US" smtClean="0"/>
          </a:p>
        </p:txBody>
      </p:sp>
    </p:spTree>
    <p:extLst>
      <p:ext uri="{BB962C8B-B14F-4D97-AF65-F5344CB8AC3E}">
        <p14:creationId xmlns:p14="http://schemas.microsoft.com/office/powerpoint/2010/main" val="3901599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degreescout.com/wordpress/wp-content/uploads/2010/09/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838200"/>
            <a:ext cx="3276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4" descr="http://t0.gstatic.com/images?q=tbn:ANd9GcQ0SPKrkJ1BpCW5_inpAvg1mEbIm2DzewqR6JqaMTaZoy1etMhW-cdEwkLo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86200"/>
            <a:ext cx="2809875"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6" descr="Figure 1: Light and dark forms of the peppered mo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267200"/>
            <a:ext cx="27209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Box 9"/>
          <p:cNvSpPr txBox="1">
            <a:spLocks noChangeArrowheads="1"/>
          </p:cNvSpPr>
          <p:nvPr/>
        </p:nvSpPr>
        <p:spPr bwMode="auto">
          <a:xfrm>
            <a:off x="2819400" y="0"/>
            <a:ext cx="32766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E6E6E6"/>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9pPr>
          </a:lstStyle>
          <a:p>
            <a:pPr algn="ctr" eaLnBrk="1" fontAlgn="base" hangingPunct="1">
              <a:spcBef>
                <a:spcPct val="0"/>
              </a:spcBef>
              <a:spcAft>
                <a:spcPct val="0"/>
              </a:spcAft>
              <a:buClrTx/>
              <a:buSzTx/>
              <a:buFontTx/>
              <a:buNone/>
            </a:pPr>
            <a:r>
              <a:rPr lang="en-US" altLang="en-US" sz="2400" b="1">
                <a:solidFill>
                  <a:prstClr val="white"/>
                </a:solidFill>
                <a:latin typeface="Arial" charset="0"/>
                <a:cs typeface="Arial" charset="0"/>
              </a:rPr>
              <a:t>2 Forms of Moth: Light and Dark</a:t>
            </a:r>
          </a:p>
        </p:txBody>
      </p:sp>
      <p:sp>
        <p:nvSpPr>
          <p:cNvPr id="68614" name="TextBox 9"/>
          <p:cNvSpPr txBox="1">
            <a:spLocks noChangeArrowheads="1"/>
          </p:cNvSpPr>
          <p:nvPr/>
        </p:nvSpPr>
        <p:spPr bwMode="auto">
          <a:xfrm>
            <a:off x="533400" y="3505200"/>
            <a:ext cx="27432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E6E6E6"/>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9pPr>
          </a:lstStyle>
          <a:p>
            <a:pPr algn="ctr" eaLnBrk="1" fontAlgn="base" hangingPunct="1">
              <a:spcBef>
                <a:spcPct val="0"/>
              </a:spcBef>
              <a:spcAft>
                <a:spcPct val="0"/>
              </a:spcAft>
              <a:buClrTx/>
              <a:buSzTx/>
              <a:buFontTx/>
              <a:buNone/>
            </a:pPr>
            <a:r>
              <a:rPr lang="en-US" altLang="en-US" sz="2400" b="1">
                <a:solidFill>
                  <a:prstClr val="white"/>
                </a:solidFill>
                <a:latin typeface="Arial" charset="0"/>
                <a:cs typeface="Arial" charset="0"/>
              </a:rPr>
              <a:t>Before Industrialization</a:t>
            </a:r>
          </a:p>
        </p:txBody>
      </p:sp>
      <p:sp>
        <p:nvSpPr>
          <p:cNvPr id="68615" name="TextBox 9"/>
          <p:cNvSpPr txBox="1">
            <a:spLocks noChangeArrowheads="1"/>
          </p:cNvSpPr>
          <p:nvPr/>
        </p:nvSpPr>
        <p:spPr bwMode="auto">
          <a:xfrm>
            <a:off x="6019800" y="3352800"/>
            <a:ext cx="28194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itchFamily="18" charset="2"/>
              <a:buChar char=""/>
              <a:defRPr sz="3000">
                <a:solidFill>
                  <a:schemeClr val="tx1"/>
                </a:solidFill>
                <a:latin typeface="Century Gothic" pitchFamily="34" charset="0"/>
              </a:defRPr>
            </a:lvl1pPr>
            <a:lvl2pPr marL="742950" indent="-285750" eaLnBrk="0" hangingPunct="0">
              <a:spcBef>
                <a:spcPct val="20000"/>
              </a:spcBef>
              <a:buClr>
                <a:schemeClr val="accent1"/>
              </a:buClr>
              <a:buSzPct val="95000"/>
              <a:buFont typeface="Verdana" pitchFamily="34" charset="0"/>
              <a:buChar char="›"/>
              <a:defRPr sz="2600">
                <a:solidFill>
                  <a:schemeClr val="tx1"/>
                </a:solidFill>
                <a:latin typeface="Century Gothic" pitchFamily="34" charset="0"/>
              </a:defRPr>
            </a:lvl2pPr>
            <a:lvl3pPr marL="1143000" indent="-228600" eaLnBrk="0" hangingPunct="0">
              <a:spcBef>
                <a:spcPct val="20000"/>
              </a:spcBef>
              <a:buClr>
                <a:schemeClr val="accent1"/>
              </a:buClr>
              <a:buFont typeface="Wingdings 2" pitchFamily="18" charset="2"/>
              <a:buChar char=""/>
              <a:defRPr sz="2400">
                <a:solidFill>
                  <a:schemeClr val="tx1"/>
                </a:solidFill>
                <a:latin typeface="Century Gothic" pitchFamily="34" charset="0"/>
              </a:defRPr>
            </a:lvl3pPr>
            <a:lvl4pPr marL="1600200" indent="-228600" eaLnBrk="0" hangingPunct="0">
              <a:spcBef>
                <a:spcPct val="20000"/>
              </a:spcBef>
              <a:buClr>
                <a:schemeClr val="accent1"/>
              </a:buClr>
              <a:buFont typeface="Wingdings 2" pitchFamily="18" charset="2"/>
              <a:buChar char=""/>
              <a:defRPr sz="2000">
                <a:solidFill>
                  <a:schemeClr val="tx1"/>
                </a:solidFill>
                <a:latin typeface="Century Gothic" pitchFamily="34" charset="0"/>
              </a:defRPr>
            </a:lvl4pPr>
            <a:lvl5pPr marL="2057400" indent="-228600" eaLnBrk="0" hangingPunct="0">
              <a:spcBef>
                <a:spcPct val="20000"/>
              </a:spcBef>
              <a:buClr>
                <a:srgbClr val="E6E6E6"/>
              </a:buClr>
              <a:buFont typeface="Wingdings 2" pitchFamily="18" charset="2"/>
              <a:buChar char=""/>
              <a:defRPr sz="1900">
                <a:solidFill>
                  <a:schemeClr val="tx1"/>
                </a:solidFill>
                <a:latin typeface="Century Gothic" pitchFamily="34" charset="0"/>
              </a:defRPr>
            </a:lvl5pPr>
            <a:lvl6pPr marL="25146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6pPr>
            <a:lvl7pPr marL="29718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7pPr>
            <a:lvl8pPr marL="34290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8pPr>
            <a:lvl9pPr marL="3886200" indent="-228600" eaLnBrk="0" fontAlgn="base" hangingPunct="0">
              <a:spcBef>
                <a:spcPct val="20000"/>
              </a:spcBef>
              <a:spcAft>
                <a:spcPct val="0"/>
              </a:spcAft>
              <a:buClr>
                <a:srgbClr val="E6E6E6"/>
              </a:buClr>
              <a:buFont typeface="Wingdings 2" pitchFamily="18" charset="2"/>
              <a:buChar char=""/>
              <a:defRPr sz="1900">
                <a:solidFill>
                  <a:schemeClr val="tx1"/>
                </a:solidFill>
                <a:latin typeface="Century Gothic" pitchFamily="34" charset="0"/>
              </a:defRPr>
            </a:lvl9pPr>
          </a:lstStyle>
          <a:p>
            <a:pPr algn="ctr" eaLnBrk="1" fontAlgn="base" hangingPunct="1">
              <a:spcBef>
                <a:spcPct val="0"/>
              </a:spcBef>
              <a:spcAft>
                <a:spcPct val="0"/>
              </a:spcAft>
              <a:buClrTx/>
              <a:buSzTx/>
              <a:buFontTx/>
              <a:buNone/>
            </a:pPr>
            <a:r>
              <a:rPr lang="en-US" altLang="en-US" sz="2400" b="1">
                <a:solidFill>
                  <a:prstClr val="white"/>
                </a:solidFill>
                <a:latin typeface="Arial" charset="0"/>
                <a:cs typeface="Arial" charset="0"/>
              </a:rPr>
              <a:t>After</a:t>
            </a:r>
          </a:p>
          <a:p>
            <a:pPr algn="ctr" eaLnBrk="1" fontAlgn="base" hangingPunct="1">
              <a:spcBef>
                <a:spcPct val="0"/>
              </a:spcBef>
              <a:spcAft>
                <a:spcPct val="0"/>
              </a:spcAft>
              <a:buClrTx/>
              <a:buSzTx/>
              <a:buFontTx/>
              <a:buNone/>
            </a:pPr>
            <a:r>
              <a:rPr lang="en-US" altLang="en-US" sz="2400" b="1">
                <a:solidFill>
                  <a:prstClr val="white"/>
                </a:solidFill>
                <a:latin typeface="Arial" charset="0"/>
                <a:cs typeface="Arial" charset="0"/>
              </a:rPr>
              <a:t>Industrialization</a:t>
            </a:r>
          </a:p>
        </p:txBody>
      </p:sp>
    </p:spTree>
    <p:extLst>
      <p:ext uri="{BB962C8B-B14F-4D97-AF65-F5344CB8AC3E}">
        <p14:creationId xmlns:p14="http://schemas.microsoft.com/office/powerpoint/2010/main" val="25411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altLang="en-US" sz="4000" smtClean="0"/>
              <a:t>Examples of Natural Selection</a:t>
            </a:r>
          </a:p>
        </p:txBody>
      </p:sp>
      <p:sp>
        <p:nvSpPr>
          <p:cNvPr id="69635" name="Rectangle 3"/>
          <p:cNvSpPr>
            <a:spLocks noGrp="1" noChangeArrowheads="1"/>
          </p:cNvSpPr>
          <p:nvPr>
            <p:ph type="body" idx="1"/>
          </p:nvPr>
        </p:nvSpPr>
        <p:spPr>
          <a:xfrm>
            <a:off x="457200" y="1882775"/>
            <a:ext cx="8229600" cy="4572000"/>
          </a:xfrm>
        </p:spPr>
        <p:txBody>
          <a:bodyPr/>
          <a:lstStyle/>
          <a:p>
            <a:pPr eaLnBrk="1" hangingPunct="1">
              <a:buFontTx/>
              <a:buNone/>
            </a:pPr>
            <a:r>
              <a:rPr lang="en-US" altLang="en-US" b="1" i="1" smtClean="0"/>
              <a:t>	B. Darwin’s Finches</a:t>
            </a:r>
            <a:r>
              <a:rPr lang="en-US" altLang="en-US" smtClean="0"/>
              <a:t>: Darwin noticed that different species of finches on different Galapagos Islands had differently shaped beaks.  There were also different types of seeds found on each island.  </a:t>
            </a:r>
          </a:p>
          <a:p>
            <a:pPr eaLnBrk="1" hangingPunct="1"/>
            <a:endParaRPr lang="en-US" altLang="en-US" smtClean="0"/>
          </a:p>
          <a:p>
            <a:pPr eaLnBrk="1" hangingPunct="1">
              <a:buFontTx/>
              <a:buNone/>
            </a:pPr>
            <a:r>
              <a:rPr lang="en-US" altLang="en-US" smtClean="0"/>
              <a:t>	WHY DO THE DIFFERENT SPECIES HAVE DIFFERENT BEAK SHAPES?</a:t>
            </a:r>
          </a:p>
        </p:txBody>
      </p:sp>
    </p:spTree>
    <p:extLst>
      <p:ext uri="{BB962C8B-B14F-4D97-AF65-F5344CB8AC3E}">
        <p14:creationId xmlns:p14="http://schemas.microsoft.com/office/powerpoint/2010/main" val="1646467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taggart.glg.msu.edu/isb200/FIN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502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818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math.ucla.edu/~tao/fi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3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52400"/>
            <a:ext cx="8229600" cy="1143000"/>
          </a:xfrm>
        </p:spPr>
        <p:txBody>
          <a:bodyPr/>
          <a:lstStyle/>
          <a:p>
            <a:pPr eaLnBrk="1" hangingPunct="1">
              <a:defRPr/>
            </a:pPr>
            <a:r>
              <a:rPr lang="en-US" altLang="en-US" sz="3200" b="1" i="1" dirty="0" smtClean="0"/>
              <a:t>A. Jean Baptiste Lamarck </a:t>
            </a:r>
            <a:r>
              <a:rPr lang="en-US" altLang="en-US" sz="3200" dirty="0" smtClean="0">
                <a:latin typeface="Comic Sans MS" pitchFamily="66" charset="0"/>
              </a:rPr>
              <a:t>(1744-1829)</a:t>
            </a:r>
            <a:r>
              <a:rPr lang="en-US" altLang="en-US" dirty="0" smtClean="0"/>
              <a:t> </a:t>
            </a:r>
          </a:p>
        </p:txBody>
      </p:sp>
      <p:sp>
        <p:nvSpPr>
          <p:cNvPr id="39939" name="Rectangle 3"/>
          <p:cNvSpPr>
            <a:spLocks noGrp="1" noChangeArrowheads="1"/>
          </p:cNvSpPr>
          <p:nvPr>
            <p:ph type="body" idx="1"/>
          </p:nvPr>
        </p:nvSpPr>
        <p:spPr>
          <a:xfrm>
            <a:off x="228600" y="1066800"/>
            <a:ext cx="8763000" cy="4906963"/>
          </a:xfrm>
        </p:spPr>
        <p:txBody>
          <a:bodyPr/>
          <a:lstStyle/>
          <a:p>
            <a:pPr eaLnBrk="1" hangingPunct="1">
              <a:lnSpc>
                <a:spcPct val="80000"/>
              </a:lnSpc>
            </a:pPr>
            <a:r>
              <a:rPr lang="en-US" altLang="en-US" sz="2400" smtClean="0">
                <a:latin typeface="Comic Sans MS" pitchFamily="66" charset="0"/>
              </a:rPr>
              <a:t>Theory of </a:t>
            </a:r>
            <a:r>
              <a:rPr lang="en-US" altLang="en-US" sz="2400" smtClean="0">
                <a:solidFill>
                  <a:srgbClr val="FF0000"/>
                </a:solidFill>
                <a:latin typeface="Comic Sans MS" pitchFamily="66" charset="0"/>
              </a:rPr>
              <a:t>Use and Disuse</a:t>
            </a:r>
            <a:r>
              <a:rPr lang="en-US" altLang="en-US" sz="2400" smtClean="0">
                <a:latin typeface="Comic Sans MS" pitchFamily="66" charset="0"/>
              </a:rPr>
              <a:t>:  body parts that get used become larger and stronger; Unused parts become smaller </a:t>
            </a:r>
          </a:p>
          <a:p>
            <a:pPr eaLnBrk="1" hangingPunct="1">
              <a:lnSpc>
                <a:spcPct val="80000"/>
              </a:lnSpc>
            </a:pPr>
            <a:r>
              <a:rPr lang="en-US" altLang="en-US" sz="2400" smtClean="0">
                <a:latin typeface="Comic Sans MS" pitchFamily="66" charset="0"/>
              </a:rPr>
              <a:t>Theory of Inheritance of </a:t>
            </a:r>
            <a:r>
              <a:rPr lang="en-US" altLang="en-US" sz="2400" smtClean="0">
                <a:solidFill>
                  <a:srgbClr val="FF0000"/>
                </a:solidFill>
                <a:latin typeface="Comic Sans MS" pitchFamily="66" charset="0"/>
              </a:rPr>
              <a:t>Acquired Characteristics</a:t>
            </a:r>
            <a:r>
              <a:rPr lang="en-US" altLang="en-US" sz="2400" smtClean="0">
                <a:latin typeface="Comic Sans MS" pitchFamily="66" charset="0"/>
              </a:rPr>
              <a:t>: modifications acquired during the life of an organism could be passed to offspring</a:t>
            </a:r>
          </a:p>
          <a:p>
            <a:pPr eaLnBrk="1" hangingPunct="1"/>
            <a:r>
              <a:rPr lang="en-US" altLang="en-US" sz="2400" smtClean="0">
                <a:latin typeface="Comic Sans MS" pitchFamily="66" charset="0"/>
              </a:rPr>
              <a:t>Theory of </a:t>
            </a:r>
            <a:r>
              <a:rPr lang="en-US" altLang="en-US" sz="2400" u="sng" smtClean="0">
                <a:solidFill>
                  <a:srgbClr val="FF0000"/>
                </a:solidFill>
                <a:latin typeface="Comic Sans MS" pitchFamily="66" charset="0"/>
              </a:rPr>
              <a:t>Acquired</a:t>
            </a:r>
            <a:r>
              <a:rPr lang="en-US" altLang="en-US" sz="2400" smtClean="0">
                <a:latin typeface="Comic Sans MS" pitchFamily="66" charset="0"/>
              </a:rPr>
              <a:t> characteristics-</a:t>
            </a:r>
          </a:p>
          <a:p>
            <a:pPr lvl="1" eaLnBrk="1" hangingPunct="1"/>
            <a:r>
              <a:rPr lang="en-US" altLang="en-US" sz="2400" smtClean="0">
                <a:latin typeface="Comic Sans MS" pitchFamily="66" charset="0"/>
              </a:rPr>
              <a:t>If an organism changes during life in order to adapt to its environment, those changes are </a:t>
            </a:r>
            <a:r>
              <a:rPr lang="en-US" altLang="en-US" sz="2400" u="sng" smtClean="0">
                <a:solidFill>
                  <a:srgbClr val="FF0000"/>
                </a:solidFill>
                <a:latin typeface="Comic Sans MS" pitchFamily="66" charset="0"/>
              </a:rPr>
              <a:t>passed on to its offspring</a:t>
            </a:r>
          </a:p>
          <a:p>
            <a:pPr lvl="1" eaLnBrk="1" hangingPunct="1"/>
            <a:r>
              <a:rPr lang="en-US" altLang="en-US" sz="2400" smtClean="0">
                <a:latin typeface="Comic Sans MS" pitchFamily="66" charset="0"/>
              </a:rPr>
              <a:t>He said that change is made by what the organisms </a:t>
            </a:r>
            <a:r>
              <a:rPr lang="en-US" altLang="en-US" sz="2400" u="sng" smtClean="0">
                <a:solidFill>
                  <a:srgbClr val="FF0000"/>
                </a:solidFill>
                <a:latin typeface="Comic Sans MS" pitchFamily="66" charset="0"/>
              </a:rPr>
              <a:t>want</a:t>
            </a:r>
            <a:r>
              <a:rPr lang="en-US" altLang="en-US" sz="2400" smtClean="0">
                <a:latin typeface="Comic Sans MS" pitchFamily="66" charset="0"/>
              </a:rPr>
              <a:t> or </a:t>
            </a:r>
            <a:r>
              <a:rPr lang="en-US" altLang="en-US" sz="2400" u="sng" smtClean="0">
                <a:solidFill>
                  <a:srgbClr val="FF0000"/>
                </a:solidFill>
                <a:latin typeface="Comic Sans MS" pitchFamily="66" charset="0"/>
              </a:rPr>
              <a:t>need</a:t>
            </a:r>
          </a:p>
          <a:p>
            <a:pPr lvl="1" eaLnBrk="1" hangingPunct="1"/>
            <a:r>
              <a:rPr lang="en-US" altLang="en-US" sz="2400" smtClean="0">
                <a:latin typeface="Comic Sans MS" pitchFamily="66" charset="0"/>
              </a:rPr>
              <a:t>Example: Lamarck believed that elephants used to have short trunks, and they had to stretch their trunks to get their food.</a:t>
            </a:r>
          </a:p>
          <a:p>
            <a:pPr eaLnBrk="1" hangingPunct="1">
              <a:lnSpc>
                <a:spcPct val="80000"/>
              </a:lnSpc>
            </a:pPr>
            <a:endParaRPr lang="en-US" altLang="en-US" sz="2800" smtClean="0"/>
          </a:p>
          <a:p>
            <a:pPr eaLnBrk="1" hangingPunct="1">
              <a:lnSpc>
                <a:spcPct val="80000"/>
              </a:lnSpc>
              <a:buFontTx/>
              <a:buNone/>
            </a:pPr>
            <a:endParaRPr lang="en-US" altLang="en-US" sz="2800" smtClean="0"/>
          </a:p>
          <a:p>
            <a:pPr eaLnBrk="1" hangingPunct="1">
              <a:lnSpc>
                <a:spcPct val="80000"/>
              </a:lnSpc>
              <a:buFontTx/>
              <a:buNone/>
            </a:pPr>
            <a:endParaRPr lang="en-US" altLang="en-US" sz="2800" smtClean="0"/>
          </a:p>
          <a:p>
            <a:pPr eaLnBrk="1" hangingPunct="1">
              <a:lnSpc>
                <a:spcPct val="80000"/>
              </a:lnSpc>
              <a:buFontTx/>
              <a:buNone/>
            </a:pPr>
            <a:endParaRPr lang="en-US" altLang="en-US" sz="2800" smtClean="0"/>
          </a:p>
        </p:txBody>
      </p:sp>
    </p:spTree>
    <p:extLst>
      <p:ext uri="{BB962C8B-B14F-4D97-AF65-F5344CB8AC3E}">
        <p14:creationId xmlns:p14="http://schemas.microsoft.com/office/powerpoint/2010/main" val="2696027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altLang="en-US" sz="4000" dirty="0" smtClean="0">
                <a:latin typeface="Comic Sans MS" pitchFamily="66" charset="0"/>
              </a:rPr>
              <a:t>Jean Baptiste Lamarck</a:t>
            </a:r>
          </a:p>
        </p:txBody>
      </p:sp>
      <p:sp>
        <p:nvSpPr>
          <p:cNvPr id="40963" name="Rectangle 3"/>
          <p:cNvSpPr>
            <a:spLocks noGrp="1" noChangeArrowheads="1"/>
          </p:cNvSpPr>
          <p:nvPr>
            <p:ph type="body" idx="1"/>
          </p:nvPr>
        </p:nvSpPr>
        <p:spPr>
          <a:xfrm>
            <a:off x="457200" y="1882775"/>
            <a:ext cx="8229600" cy="4572000"/>
          </a:xfrm>
        </p:spPr>
        <p:txBody>
          <a:bodyPr/>
          <a:lstStyle/>
          <a:p>
            <a:pPr eaLnBrk="1" hangingPunct="1">
              <a:lnSpc>
                <a:spcPct val="80000"/>
              </a:lnSpc>
              <a:buFontTx/>
              <a:buNone/>
            </a:pPr>
            <a:r>
              <a:rPr lang="en-US" altLang="en-US" sz="2800" smtClean="0"/>
              <a:t>Summary of Theories</a:t>
            </a:r>
          </a:p>
          <a:p>
            <a:pPr eaLnBrk="1" hangingPunct="1">
              <a:lnSpc>
                <a:spcPct val="80000"/>
              </a:lnSpc>
              <a:buFontTx/>
              <a:buNone/>
            </a:pPr>
            <a:r>
              <a:rPr lang="en-US" altLang="en-US" sz="2800" smtClean="0"/>
              <a:t>	1) Organisms constantly try to </a:t>
            </a:r>
            <a:r>
              <a:rPr lang="en-US" altLang="en-US" sz="2800" smtClean="0">
                <a:solidFill>
                  <a:srgbClr val="FF0000"/>
                </a:solidFill>
              </a:rPr>
              <a:t>improve</a:t>
            </a:r>
          </a:p>
          <a:p>
            <a:pPr eaLnBrk="1" hangingPunct="1">
              <a:lnSpc>
                <a:spcPct val="80000"/>
              </a:lnSpc>
              <a:buFontTx/>
              <a:buNone/>
            </a:pPr>
            <a:r>
              <a:rPr lang="en-US" altLang="en-US" sz="2800" smtClean="0"/>
              <a:t>	2) This effort causes changes in body parts</a:t>
            </a:r>
          </a:p>
          <a:p>
            <a:pPr eaLnBrk="1" hangingPunct="1">
              <a:lnSpc>
                <a:spcPct val="80000"/>
              </a:lnSpc>
              <a:buFontTx/>
              <a:buNone/>
            </a:pPr>
            <a:r>
              <a:rPr lang="en-US" altLang="en-US" sz="2800" smtClean="0"/>
              <a:t>	3) Once a structure is modified, it is passed on to future </a:t>
            </a:r>
            <a:r>
              <a:rPr lang="en-US" altLang="en-US" sz="2800" smtClean="0">
                <a:solidFill>
                  <a:srgbClr val="FF0000"/>
                </a:solidFill>
              </a:rPr>
              <a:t>generations</a:t>
            </a:r>
            <a:endParaRPr lang="en-US" altLang="en-US" sz="2800" smtClean="0"/>
          </a:p>
          <a:p>
            <a:pPr eaLnBrk="1" hangingPunct="1">
              <a:lnSpc>
                <a:spcPct val="80000"/>
              </a:lnSpc>
              <a:buFontTx/>
              <a:buNone/>
            </a:pPr>
            <a:r>
              <a:rPr lang="en-US" altLang="en-US" sz="2800" smtClean="0"/>
              <a:t>The BEST traits/structures survive!</a:t>
            </a:r>
          </a:p>
          <a:p>
            <a:pPr lvl="1" eaLnBrk="1" hangingPunct="1"/>
            <a:endParaRPr lang="en-US" altLang="en-US" smtClean="0">
              <a:latin typeface="Comic Sans MS" pitchFamily="66" charset="0"/>
            </a:endParaRPr>
          </a:p>
        </p:txBody>
      </p:sp>
    </p:spTree>
    <p:extLst>
      <p:ext uri="{BB962C8B-B14F-4D97-AF65-F5344CB8AC3E}">
        <p14:creationId xmlns:p14="http://schemas.microsoft.com/office/powerpoint/2010/main" val="371861118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381000" y="304800"/>
            <a:ext cx="8229600" cy="4525963"/>
          </a:xfrm>
        </p:spPr>
        <p:txBody>
          <a:bodyPr/>
          <a:lstStyle/>
          <a:p>
            <a:pPr eaLnBrk="1" hangingPunct="1"/>
            <a:r>
              <a:rPr lang="en-US" altLang="en-US" sz="2800" smtClean="0"/>
              <a:t>Example for Lamarck’s Theory of Acquired Characteristics: Giraffe Necks</a:t>
            </a:r>
          </a:p>
          <a:p>
            <a:pPr eaLnBrk="1" hangingPunct="1"/>
            <a:r>
              <a:rPr lang="en-US" altLang="en-US" sz="2800" smtClean="0"/>
              <a:t>Hypothesis: giraffe necks are long because </a:t>
            </a:r>
            <a:r>
              <a:rPr lang="en-US" altLang="en-US" sz="2800" smtClean="0">
                <a:solidFill>
                  <a:srgbClr val="FF0000"/>
                </a:solidFill>
              </a:rPr>
              <a:t>ancestor </a:t>
            </a:r>
            <a:r>
              <a:rPr lang="en-US" altLang="en-US" sz="2800" smtClean="0"/>
              <a:t>giraffes had to stretch to reach their food</a:t>
            </a:r>
          </a:p>
          <a:p>
            <a:pPr eaLnBrk="1" hangingPunct="1"/>
            <a:endParaRPr lang="en-US" altLang="en-US" sz="2800" smtClean="0"/>
          </a:p>
        </p:txBody>
      </p:sp>
      <p:pic>
        <p:nvPicPr>
          <p:cNvPr id="41987" name="Picture 4" descr="lamarck_giraf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514600"/>
            <a:ext cx="54387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067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76200"/>
            <a:ext cx="8229600" cy="1143000"/>
          </a:xfrm>
        </p:spPr>
        <p:txBody>
          <a:bodyPr/>
          <a:lstStyle/>
          <a:p>
            <a:pPr eaLnBrk="1" hangingPunct="1">
              <a:defRPr/>
            </a:pPr>
            <a:r>
              <a:rPr lang="en-US" altLang="en-US" sz="3200" b="1" i="1" dirty="0" smtClean="0"/>
              <a:t>B. Charles Darwin  “Father of Evolution”</a:t>
            </a:r>
          </a:p>
        </p:txBody>
      </p:sp>
      <p:sp>
        <p:nvSpPr>
          <p:cNvPr id="43011" name="Rectangle 3"/>
          <p:cNvSpPr>
            <a:spLocks noGrp="1" noChangeArrowheads="1"/>
          </p:cNvSpPr>
          <p:nvPr>
            <p:ph type="body" idx="1"/>
          </p:nvPr>
        </p:nvSpPr>
        <p:spPr>
          <a:xfrm>
            <a:off x="152400" y="914400"/>
            <a:ext cx="5943600" cy="4525963"/>
          </a:xfrm>
        </p:spPr>
        <p:txBody>
          <a:bodyPr/>
          <a:lstStyle/>
          <a:p>
            <a:pPr eaLnBrk="1" hangingPunct="1"/>
            <a:r>
              <a:rPr lang="en-US" altLang="en-US" sz="2600" smtClean="0"/>
              <a:t>Geologist and </a:t>
            </a:r>
            <a:r>
              <a:rPr lang="en-US" altLang="en-US" sz="2600" smtClean="0">
                <a:solidFill>
                  <a:srgbClr val="FF0000"/>
                </a:solidFill>
              </a:rPr>
              <a:t>biologist</a:t>
            </a:r>
          </a:p>
          <a:p>
            <a:pPr eaLnBrk="1" hangingPunct="1"/>
            <a:r>
              <a:rPr lang="en-US" altLang="en-US" sz="2600" smtClean="0"/>
              <a:t>Sailed to South America and the Galapagos Islands on the H.M.S. </a:t>
            </a:r>
            <a:r>
              <a:rPr lang="en-US" altLang="en-US" sz="2600" smtClean="0">
                <a:solidFill>
                  <a:srgbClr val="FF0000"/>
                </a:solidFill>
              </a:rPr>
              <a:t>Beagle</a:t>
            </a:r>
          </a:p>
          <a:p>
            <a:pPr eaLnBrk="1" hangingPunct="1"/>
            <a:r>
              <a:rPr lang="en-US" altLang="en-US" sz="2600" smtClean="0"/>
              <a:t>Recorded observations of exotic plants and animals for the Queen</a:t>
            </a:r>
          </a:p>
          <a:p>
            <a:pPr eaLnBrk="1" hangingPunct="1"/>
            <a:r>
              <a:rPr lang="en-US" altLang="en-US" sz="2600" smtClean="0"/>
              <a:t>Studied </a:t>
            </a:r>
            <a:r>
              <a:rPr lang="en-US" altLang="en-US" sz="2600" smtClean="0">
                <a:solidFill>
                  <a:srgbClr val="FF0000"/>
                </a:solidFill>
              </a:rPr>
              <a:t>finches</a:t>
            </a:r>
            <a:r>
              <a:rPr lang="en-US" altLang="en-US" sz="2600" smtClean="0"/>
              <a:t> and their beaks</a:t>
            </a:r>
          </a:p>
          <a:p>
            <a:pPr eaLnBrk="1" hangingPunct="1"/>
            <a:r>
              <a:rPr lang="en-US" altLang="en-US" sz="2600" smtClean="0"/>
              <a:t>Concluded that beak shape is related to </a:t>
            </a:r>
            <a:r>
              <a:rPr lang="en-US" altLang="en-US" sz="2600" smtClean="0">
                <a:solidFill>
                  <a:srgbClr val="FF0000"/>
                </a:solidFill>
              </a:rPr>
              <a:t>food type</a:t>
            </a:r>
          </a:p>
          <a:p>
            <a:pPr eaLnBrk="1" hangingPunct="1"/>
            <a:r>
              <a:rPr lang="en-US" altLang="en-US" sz="2600" smtClean="0"/>
              <a:t>Developed the Theory of Evolution by “Natural Selection” and “Descent with Modification”</a:t>
            </a:r>
          </a:p>
        </p:txBody>
      </p:sp>
      <p:pic>
        <p:nvPicPr>
          <p:cNvPr id="43012" name="Picture 6" descr="http://www.ronscobie-marineartist.com/HMS%20Beagle%20in%20Sydney%20Harbour%2018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295400"/>
            <a:ext cx="27876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0" descr="http://upload.wikimedia.org/wikipedia/commons/thumb/1/1a/Charles_Darwin_by_G._Richmond.jpg/170px-Charles_Darwin_by_G._Richmo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850" y="3524250"/>
            <a:ext cx="20574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701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90500"/>
            <a:ext cx="9144000" cy="723900"/>
          </a:xfrm>
          <a:solidFill>
            <a:schemeClr val="bg1"/>
          </a:solidFill>
        </p:spPr>
        <p:txBody>
          <a:bodyPr>
            <a:normAutofit fontScale="90000"/>
          </a:bodyPr>
          <a:lstStyle/>
          <a:p>
            <a:pPr marL="484632" indent="0" algn="ctr" eaLnBrk="1" fontAlgn="auto" hangingPunct="1">
              <a:spcAft>
                <a:spcPts val="0"/>
              </a:spcAft>
              <a:defRPr/>
            </a:pPr>
            <a:r>
              <a:rPr lang="en-US" sz="5600" smtClean="0">
                <a:solidFill>
                  <a:schemeClr val="accent1">
                    <a:tint val="83000"/>
                    <a:satMod val="150000"/>
                  </a:schemeClr>
                </a:solidFill>
              </a:rPr>
              <a:t>Descent with Modification</a:t>
            </a:r>
          </a:p>
        </p:txBody>
      </p:sp>
      <p:pic>
        <p:nvPicPr>
          <p:cNvPr id="44035" name="Picture 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838200" y="990600"/>
            <a:ext cx="7543800" cy="4357688"/>
          </a:xfrm>
        </p:spPr>
      </p:pic>
      <p:sp>
        <p:nvSpPr>
          <p:cNvPr id="19460" name="Rectangle 6"/>
          <p:cNvSpPr>
            <a:spLocks noGrp="1" noChangeArrowheads="1"/>
          </p:cNvSpPr>
          <p:nvPr>
            <p:ph type="body" sz="half" idx="3"/>
          </p:nvPr>
        </p:nvSpPr>
        <p:spPr>
          <a:xfrm>
            <a:off x="0" y="5562600"/>
            <a:ext cx="9144000" cy="1295400"/>
          </a:xfrm>
        </p:spPr>
        <p:txBody>
          <a:bodyPr>
            <a:normAutofit fontScale="92500"/>
          </a:bodyPr>
          <a:lstStyle/>
          <a:p>
            <a:pPr marL="448056" indent="-384048" eaLnBrk="1" fontAlgn="auto" hangingPunct="1">
              <a:lnSpc>
                <a:spcPct val="90000"/>
              </a:lnSpc>
              <a:spcAft>
                <a:spcPts val="0"/>
              </a:spcAft>
              <a:buFont typeface="Wingdings 2"/>
              <a:buChar char=""/>
              <a:defRPr/>
            </a:pPr>
            <a:r>
              <a:rPr lang="en-US" sz="4200" smtClean="0"/>
              <a:t>Supposed that all organisms were related to an ancient ancestor</a:t>
            </a:r>
          </a:p>
        </p:txBody>
      </p:sp>
    </p:spTree>
    <p:extLst>
      <p:ext uri="{BB962C8B-B14F-4D97-AF65-F5344CB8AC3E}">
        <p14:creationId xmlns:p14="http://schemas.microsoft.com/office/powerpoint/2010/main" val="2991522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457200" y="304800"/>
            <a:ext cx="8229600" cy="4572000"/>
          </a:xfrm>
        </p:spPr>
        <p:txBody>
          <a:bodyPr/>
          <a:lstStyle/>
          <a:p>
            <a:pPr eaLnBrk="1" hangingPunct="1">
              <a:buFontTx/>
              <a:buNone/>
            </a:pPr>
            <a:r>
              <a:rPr lang="en-US" altLang="en-US" smtClean="0">
                <a:latin typeface="Comic Sans MS" pitchFamily="66" charset="0"/>
              </a:rPr>
              <a:t> “</a:t>
            </a:r>
            <a:r>
              <a:rPr lang="en-US" altLang="en-US" u="sng" smtClean="0">
                <a:solidFill>
                  <a:srgbClr val="FF0000"/>
                </a:solidFill>
                <a:latin typeface="Comic Sans MS" pitchFamily="66" charset="0"/>
              </a:rPr>
              <a:t>Descent with Modification</a:t>
            </a:r>
            <a:r>
              <a:rPr lang="en-US" altLang="en-US" smtClean="0">
                <a:latin typeface="Comic Sans MS" pitchFamily="66" charset="0"/>
              </a:rPr>
              <a:t>”</a:t>
            </a:r>
          </a:p>
          <a:p>
            <a:pPr lvl="1" eaLnBrk="1" hangingPunct="1">
              <a:buFontTx/>
              <a:buChar char="•"/>
            </a:pPr>
            <a:r>
              <a:rPr lang="en-US" altLang="en-US" smtClean="0">
                <a:latin typeface="Comic Sans MS" pitchFamily="66" charset="0"/>
              </a:rPr>
              <a:t>	Variations that increase reproductive success will be more common in the next generation, slowly changing the generations over time.</a:t>
            </a:r>
          </a:p>
          <a:p>
            <a:pPr lvl="1" eaLnBrk="1" hangingPunct="1">
              <a:buFontTx/>
              <a:buChar char="•"/>
            </a:pPr>
            <a:endParaRPr lang="en-US" altLang="en-US" smtClean="0">
              <a:latin typeface="Comic Sans MS" pitchFamily="66" charset="0"/>
            </a:endParaRPr>
          </a:p>
          <a:p>
            <a:pPr lvl="1" eaLnBrk="1" hangingPunct="1">
              <a:buFontTx/>
              <a:buChar char="•"/>
            </a:pPr>
            <a:r>
              <a:rPr lang="en-US" altLang="en-US" smtClean="0">
                <a:latin typeface="Comic Sans MS" pitchFamily="66" charset="0"/>
              </a:rPr>
              <a:t>Example: </a:t>
            </a:r>
            <a:r>
              <a:rPr lang="en-US" altLang="en-US" u="sng" smtClean="0">
                <a:solidFill>
                  <a:srgbClr val="FF0000"/>
                </a:solidFill>
                <a:latin typeface="Comic Sans MS" pitchFamily="66" charset="0"/>
              </a:rPr>
              <a:t>giraffe’s long neck</a:t>
            </a:r>
            <a:r>
              <a:rPr lang="en-US" altLang="en-US" smtClean="0">
                <a:latin typeface="Comic Sans MS" pitchFamily="66" charset="0"/>
              </a:rPr>
              <a:t>.</a:t>
            </a:r>
          </a:p>
          <a:p>
            <a:pPr lvl="1" eaLnBrk="1" hangingPunct="1">
              <a:buFontTx/>
              <a:buChar char="•"/>
            </a:pPr>
            <a:endParaRPr lang="en-US" altLang="en-US" smtClean="0">
              <a:latin typeface="Comic Sans MS" pitchFamily="66" charset="0"/>
            </a:endParaRPr>
          </a:p>
          <a:p>
            <a:pPr lvl="1" eaLnBrk="1" hangingPunct="1">
              <a:buFontTx/>
              <a:buChar char="•"/>
            </a:pPr>
            <a:r>
              <a:rPr lang="en-US" altLang="en-US" smtClean="0">
                <a:latin typeface="Comic Sans MS" pitchFamily="66" charset="0"/>
              </a:rPr>
              <a:t>Common descent:  All organisms on Earth decended from a common ancestor 4 billion years ago.</a:t>
            </a:r>
          </a:p>
          <a:p>
            <a:pPr eaLnBrk="1" hangingPunct="1">
              <a:buFontTx/>
              <a:buNone/>
            </a:pPr>
            <a:endParaRPr lang="en-US" altLang="en-US" smtClean="0"/>
          </a:p>
        </p:txBody>
      </p:sp>
    </p:spTree>
    <p:extLst>
      <p:ext uri="{BB962C8B-B14F-4D97-AF65-F5344CB8AC3E}">
        <p14:creationId xmlns:p14="http://schemas.microsoft.com/office/powerpoint/2010/main" val="1054072290"/>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955</Words>
  <Application>Microsoft Office PowerPoint</Application>
  <PresentationFormat>On-screen Show (4:3)</PresentationFormat>
  <Paragraphs>156</Paragraphs>
  <Slides>35</Slides>
  <Notes>3</Notes>
  <HiddenSlides>0</HiddenSlides>
  <MMClips>1</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Verve</vt:lpstr>
      <vt:lpstr>Default Design</vt:lpstr>
      <vt:lpstr>Part 2: Evolutionary Theories</vt:lpstr>
      <vt:lpstr>PowerPoint Presentation</vt:lpstr>
      <vt:lpstr>PowerPoint Presentation</vt:lpstr>
      <vt:lpstr>A. Jean Baptiste Lamarck (1744-1829) </vt:lpstr>
      <vt:lpstr>Jean Baptiste Lamarck</vt:lpstr>
      <vt:lpstr>PowerPoint Presentation</vt:lpstr>
      <vt:lpstr>B. Charles Darwin  “Father of Evolution”</vt:lpstr>
      <vt:lpstr>Descent with Modification</vt:lpstr>
      <vt:lpstr>PowerPoint Presentation</vt:lpstr>
      <vt:lpstr>Common Ancestor</vt:lpstr>
      <vt:lpstr>Cladogram/Phylogenetic Tree</vt:lpstr>
      <vt:lpstr>Cladogram/Phylogenetic Tree A diagram showing the evolution of species, including common ancestors. </vt:lpstr>
      <vt:lpstr>Family Pedigree</vt:lpstr>
      <vt:lpstr>Darwin’s Finches</vt:lpstr>
      <vt:lpstr>Darwin Saw Evidence of Evolution on His Voyage</vt:lpstr>
      <vt:lpstr>Darwin: More Signs That Species Evolve</vt:lpstr>
      <vt:lpstr>Summary of the Natural Selection Theory</vt:lpstr>
      <vt:lpstr>Darwin’s Book</vt:lpstr>
      <vt:lpstr>PowerPoint Presentation</vt:lpstr>
      <vt:lpstr>Overproduction A population produces more offspring than can survive</vt:lpstr>
      <vt:lpstr>Variation exists among members of a species. </vt:lpstr>
      <vt:lpstr>Again. . . why does variety persist?</vt:lpstr>
      <vt:lpstr>Struggle to Survive</vt:lpstr>
      <vt:lpstr>Struggle to survive</vt:lpstr>
      <vt:lpstr>Differential Reproduction</vt:lpstr>
      <vt:lpstr>Is this survival of the fittest?</vt:lpstr>
      <vt:lpstr>Evolution by Natural Selection</vt:lpstr>
      <vt:lpstr>Allele Frequency</vt:lpstr>
      <vt:lpstr>  All of the genes of the reproductively active members of a population. Out of the gene pool?</vt:lpstr>
      <vt:lpstr>How do we get variation in a population?</vt:lpstr>
      <vt:lpstr>Examples of Natural Selection</vt:lpstr>
      <vt:lpstr>PowerPoint Presentation</vt:lpstr>
      <vt:lpstr>Examples of Natural Selection</vt:lpstr>
      <vt:lpstr>PowerPoint Presentation</vt:lpstr>
      <vt:lpstr>PowerPoint Presentation</vt:lpstr>
    </vt:vector>
  </TitlesOfParts>
  <Company>ISD 742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Evolutionary Theories</dc:title>
  <dc:creator>desktopuser</dc:creator>
  <cp:lastModifiedBy>desktopuser</cp:lastModifiedBy>
  <cp:revision>1</cp:revision>
  <dcterms:created xsi:type="dcterms:W3CDTF">2015-03-26T19:52:49Z</dcterms:created>
  <dcterms:modified xsi:type="dcterms:W3CDTF">2015-03-26T19:53:25Z</dcterms:modified>
</cp:coreProperties>
</file>