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94814-53BA-4F8C-B618-1CA868C7E815}" type="datetimeFigureOut">
              <a:rPr lang="en-US" smtClean="0"/>
              <a:t>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7AAAB-75FA-4793-868E-40DE892BC7A5}" type="slidenum">
              <a:rPr lang="en-US" smtClean="0"/>
              <a:t>‹#›</a:t>
            </a:fld>
            <a:endParaRPr lang="en-US"/>
          </a:p>
        </p:txBody>
      </p:sp>
    </p:spTree>
    <p:extLst>
      <p:ext uri="{BB962C8B-B14F-4D97-AF65-F5344CB8AC3E}">
        <p14:creationId xmlns:p14="http://schemas.microsoft.com/office/powerpoint/2010/main" val="79639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4D378D-4479-42DE-BA4F-68E169D4280A}" type="slidenum">
              <a:rPr lang="en-US" altLang="en-US">
                <a:solidFill>
                  <a:prstClr val="black"/>
                </a:solidFill>
              </a:rPr>
              <a:pPr eaLnBrk="1" hangingPunct="1"/>
              <a:t>9</a:t>
            </a:fld>
            <a:endParaRPr lang="en-US" alt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Binary fission in unicellular orgs, budding in multicellular</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806536-8269-4C72-AAF3-AF8E72D6E6C1}" type="slidenum">
              <a:rPr lang="en-US" altLang="en-US">
                <a:solidFill>
                  <a:prstClr val="black"/>
                </a:solidFill>
              </a:rPr>
              <a:pPr eaLnBrk="1" hangingPunct="1"/>
              <a:t>21</a:t>
            </a:fld>
            <a:endParaRPr lang="en-US" alt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Not all the maternals end up on one side of the cell and the paternals on the other</a:t>
            </a:r>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890476-1336-4CA5-A3F0-3B1AB60BBC6D}" type="slidenum">
              <a:rPr lang="en-US" altLang="en-US">
                <a:solidFill>
                  <a:prstClr val="black"/>
                </a:solidFill>
              </a:rPr>
              <a:pPr eaLnBrk="1" hangingPunct="1"/>
              <a:t>23</a:t>
            </a:fld>
            <a:endParaRPr lang="en-US" alt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Humans = 46-23 chromosomes</a:t>
            </a:r>
          </a:p>
          <a:p>
            <a:pPr eaLnBrk="1" hangingPunct="1"/>
            <a:r>
              <a:rPr lang="en-US" altLang="en-US" smtClean="0"/>
              <a:t>Each new cell contains one chromosome from each homologous pair</a:t>
            </a:r>
          </a:p>
          <a:p>
            <a:pPr eaLnBrk="1" hangingPunct="1"/>
            <a:r>
              <a:rPr lang="en-US" altLang="en-US" smtClean="0"/>
              <a:t>However, each new cell contains 2 copies of the chromosome because the original cell copies its DNA before meiosis 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A01619-2B5B-4DA0-9864-9546A45DF061}" type="slidenum">
              <a:rPr lang="en-US" altLang="en-US">
                <a:solidFill>
                  <a:prstClr val="black"/>
                </a:solidFill>
              </a:rPr>
              <a:pPr eaLnBrk="1" hangingPunct="1"/>
              <a:t>30</a:t>
            </a:fld>
            <a:endParaRPr lang="en-US" alt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Figure 8-12 on page 155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E3AA3B-7574-43EB-BADA-B5901DD0041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470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C5EFD7-F3F1-4E39-8F2F-39AD161EFE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378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450F-58E0-43F1-A64C-F86861D6D7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860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CD9014-467C-49A9-8BA9-F2022247DD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1272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646C7C-B1B3-44B2-B9CA-0C84FE8132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814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4EC5CA-F92C-461B-97B5-C168D87120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626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BAEDD-210E-494E-BD74-6D26246985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879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3E6BFE-D7ED-4F66-BCAB-FDA70D32D3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012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301AE1-D553-4181-AA34-4F6362A95C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503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887B23-E08F-4E0A-ABC2-4EAD664A5E1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582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332773-2F91-4B5C-A139-67CB2B7AC5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62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0040DE-5FEC-4687-807C-ED2B968381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418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30532D-DB7F-4D9C-9BFF-9395DD50ED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430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B12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7748C42-A8E4-44CC-A999-D826B18957AF}"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95310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Do-Now: Review from Mitosis</a:t>
            </a:r>
          </a:p>
        </p:txBody>
      </p:sp>
      <p:sp>
        <p:nvSpPr>
          <p:cNvPr id="2051" name="Rectangle 3"/>
          <p:cNvSpPr>
            <a:spLocks noGrp="1" noChangeArrowheads="1"/>
          </p:cNvSpPr>
          <p:nvPr>
            <p:ph type="body" idx="1"/>
          </p:nvPr>
        </p:nvSpPr>
        <p:spPr/>
        <p:txBody>
          <a:bodyPr/>
          <a:lstStyle/>
          <a:p>
            <a:pPr marL="609600" indent="-609600" eaLnBrk="1" hangingPunct="1"/>
            <a:r>
              <a:rPr lang="en-US" altLang="en-US" smtClean="0"/>
              <a:t>A human body cell has 46 chromosomes. In a human body cell, mitosis produces</a:t>
            </a:r>
          </a:p>
          <a:p>
            <a:pPr marL="990600" lvl="1" indent="-533400" eaLnBrk="1" hangingPunct="1">
              <a:buFontTx/>
              <a:buNone/>
            </a:pPr>
            <a:r>
              <a:rPr lang="en-US" altLang="en-US" smtClean="0"/>
              <a:t>	</a:t>
            </a:r>
          </a:p>
          <a:p>
            <a:pPr marL="990600" lvl="1" indent="-533400" eaLnBrk="1" hangingPunct="1">
              <a:buFontTx/>
              <a:buNone/>
            </a:pPr>
            <a:r>
              <a:rPr lang="en-US" altLang="en-US" smtClean="0"/>
              <a:t>	A) two cells with 46 chromosomes in each.</a:t>
            </a:r>
          </a:p>
          <a:p>
            <a:pPr marL="990600" lvl="1" indent="-533400" eaLnBrk="1" hangingPunct="1">
              <a:buFontTx/>
              <a:buNone/>
            </a:pPr>
            <a:r>
              <a:rPr lang="en-US" altLang="en-US" smtClean="0"/>
              <a:t>	B) two cells with 23 chromosomes in each.</a:t>
            </a:r>
          </a:p>
          <a:p>
            <a:pPr marL="990600" lvl="1" indent="-533400" eaLnBrk="1" hangingPunct="1">
              <a:buFontTx/>
              <a:buNone/>
            </a:pPr>
            <a:r>
              <a:rPr lang="en-US" altLang="en-US" smtClean="0"/>
              <a:t>	C) four cells with 23 chromosomes in each.</a:t>
            </a:r>
          </a:p>
          <a:p>
            <a:pPr marL="990600" lvl="1" indent="-533400" eaLnBrk="1" hangingPunct="1">
              <a:buFontTx/>
              <a:buNone/>
            </a:pPr>
            <a:r>
              <a:rPr lang="en-US" altLang="en-US" smtClean="0"/>
              <a:t>	D) four cells with 46 chromosomes in each.</a:t>
            </a:r>
          </a:p>
        </p:txBody>
      </p:sp>
    </p:spTree>
    <p:extLst>
      <p:ext uri="{BB962C8B-B14F-4D97-AF65-F5344CB8AC3E}">
        <p14:creationId xmlns:p14="http://schemas.microsoft.com/office/powerpoint/2010/main" val="47383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600" smtClean="0"/>
              <a:t>Differences between Asexual and Sexual Reproduction</a:t>
            </a:r>
          </a:p>
        </p:txBody>
      </p:sp>
      <p:sp>
        <p:nvSpPr>
          <p:cNvPr id="9219" name="Content Placeholder 2"/>
          <p:cNvSpPr>
            <a:spLocks noGrp="1"/>
          </p:cNvSpPr>
          <p:nvPr>
            <p:ph idx="1"/>
          </p:nvPr>
        </p:nvSpPr>
        <p:spPr>
          <a:xfrm>
            <a:off x="457200" y="1828800"/>
            <a:ext cx="8229600" cy="4297363"/>
          </a:xfrm>
        </p:spPr>
        <p:txBody>
          <a:bodyPr/>
          <a:lstStyle/>
          <a:p>
            <a:pPr eaLnBrk="1" hangingPunct="1"/>
            <a:r>
              <a:rPr lang="en-US" altLang="en-US" b="1" smtClean="0">
                <a:solidFill>
                  <a:srgbClr val="00B050"/>
                </a:solidFill>
              </a:rPr>
              <a:t>#3: </a:t>
            </a:r>
            <a:r>
              <a:rPr lang="en-US" altLang="en-US" smtClean="0"/>
              <a:t>Asexual reproduction involves one parent and sexual reproduction involves two parents ; Asexual reproduction makes offspring that are identical to the parent and sexual does not</a:t>
            </a:r>
            <a:endParaRPr lang="en-US" altLang="en-US" b="1" smtClean="0">
              <a:solidFill>
                <a:srgbClr val="00B050"/>
              </a:solidFill>
            </a:endParaRPr>
          </a:p>
        </p:txBody>
      </p:sp>
    </p:spTree>
    <p:extLst>
      <p:ext uri="{BB962C8B-B14F-4D97-AF65-F5344CB8AC3E}">
        <p14:creationId xmlns:p14="http://schemas.microsoft.com/office/powerpoint/2010/main" val="423674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latin typeface="Comic Sans MS" pitchFamily="66" charset="0"/>
              </a:rPr>
              <a:t>Humans</a:t>
            </a:r>
          </a:p>
        </p:txBody>
      </p:sp>
      <p:sp>
        <p:nvSpPr>
          <p:cNvPr id="53251" name="Rectangle 3"/>
          <p:cNvSpPr>
            <a:spLocks noGrp="1" noChangeArrowheads="1"/>
          </p:cNvSpPr>
          <p:nvPr>
            <p:ph type="body" sz="half" idx="1"/>
          </p:nvPr>
        </p:nvSpPr>
        <p:spPr/>
        <p:txBody>
          <a:bodyPr/>
          <a:lstStyle/>
          <a:p>
            <a:pPr eaLnBrk="1" hangingPunct="1"/>
            <a:r>
              <a:rPr lang="en-US" altLang="en-US" sz="2800" smtClean="0">
                <a:latin typeface="Comic Sans MS" pitchFamily="66" charset="0"/>
              </a:rPr>
              <a:t>Have </a:t>
            </a:r>
            <a:r>
              <a:rPr lang="en-US" altLang="en-US" sz="2800" u="sng" smtClean="0">
                <a:solidFill>
                  <a:srgbClr val="FF0000"/>
                </a:solidFill>
                <a:latin typeface="Comic Sans MS" pitchFamily="66" charset="0"/>
              </a:rPr>
              <a:t>46 Chromosomes</a:t>
            </a:r>
            <a:r>
              <a:rPr lang="en-US" altLang="en-US" sz="2800" smtClean="0">
                <a:latin typeface="Comic Sans MS" pitchFamily="66" charset="0"/>
              </a:rPr>
              <a:t> in every cell (except the sperm/egg)</a:t>
            </a:r>
          </a:p>
          <a:p>
            <a:pPr eaLnBrk="1" hangingPunct="1"/>
            <a:endParaRPr lang="en-US" altLang="en-US" sz="2800" smtClean="0">
              <a:latin typeface="Comic Sans MS" pitchFamily="66" charset="0"/>
            </a:endParaRPr>
          </a:p>
          <a:p>
            <a:pPr eaLnBrk="1" hangingPunct="1"/>
            <a:r>
              <a:rPr lang="en-US" altLang="en-US" sz="2800" smtClean="0">
                <a:latin typeface="Comic Sans MS" pitchFamily="66" charset="0"/>
              </a:rPr>
              <a:t>This is </a:t>
            </a:r>
            <a:r>
              <a:rPr lang="en-US" altLang="en-US" sz="2800" u="sng" smtClean="0">
                <a:solidFill>
                  <a:srgbClr val="FF0000"/>
                </a:solidFill>
                <a:latin typeface="Comic Sans MS" pitchFamily="66" charset="0"/>
              </a:rPr>
              <a:t>23 pairs</a:t>
            </a:r>
            <a:r>
              <a:rPr lang="en-US" altLang="en-US" sz="2800" smtClean="0">
                <a:latin typeface="Comic Sans MS" pitchFamily="66" charset="0"/>
              </a:rPr>
              <a:t> or 2 sets.</a:t>
            </a:r>
          </a:p>
          <a:p>
            <a:pPr eaLnBrk="1" hangingPunct="1"/>
            <a:endParaRPr lang="en-US" altLang="en-US" sz="2800" smtClean="0">
              <a:latin typeface="Comic Sans MS" pitchFamily="66" charset="0"/>
            </a:endParaRPr>
          </a:p>
        </p:txBody>
      </p:sp>
      <p:pic>
        <p:nvPicPr>
          <p:cNvPr id="53253" name="Picture 5" descr="Human_46,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09750"/>
            <a:ext cx="44196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150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latin typeface="Comic Sans MS" pitchFamily="66" charset="0"/>
              </a:rPr>
              <a:t>Homologous Chromosomes </a:t>
            </a:r>
          </a:p>
        </p:txBody>
      </p:sp>
      <p:sp>
        <p:nvSpPr>
          <p:cNvPr id="54275" name="Rectangle 3"/>
          <p:cNvSpPr>
            <a:spLocks noGrp="1" noChangeArrowheads="1"/>
          </p:cNvSpPr>
          <p:nvPr>
            <p:ph type="body" idx="1"/>
          </p:nvPr>
        </p:nvSpPr>
        <p:spPr/>
        <p:txBody>
          <a:bodyPr/>
          <a:lstStyle/>
          <a:p>
            <a:pPr eaLnBrk="1" hangingPunct="1"/>
            <a:r>
              <a:rPr lang="en-US" altLang="en-US" dirty="0" smtClean="0">
                <a:latin typeface="Comic Sans MS" pitchFamily="66" charset="0"/>
              </a:rPr>
              <a:t>One chromosome from </a:t>
            </a:r>
            <a:r>
              <a:rPr lang="en-US" altLang="en-US" u="sng" dirty="0" smtClean="0">
                <a:solidFill>
                  <a:srgbClr val="FF0000"/>
                </a:solidFill>
                <a:latin typeface="Comic Sans MS" pitchFamily="66" charset="0"/>
              </a:rPr>
              <a:t>mom</a:t>
            </a:r>
          </a:p>
          <a:p>
            <a:pPr eaLnBrk="1" hangingPunct="1"/>
            <a:r>
              <a:rPr lang="en-US" altLang="en-US" dirty="0" smtClean="0">
                <a:latin typeface="Comic Sans MS" pitchFamily="66" charset="0"/>
              </a:rPr>
              <a:t>One chromosome from </a:t>
            </a:r>
            <a:r>
              <a:rPr lang="en-US" altLang="en-US" u="sng" dirty="0" smtClean="0">
                <a:solidFill>
                  <a:srgbClr val="FF0000"/>
                </a:solidFill>
                <a:latin typeface="Comic Sans MS" pitchFamily="66" charset="0"/>
              </a:rPr>
              <a:t>dad</a:t>
            </a:r>
          </a:p>
          <a:p>
            <a:pPr eaLnBrk="1" hangingPunct="1"/>
            <a:r>
              <a:rPr lang="en-US" altLang="en-US" dirty="0" smtClean="0">
                <a:latin typeface="Comic Sans MS" pitchFamily="66" charset="0"/>
              </a:rPr>
              <a:t>They are similar:</a:t>
            </a:r>
          </a:p>
          <a:p>
            <a:pPr lvl="1" eaLnBrk="1" hangingPunct="1"/>
            <a:r>
              <a:rPr lang="en-US" altLang="en-US" u="sng" dirty="0" smtClean="0">
                <a:solidFill>
                  <a:srgbClr val="FF0000"/>
                </a:solidFill>
                <a:latin typeface="Comic Sans MS" pitchFamily="66" charset="0"/>
              </a:rPr>
              <a:t>Size</a:t>
            </a:r>
          </a:p>
          <a:p>
            <a:pPr lvl="1" eaLnBrk="1" hangingPunct="1"/>
            <a:r>
              <a:rPr lang="en-US" altLang="en-US" u="sng" dirty="0" smtClean="0">
                <a:solidFill>
                  <a:srgbClr val="FF0000"/>
                </a:solidFill>
                <a:latin typeface="Comic Sans MS" pitchFamily="66" charset="0"/>
              </a:rPr>
              <a:t>Length</a:t>
            </a:r>
          </a:p>
          <a:p>
            <a:pPr lvl="1" eaLnBrk="1" hangingPunct="1"/>
            <a:r>
              <a:rPr lang="en-US" altLang="en-US" dirty="0" smtClean="0">
                <a:latin typeface="Comic Sans MS" pitchFamily="66" charset="0"/>
              </a:rPr>
              <a:t>Genes are at the same </a:t>
            </a:r>
            <a:r>
              <a:rPr lang="en-US" altLang="en-US" u="sng" dirty="0" smtClean="0">
                <a:solidFill>
                  <a:srgbClr val="FF0000"/>
                </a:solidFill>
                <a:latin typeface="Comic Sans MS" pitchFamily="66" charset="0"/>
              </a:rPr>
              <a:t>location</a:t>
            </a:r>
          </a:p>
          <a:p>
            <a:pPr lvl="1" eaLnBrk="1" hangingPunct="1"/>
            <a:r>
              <a:rPr lang="en-US" altLang="en-US" dirty="0" smtClean="0">
                <a:latin typeface="Comic Sans MS" pitchFamily="66" charset="0"/>
              </a:rPr>
              <a:t>Exception: Gene for </a:t>
            </a:r>
            <a:r>
              <a:rPr lang="en-US" altLang="en-US" u="sng" dirty="0" smtClean="0">
                <a:solidFill>
                  <a:srgbClr val="FF0000"/>
                </a:solidFill>
                <a:latin typeface="Comic Sans MS" pitchFamily="66" charset="0"/>
              </a:rPr>
              <a:t>eye color</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627" y="1828800"/>
            <a:ext cx="28241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995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en-US" smtClean="0"/>
              <a:t>Stages</a:t>
            </a:r>
          </a:p>
        </p:txBody>
      </p:sp>
      <p:sp>
        <p:nvSpPr>
          <p:cNvPr id="7171" name="Rectangle 3"/>
          <p:cNvSpPr>
            <a:spLocks noGrp="1" noChangeArrowheads="1"/>
          </p:cNvSpPr>
          <p:nvPr>
            <p:ph type="body" idx="1"/>
          </p:nvPr>
        </p:nvSpPr>
        <p:spPr>
          <a:xfrm>
            <a:off x="381000" y="1066800"/>
            <a:ext cx="8229600" cy="4525963"/>
          </a:xfrm>
        </p:spPr>
        <p:txBody>
          <a:bodyPr/>
          <a:lstStyle/>
          <a:p>
            <a:pPr eaLnBrk="1" hangingPunct="1">
              <a:lnSpc>
                <a:spcPct val="90000"/>
              </a:lnSpc>
              <a:defRPr/>
            </a:pPr>
            <a:r>
              <a:rPr lang="en-US" altLang="en-US" dirty="0" smtClean="0"/>
              <a:t>Before meiosis begins: Interphase</a:t>
            </a:r>
          </a:p>
          <a:p>
            <a:pPr eaLnBrk="1" hangingPunct="1">
              <a:lnSpc>
                <a:spcPct val="90000"/>
              </a:lnSpc>
              <a:defRPr/>
            </a:pPr>
            <a:r>
              <a:rPr lang="en-US" altLang="en-US" b="1" dirty="0" smtClean="0">
                <a:solidFill>
                  <a:srgbClr val="00B050"/>
                </a:solidFill>
              </a:rPr>
              <a:t>#4:</a:t>
            </a:r>
          </a:p>
          <a:p>
            <a:pPr marL="0" indent="0" eaLnBrk="1" hangingPunct="1">
              <a:lnSpc>
                <a:spcPct val="90000"/>
              </a:lnSpc>
              <a:buFontTx/>
              <a:buNone/>
              <a:defRPr/>
            </a:pPr>
            <a:r>
              <a:rPr lang="en-US" altLang="en-US" dirty="0" smtClean="0">
                <a:solidFill>
                  <a:srgbClr val="00B050"/>
                </a:solidFill>
              </a:rPr>
              <a:t>	</a:t>
            </a:r>
            <a:r>
              <a:rPr lang="en-US" altLang="en-US" dirty="0" smtClean="0"/>
              <a:t>-G1: Cell grows and matures</a:t>
            </a:r>
          </a:p>
          <a:p>
            <a:pPr marL="0" indent="0" eaLnBrk="1" hangingPunct="1">
              <a:lnSpc>
                <a:spcPct val="90000"/>
              </a:lnSpc>
              <a:buFontTx/>
              <a:buNone/>
              <a:defRPr/>
            </a:pPr>
            <a:r>
              <a:rPr lang="en-US" altLang="en-US" dirty="0" smtClean="0"/>
              <a:t>	-S: Cell makes a copy of its DNA</a:t>
            </a:r>
          </a:p>
          <a:p>
            <a:pPr marL="0" indent="0" eaLnBrk="1" hangingPunct="1">
              <a:lnSpc>
                <a:spcPct val="90000"/>
              </a:lnSpc>
              <a:buFontTx/>
              <a:buNone/>
              <a:defRPr/>
            </a:pPr>
            <a:r>
              <a:rPr lang="en-US" altLang="en-US" dirty="0" smtClean="0"/>
              <a:t>	-G2: Cell prepares for division</a:t>
            </a:r>
          </a:p>
          <a:p>
            <a:pPr eaLnBrk="1" hangingPunct="1">
              <a:lnSpc>
                <a:spcPct val="90000"/>
              </a:lnSpc>
              <a:defRPr/>
            </a:pPr>
            <a:r>
              <a:rPr lang="en-US" altLang="en-US" dirty="0" smtClean="0"/>
              <a:t>During Meiosis:</a:t>
            </a:r>
            <a:r>
              <a:rPr lang="en-US" altLang="en-US" dirty="0" smtClean="0">
                <a:solidFill>
                  <a:srgbClr val="0000FF"/>
                </a:solidFill>
              </a:rPr>
              <a:t> </a:t>
            </a:r>
            <a:r>
              <a:rPr lang="en-US" altLang="en-US" dirty="0" smtClean="0"/>
              <a:t>Meiosis I and Meiosis II</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775" y="4495800"/>
            <a:ext cx="25368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81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Remember the Cell Cycle?</a:t>
            </a:r>
          </a:p>
        </p:txBody>
      </p:sp>
      <p:pic>
        <p:nvPicPr>
          <p:cNvPr id="112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5029200"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7"/>
          <p:cNvSpPr txBox="1">
            <a:spLocks noChangeArrowheads="1"/>
          </p:cNvSpPr>
          <p:nvPr/>
        </p:nvSpPr>
        <p:spPr bwMode="auto">
          <a:xfrm>
            <a:off x="5486400" y="2057400"/>
            <a:ext cx="3200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400">
                <a:solidFill>
                  <a:srgbClr val="000000"/>
                </a:solidFill>
              </a:rPr>
              <a:t>Meiosis uses the same cycle as mitosis, except meiosis happens in 2 parts.  </a:t>
            </a:r>
          </a:p>
          <a:p>
            <a:pPr eaLnBrk="1" fontAlgn="base" hangingPunct="1">
              <a:spcBef>
                <a:spcPct val="0"/>
              </a:spcBef>
              <a:spcAft>
                <a:spcPct val="0"/>
              </a:spcAft>
            </a:pPr>
            <a:endParaRPr lang="en-US" altLang="en-US" sz="2400">
              <a:solidFill>
                <a:srgbClr val="000000"/>
              </a:solidFill>
            </a:endParaRPr>
          </a:p>
          <a:p>
            <a:pPr eaLnBrk="1" fontAlgn="base" hangingPunct="1">
              <a:spcBef>
                <a:spcPct val="0"/>
              </a:spcBef>
              <a:spcAft>
                <a:spcPct val="0"/>
              </a:spcAft>
            </a:pPr>
            <a:r>
              <a:rPr lang="en-US" altLang="en-US" sz="2400">
                <a:solidFill>
                  <a:srgbClr val="000000"/>
                </a:solidFill>
              </a:rPr>
              <a:t>Interphase must still happen so the cell can grow, copy its DNA, and prepare for division.</a:t>
            </a:r>
          </a:p>
        </p:txBody>
      </p:sp>
    </p:spTree>
    <p:extLst>
      <p:ext uri="{BB962C8B-B14F-4D97-AF65-F5344CB8AC3E}">
        <p14:creationId xmlns:p14="http://schemas.microsoft.com/office/powerpoint/2010/main" val="391980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Meiosis I</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mtClean="0"/>
              <a:t>Chromosome number gets cut in half</a:t>
            </a:r>
          </a:p>
          <a:p>
            <a:pPr eaLnBrk="1" hangingPunct="1">
              <a:lnSpc>
                <a:spcPct val="90000"/>
              </a:lnSpc>
              <a:buFontTx/>
              <a:buNone/>
            </a:pPr>
            <a:r>
              <a:rPr lang="en-US" altLang="en-US" smtClean="0"/>
              <a:t>	(1 diploid cell </a:t>
            </a:r>
            <a:r>
              <a:rPr lang="en-US" altLang="en-US" smtClean="0">
                <a:sym typeface="Wingdings" pitchFamily="2" charset="2"/>
              </a:rPr>
              <a:t> 2 haploid cells)</a:t>
            </a:r>
          </a:p>
          <a:p>
            <a:pPr eaLnBrk="1" hangingPunct="1">
              <a:lnSpc>
                <a:spcPct val="90000"/>
              </a:lnSpc>
              <a:buFontTx/>
              <a:buNone/>
            </a:pPr>
            <a:endParaRPr lang="en-US" altLang="en-US" smtClean="0">
              <a:sym typeface="Wingdings" pitchFamily="2" charset="2"/>
            </a:endParaRPr>
          </a:p>
          <a:p>
            <a:pPr eaLnBrk="1" hangingPunct="1">
              <a:lnSpc>
                <a:spcPct val="90000"/>
              </a:lnSpc>
            </a:pPr>
            <a:r>
              <a:rPr lang="en-US" altLang="en-US" smtClean="0"/>
              <a:t>4 parts</a:t>
            </a:r>
          </a:p>
          <a:p>
            <a:pPr eaLnBrk="1" hangingPunct="1">
              <a:lnSpc>
                <a:spcPct val="90000"/>
              </a:lnSpc>
              <a:buFontTx/>
              <a:buNone/>
            </a:pPr>
            <a:r>
              <a:rPr lang="en-US" altLang="en-US" smtClean="0"/>
              <a:t>	1) Prophase I</a:t>
            </a:r>
          </a:p>
          <a:p>
            <a:pPr eaLnBrk="1" hangingPunct="1">
              <a:lnSpc>
                <a:spcPct val="90000"/>
              </a:lnSpc>
              <a:buFontTx/>
              <a:buNone/>
            </a:pPr>
            <a:r>
              <a:rPr lang="en-US" altLang="en-US" smtClean="0"/>
              <a:t>	2) Metaphase I</a:t>
            </a:r>
          </a:p>
          <a:p>
            <a:pPr eaLnBrk="1" hangingPunct="1">
              <a:lnSpc>
                <a:spcPct val="90000"/>
              </a:lnSpc>
              <a:buFontTx/>
              <a:buNone/>
            </a:pPr>
            <a:r>
              <a:rPr lang="en-US" altLang="en-US" smtClean="0"/>
              <a:t>	3) Anaphase I</a:t>
            </a:r>
          </a:p>
          <a:p>
            <a:pPr eaLnBrk="1" hangingPunct="1">
              <a:lnSpc>
                <a:spcPct val="90000"/>
              </a:lnSpc>
              <a:buFontTx/>
              <a:buNone/>
            </a:pPr>
            <a:r>
              <a:rPr lang="en-US" altLang="en-US" smtClean="0"/>
              <a:t>	4) Telophase I</a:t>
            </a:r>
          </a:p>
        </p:txBody>
      </p:sp>
    </p:spTree>
    <p:extLst>
      <p:ext uri="{BB962C8B-B14F-4D97-AF65-F5344CB8AC3E}">
        <p14:creationId xmlns:p14="http://schemas.microsoft.com/office/powerpoint/2010/main" val="202229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Prophase I</a:t>
            </a:r>
          </a:p>
        </p:txBody>
      </p:sp>
      <p:sp>
        <p:nvSpPr>
          <p:cNvPr id="13315" name="Rectangle 3"/>
          <p:cNvSpPr>
            <a:spLocks noGrp="1" noChangeArrowheads="1"/>
          </p:cNvSpPr>
          <p:nvPr>
            <p:ph type="body" idx="1"/>
          </p:nvPr>
        </p:nvSpPr>
        <p:spPr>
          <a:xfrm>
            <a:off x="457200" y="1600200"/>
            <a:ext cx="7924800" cy="4724400"/>
          </a:xfrm>
        </p:spPr>
        <p:txBody>
          <a:bodyPr/>
          <a:lstStyle/>
          <a:p>
            <a:pPr eaLnBrk="1" hangingPunct="1">
              <a:buFontTx/>
              <a:buNone/>
            </a:pPr>
            <a:r>
              <a:rPr lang="en-US" altLang="en-US" smtClean="0"/>
              <a:t>Similarities to Mitosis: </a:t>
            </a:r>
          </a:p>
          <a:p>
            <a:pPr eaLnBrk="1" hangingPunct="1">
              <a:buFontTx/>
              <a:buNone/>
            </a:pPr>
            <a:endParaRPr lang="en-US" altLang="en-US" b="1" smtClean="0"/>
          </a:p>
          <a:p>
            <a:pPr eaLnBrk="1" hangingPunct="1"/>
            <a:r>
              <a:rPr lang="en-US" altLang="en-US" smtClean="0"/>
              <a:t>DNA coils into chromosomes</a:t>
            </a:r>
          </a:p>
          <a:p>
            <a:pPr eaLnBrk="1" hangingPunct="1"/>
            <a:r>
              <a:rPr lang="en-US" altLang="en-US" smtClean="0"/>
              <a:t>Spindle fibers are made</a:t>
            </a:r>
          </a:p>
          <a:p>
            <a:pPr eaLnBrk="1" hangingPunct="1"/>
            <a:r>
              <a:rPr lang="en-US" altLang="en-US" smtClean="0"/>
              <a:t>Nuclear Membrane breaks down</a:t>
            </a:r>
          </a:p>
        </p:txBody>
      </p:sp>
    </p:spTree>
    <p:extLst>
      <p:ext uri="{BB962C8B-B14F-4D97-AF65-F5344CB8AC3E}">
        <p14:creationId xmlns:p14="http://schemas.microsoft.com/office/powerpoint/2010/main" val="388327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Prophase I</a:t>
            </a:r>
          </a:p>
        </p:txBody>
      </p:sp>
      <p:sp>
        <p:nvSpPr>
          <p:cNvPr id="14339" name="Rectangle 3"/>
          <p:cNvSpPr>
            <a:spLocks noGrp="1" noChangeArrowheads="1"/>
          </p:cNvSpPr>
          <p:nvPr>
            <p:ph type="body" idx="1"/>
          </p:nvPr>
        </p:nvSpPr>
        <p:spPr/>
        <p:txBody>
          <a:bodyPr/>
          <a:lstStyle/>
          <a:p>
            <a:pPr eaLnBrk="1" hangingPunct="1"/>
            <a:r>
              <a:rPr lang="en-US" altLang="en-US" smtClean="0"/>
              <a:t>Differences from Mitosis</a:t>
            </a:r>
          </a:p>
          <a:p>
            <a:pPr eaLnBrk="1" hangingPunct="1"/>
            <a:endParaRPr lang="en-US" altLang="en-US" b="1" smtClean="0"/>
          </a:p>
          <a:p>
            <a:pPr eaLnBrk="1" hangingPunct="1"/>
            <a:r>
              <a:rPr lang="en-US" altLang="en-US" smtClean="0"/>
              <a:t>Homologous chromosomes pair up </a:t>
            </a:r>
          </a:p>
          <a:p>
            <a:pPr eaLnBrk="1" hangingPunct="1">
              <a:buFontTx/>
              <a:buNone/>
            </a:pPr>
            <a:endParaRPr lang="en-US" altLang="en-US" smtClean="0">
              <a:solidFill>
                <a:srgbClr val="0000FF"/>
              </a:solidFill>
            </a:endParaRPr>
          </a:p>
          <a:p>
            <a:pPr eaLnBrk="1" hangingPunct="1"/>
            <a:r>
              <a:rPr lang="en-US" altLang="en-US" smtClean="0"/>
              <a:t>Homologous chromosomes = pairs of chromosomes (1 from mother and 1 from father) that have the same genes (ex: gene for eye color) </a:t>
            </a:r>
            <a:endParaRPr lang="en-US" altLang="en-US" smtClean="0">
              <a:solidFill>
                <a:srgbClr val="0000FF"/>
              </a:solidFill>
            </a:endParaRPr>
          </a:p>
          <a:p>
            <a:pPr eaLnBrk="1" hangingPunct="1">
              <a:buFontTx/>
              <a:buNone/>
            </a:pPr>
            <a:endParaRPr lang="en-US" altLang="en-US" b="1" smtClean="0"/>
          </a:p>
        </p:txBody>
      </p:sp>
    </p:spTree>
    <p:extLst>
      <p:ext uri="{BB962C8B-B14F-4D97-AF65-F5344CB8AC3E}">
        <p14:creationId xmlns:p14="http://schemas.microsoft.com/office/powerpoint/2010/main" val="34422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Prophase I</a:t>
            </a:r>
          </a:p>
        </p:txBody>
      </p:sp>
      <p:sp>
        <p:nvSpPr>
          <p:cNvPr id="15363" name="Rectangle 3"/>
          <p:cNvSpPr>
            <a:spLocks noGrp="1" noChangeArrowheads="1"/>
          </p:cNvSpPr>
          <p:nvPr>
            <p:ph type="body" idx="1"/>
          </p:nvPr>
        </p:nvSpPr>
        <p:spPr>
          <a:xfrm>
            <a:off x="609600" y="1600200"/>
            <a:ext cx="3810000" cy="4525963"/>
          </a:xfrm>
        </p:spPr>
        <p:txBody>
          <a:bodyPr/>
          <a:lstStyle/>
          <a:p>
            <a:pPr marL="609600" indent="-609600" eaLnBrk="1" hangingPunct="1">
              <a:buFontTx/>
              <a:buNone/>
            </a:pPr>
            <a:r>
              <a:rPr lang="en-US" altLang="en-US" b="1" dirty="0" smtClean="0">
                <a:solidFill>
                  <a:srgbClr val="00B050"/>
                </a:solidFill>
              </a:rPr>
              <a:t>#5: </a:t>
            </a:r>
            <a:r>
              <a:rPr lang="en-US" altLang="en-US" dirty="0" smtClean="0"/>
              <a:t>Label: </a:t>
            </a:r>
          </a:p>
          <a:p>
            <a:pPr marL="609600" indent="-609600" eaLnBrk="1" hangingPunct="1">
              <a:buFontTx/>
              <a:buNone/>
            </a:pPr>
            <a:endParaRPr lang="en-US" altLang="en-US" dirty="0" smtClean="0"/>
          </a:p>
          <a:p>
            <a:pPr marL="609600" indent="-609600" eaLnBrk="1" hangingPunct="1">
              <a:buFontTx/>
              <a:buAutoNum type="arabicParenR"/>
            </a:pPr>
            <a:r>
              <a:rPr lang="en-US" altLang="en-US" dirty="0" smtClean="0"/>
              <a:t>Homologous Chromosomes</a:t>
            </a:r>
          </a:p>
          <a:p>
            <a:pPr marL="609600" indent="-609600" eaLnBrk="1" hangingPunct="1">
              <a:buFontTx/>
              <a:buAutoNum type="arabicParenR"/>
            </a:pPr>
            <a:r>
              <a:rPr lang="en-US" altLang="en-US" dirty="0" smtClean="0"/>
              <a:t>Spindle</a:t>
            </a:r>
          </a:p>
          <a:p>
            <a:pPr marL="609600" indent="-609600" eaLnBrk="1" hangingPunct="1">
              <a:buFontTx/>
              <a:buAutoNum type="arabicParenR"/>
            </a:pPr>
            <a:r>
              <a:rPr lang="en-US" altLang="en-US" dirty="0" smtClean="0"/>
              <a:t>Crossing Over </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575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82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Prophase I: Crossing Over</a:t>
            </a:r>
          </a:p>
        </p:txBody>
      </p:sp>
      <p:sp>
        <p:nvSpPr>
          <p:cNvPr id="16387" name="Rectangle 3"/>
          <p:cNvSpPr>
            <a:spLocks noGrp="1" noChangeArrowheads="1"/>
          </p:cNvSpPr>
          <p:nvPr>
            <p:ph type="body" idx="1"/>
          </p:nvPr>
        </p:nvSpPr>
        <p:spPr>
          <a:xfrm>
            <a:off x="304800" y="1447800"/>
            <a:ext cx="5181600" cy="5181600"/>
          </a:xfrm>
        </p:spPr>
        <p:txBody>
          <a:bodyPr/>
          <a:lstStyle/>
          <a:p>
            <a:pPr eaLnBrk="1" hangingPunct="1"/>
            <a:r>
              <a:rPr lang="en-US" altLang="en-US" sz="2000" dirty="0" smtClean="0"/>
              <a:t>Crossing over = homologous chromosomes “trade” genes</a:t>
            </a:r>
          </a:p>
          <a:p>
            <a:pPr eaLnBrk="1" hangingPunct="1"/>
            <a:r>
              <a:rPr lang="en-US" altLang="en-US" sz="2000" b="1" dirty="0" smtClean="0">
                <a:solidFill>
                  <a:srgbClr val="00B050"/>
                </a:solidFill>
              </a:rPr>
              <a:t>#6: </a:t>
            </a:r>
            <a:r>
              <a:rPr lang="en-US" altLang="en-US" sz="2000" dirty="0" smtClean="0"/>
              <a:t>Trades genes so that offspring look different from either parent and from their siblings.   </a:t>
            </a:r>
          </a:p>
          <a:p>
            <a:pPr eaLnBrk="1" hangingPunct="1"/>
            <a:r>
              <a:rPr lang="en-US" altLang="en-US" sz="2000" b="1" dirty="0" smtClean="0">
                <a:solidFill>
                  <a:srgbClr val="00B050"/>
                </a:solidFill>
              </a:rPr>
              <a:t>#7: </a:t>
            </a:r>
            <a:r>
              <a:rPr lang="en-US" altLang="en-US" sz="2000" dirty="0" smtClean="0"/>
              <a:t>Tetrad = the pair of chromosomes (tetra means four, and there are four chromatids)</a:t>
            </a:r>
          </a:p>
          <a:p>
            <a:pPr lvl="1" eaLnBrk="1" hangingPunct="1"/>
            <a:r>
              <a:rPr lang="en-US" altLang="en-US" sz="2000" dirty="0">
                <a:latin typeface="Comic Sans MS" pitchFamily="66" charset="0"/>
              </a:rPr>
              <a:t>Homologous Chromosomes </a:t>
            </a:r>
            <a:r>
              <a:rPr lang="en-US" altLang="en-US" sz="2000" u="sng" dirty="0">
                <a:solidFill>
                  <a:srgbClr val="FF0000"/>
                </a:solidFill>
                <a:latin typeface="Comic Sans MS" pitchFamily="66" charset="0"/>
              </a:rPr>
              <a:t>pair up</a:t>
            </a:r>
            <a:r>
              <a:rPr lang="en-US" altLang="en-US" sz="2000" dirty="0">
                <a:latin typeface="Comic Sans MS" pitchFamily="66" charset="0"/>
              </a:rPr>
              <a:t> </a:t>
            </a:r>
            <a:r>
              <a:rPr lang="en-US" altLang="en-US" sz="2000" b="1" dirty="0">
                <a:latin typeface="Comic Sans MS" pitchFamily="66" charset="0"/>
              </a:rPr>
              <a:t>(Synapsis)</a:t>
            </a:r>
          </a:p>
          <a:p>
            <a:pPr lvl="1" eaLnBrk="1" hangingPunct="1"/>
            <a:endParaRPr lang="en-US" altLang="en-US" sz="2000" b="1" dirty="0" smtClean="0">
              <a:latin typeface="Comic Sans MS" pitchFamily="66" charset="0"/>
            </a:endParaRPr>
          </a:p>
          <a:p>
            <a:pPr lvl="1" eaLnBrk="1" hangingPunct="1"/>
            <a:r>
              <a:rPr lang="en-US" altLang="en-US" sz="2000" b="1" dirty="0" smtClean="0">
                <a:latin typeface="Comic Sans MS" pitchFamily="66" charset="0"/>
              </a:rPr>
              <a:t>Crossing </a:t>
            </a:r>
            <a:r>
              <a:rPr lang="en-US" altLang="en-US" sz="2000" b="1" dirty="0">
                <a:latin typeface="Comic Sans MS" pitchFamily="66" charset="0"/>
              </a:rPr>
              <a:t>over (Synapsis)</a:t>
            </a:r>
            <a:r>
              <a:rPr lang="en-US" altLang="en-US" sz="2000" dirty="0">
                <a:latin typeface="Comic Sans MS" pitchFamily="66" charset="0"/>
              </a:rPr>
              <a:t>: Homologous Chromosomes exchange </a:t>
            </a:r>
            <a:r>
              <a:rPr lang="en-US" altLang="en-US" sz="2000" u="sng" dirty="0">
                <a:solidFill>
                  <a:srgbClr val="FF0000"/>
                </a:solidFill>
                <a:latin typeface="Comic Sans MS" pitchFamily="66" charset="0"/>
              </a:rPr>
              <a:t>genetic material</a:t>
            </a:r>
          </a:p>
          <a:p>
            <a:pPr eaLnBrk="1" hangingPunct="1"/>
            <a:endParaRPr lang="en-US" altLang="en-US" dirty="0" smtClean="0">
              <a:solidFill>
                <a:srgbClr val="0000FF"/>
              </a:solidFill>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3718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09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Explanation</a:t>
            </a:r>
          </a:p>
        </p:txBody>
      </p:sp>
      <p:sp>
        <p:nvSpPr>
          <p:cNvPr id="3075" name="Content Placeholder 2"/>
          <p:cNvSpPr>
            <a:spLocks noGrp="1"/>
          </p:cNvSpPr>
          <p:nvPr>
            <p:ph idx="1"/>
          </p:nvPr>
        </p:nvSpPr>
        <p:spPr/>
        <p:txBody>
          <a:bodyPr/>
          <a:lstStyle/>
          <a:p>
            <a:pPr eaLnBrk="1" hangingPunct="1"/>
            <a:r>
              <a:rPr lang="en-US" altLang="en-US" b="1" smtClean="0">
                <a:solidFill>
                  <a:srgbClr val="00B050"/>
                </a:solidFill>
              </a:rPr>
              <a:t>Explanation: </a:t>
            </a:r>
            <a:r>
              <a:rPr lang="en-US" altLang="en-US" smtClean="0"/>
              <a:t>Once chromatids split during anaphase of mitosis, they are considered full daughter chromosomes.  The parent cell contains 46 chromosomes, each with two chromatids.  The daughter cells contain 46 chromosomes, each with only one chromatid. </a:t>
            </a:r>
          </a:p>
        </p:txBody>
      </p:sp>
    </p:spTree>
    <p:extLst>
      <p:ext uri="{BB962C8B-B14F-4D97-AF65-F5344CB8AC3E}">
        <p14:creationId xmlns:p14="http://schemas.microsoft.com/office/powerpoint/2010/main" val="327027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Why does crossing over take place?</a:t>
            </a:r>
          </a:p>
        </p:txBody>
      </p:sp>
      <p:sp>
        <p:nvSpPr>
          <p:cNvPr id="17411" name="Rectangle 3"/>
          <p:cNvSpPr>
            <a:spLocks noGrp="1" noChangeArrowheads="1"/>
          </p:cNvSpPr>
          <p:nvPr>
            <p:ph type="body" idx="1"/>
          </p:nvPr>
        </p:nvSpPr>
        <p:spPr/>
        <p:txBody>
          <a:bodyPr/>
          <a:lstStyle/>
          <a:p>
            <a:pPr eaLnBrk="1" hangingPunct="1"/>
            <a:r>
              <a:rPr lang="en-US" altLang="en-US" smtClean="0"/>
              <a:t>Trades genes so that offspring look different from either parent and from their siblings.   </a:t>
            </a:r>
          </a:p>
        </p:txBody>
      </p:sp>
      <p:pic>
        <p:nvPicPr>
          <p:cNvPr id="17412" name="Picture 4" descr="otto fam at thanksg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971800"/>
            <a:ext cx="5257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37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Metaphase I</a:t>
            </a:r>
          </a:p>
        </p:txBody>
      </p:sp>
      <p:sp>
        <p:nvSpPr>
          <p:cNvPr id="18435" name="Rectangle 3"/>
          <p:cNvSpPr>
            <a:spLocks noGrp="1" noChangeArrowheads="1"/>
          </p:cNvSpPr>
          <p:nvPr>
            <p:ph type="body" idx="1"/>
          </p:nvPr>
        </p:nvSpPr>
        <p:spPr>
          <a:xfrm>
            <a:off x="457200" y="1600200"/>
            <a:ext cx="4800600" cy="5105400"/>
          </a:xfrm>
        </p:spPr>
        <p:txBody>
          <a:bodyPr/>
          <a:lstStyle/>
          <a:p>
            <a:pPr marL="609600" indent="-609600" eaLnBrk="1" hangingPunct="1"/>
            <a:r>
              <a:rPr lang="en-US" altLang="en-US" dirty="0" smtClean="0"/>
              <a:t>Tetrads line up in the middle of the cell</a:t>
            </a:r>
          </a:p>
          <a:p>
            <a:pPr marL="609600" indent="-609600" eaLnBrk="1" hangingPunct="1"/>
            <a:r>
              <a:rPr lang="en-US" altLang="en-US" dirty="0" smtClean="0"/>
              <a:t>Spindle fibers attach to the chromosomes</a:t>
            </a:r>
          </a:p>
          <a:p>
            <a:pPr marL="609600" indent="-609600" eaLnBrk="1" hangingPunct="1">
              <a:buFontTx/>
              <a:buNone/>
            </a:pPr>
            <a:endParaRPr lang="en-US" altLang="en-US" dirty="0" smtClean="0"/>
          </a:p>
          <a:p>
            <a:pPr marL="609600" indent="-609600" eaLnBrk="1" hangingPunct="1">
              <a:buFontTx/>
              <a:buNone/>
            </a:pPr>
            <a:r>
              <a:rPr lang="en-US" altLang="en-US" b="1" dirty="0" smtClean="0">
                <a:solidFill>
                  <a:srgbClr val="00B050"/>
                </a:solidFill>
              </a:rPr>
              <a:t>#8: </a:t>
            </a:r>
            <a:r>
              <a:rPr lang="en-US" altLang="en-US" dirty="0" smtClean="0"/>
              <a:t>Label: Metaphase Plate, </a:t>
            </a:r>
            <a:r>
              <a:rPr lang="en-US" altLang="en-US" dirty="0" err="1" smtClean="0"/>
              <a:t>Centomere</a:t>
            </a:r>
            <a:r>
              <a:rPr lang="en-US" altLang="en-US" dirty="0" smtClean="0"/>
              <a:t>, Spindle Fibers </a:t>
            </a: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30591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3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Anaphase I</a:t>
            </a:r>
          </a:p>
        </p:txBody>
      </p:sp>
      <p:sp>
        <p:nvSpPr>
          <p:cNvPr id="19459" name="Rectangle 3"/>
          <p:cNvSpPr>
            <a:spLocks noGrp="1" noChangeArrowheads="1"/>
          </p:cNvSpPr>
          <p:nvPr>
            <p:ph type="body" idx="1"/>
          </p:nvPr>
        </p:nvSpPr>
        <p:spPr>
          <a:xfrm>
            <a:off x="304800" y="1905000"/>
            <a:ext cx="5105400" cy="3352800"/>
          </a:xfrm>
        </p:spPr>
        <p:txBody>
          <a:bodyPr/>
          <a:lstStyle/>
          <a:p>
            <a:pPr eaLnBrk="1" hangingPunct="1"/>
            <a:r>
              <a:rPr lang="en-US" altLang="en-US" smtClean="0"/>
              <a:t>Homologous Chromosomes move to opposite ends of the cell</a:t>
            </a:r>
          </a:p>
          <a:p>
            <a:pPr eaLnBrk="1" hangingPunct="1">
              <a:buFontTx/>
              <a:buNone/>
            </a:pPr>
            <a:endParaRPr lang="en-US" altLang="en-US" smtClean="0"/>
          </a:p>
          <a:p>
            <a:pPr eaLnBrk="1" hangingPunct="1"/>
            <a:r>
              <a:rPr lang="en-US" altLang="en-US" b="1" smtClean="0">
                <a:solidFill>
                  <a:srgbClr val="00B050"/>
                </a:solidFill>
              </a:rPr>
              <a:t>#9: </a:t>
            </a:r>
            <a:r>
              <a:rPr lang="en-US" altLang="en-US" smtClean="0"/>
              <a:t>Label: Homologous chromosomes</a:t>
            </a:r>
            <a:endParaRPr lang="en-US" altLang="en-US" b="1"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22475"/>
            <a:ext cx="32766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900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Telophase I and Cytokinesis</a:t>
            </a:r>
          </a:p>
        </p:txBody>
      </p:sp>
      <p:sp>
        <p:nvSpPr>
          <p:cNvPr id="20483" name="Rectangle 3"/>
          <p:cNvSpPr>
            <a:spLocks noGrp="1" noChangeArrowheads="1"/>
          </p:cNvSpPr>
          <p:nvPr>
            <p:ph type="body" idx="1"/>
          </p:nvPr>
        </p:nvSpPr>
        <p:spPr>
          <a:xfrm>
            <a:off x="457200" y="1371600"/>
            <a:ext cx="4572000" cy="4754563"/>
          </a:xfrm>
        </p:spPr>
        <p:txBody>
          <a:bodyPr/>
          <a:lstStyle/>
          <a:p>
            <a:pPr eaLnBrk="1" hangingPunct="1"/>
            <a:r>
              <a:rPr lang="en-US" altLang="en-US" sz="2800" smtClean="0"/>
              <a:t>Chromosomes reach opposite ends</a:t>
            </a:r>
          </a:p>
          <a:p>
            <a:pPr eaLnBrk="1" hangingPunct="1"/>
            <a:r>
              <a:rPr lang="en-US" altLang="en-US" sz="2800" smtClean="0"/>
              <a:t>Cytoplasm divides</a:t>
            </a:r>
          </a:p>
          <a:p>
            <a:pPr eaLnBrk="1" hangingPunct="1"/>
            <a:r>
              <a:rPr lang="en-US" altLang="en-US" sz="2800" smtClean="0"/>
              <a:t>End Result = 2 daughter cells with half the original chromosome number</a:t>
            </a:r>
          </a:p>
          <a:p>
            <a:pPr eaLnBrk="1" hangingPunct="1">
              <a:buFontTx/>
              <a:buNone/>
            </a:pPr>
            <a:endParaRPr lang="en-US" altLang="en-US" sz="2800" smtClean="0">
              <a:solidFill>
                <a:srgbClr val="0000FF"/>
              </a:solidFill>
            </a:endParaRPr>
          </a:p>
          <a:p>
            <a:pPr eaLnBrk="1" hangingPunct="1"/>
            <a:r>
              <a:rPr lang="en-US" altLang="en-US" sz="2800" b="1" smtClean="0">
                <a:solidFill>
                  <a:srgbClr val="00B050"/>
                </a:solidFill>
              </a:rPr>
              <a:t>#10: </a:t>
            </a:r>
            <a:r>
              <a:rPr lang="en-US" altLang="en-US" sz="2800" smtClean="0"/>
              <a:t>Label: Nuclear membrane, centrioles</a:t>
            </a:r>
            <a:endParaRPr lang="en-US" altLang="en-US" sz="2800" b="1"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371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04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Meiosis II</a:t>
            </a:r>
          </a:p>
        </p:txBody>
      </p:sp>
      <p:sp>
        <p:nvSpPr>
          <p:cNvPr id="21507" name="Rectangle 3"/>
          <p:cNvSpPr>
            <a:spLocks noGrp="1" noChangeArrowheads="1"/>
          </p:cNvSpPr>
          <p:nvPr>
            <p:ph type="body" idx="1"/>
          </p:nvPr>
        </p:nvSpPr>
        <p:spPr>
          <a:xfrm>
            <a:off x="457200" y="1295400"/>
            <a:ext cx="8229600" cy="4830763"/>
          </a:xfrm>
        </p:spPr>
        <p:txBody>
          <a:bodyPr/>
          <a:lstStyle/>
          <a:p>
            <a:pPr eaLnBrk="1" hangingPunct="1"/>
            <a:r>
              <a:rPr lang="en-US" altLang="en-US" sz="2800" dirty="0" smtClean="0"/>
              <a:t>DNA is NOT copied again (no interphase)</a:t>
            </a:r>
          </a:p>
          <a:p>
            <a:pPr eaLnBrk="1" hangingPunct="1"/>
            <a:r>
              <a:rPr lang="en-US" altLang="en-US" sz="2800" b="1" dirty="0" smtClean="0">
                <a:solidFill>
                  <a:srgbClr val="00B050"/>
                </a:solidFill>
              </a:rPr>
              <a:t>#11: </a:t>
            </a:r>
            <a:r>
              <a:rPr lang="en-US" altLang="en-US" sz="2800" dirty="0" smtClean="0"/>
              <a:t>The DNA was originally copied during the S phase of interphase (before Meiosis I)</a:t>
            </a:r>
            <a:endParaRPr lang="en-US" altLang="en-US" sz="2800" b="1" dirty="0" smtClean="0">
              <a:solidFill>
                <a:srgbClr val="00B050"/>
              </a:solidFill>
            </a:endParaRPr>
          </a:p>
          <a:p>
            <a:pPr eaLnBrk="1" hangingPunct="1"/>
            <a:r>
              <a:rPr lang="en-US" altLang="en-US" sz="2800" dirty="0" smtClean="0"/>
              <a:t>Chromatids (identical copies of DNA) separate like they do during mitosis</a:t>
            </a:r>
          </a:p>
          <a:p>
            <a:pPr eaLnBrk="1" hangingPunct="1"/>
            <a:r>
              <a:rPr lang="en-US" altLang="en-US" sz="2800" dirty="0" smtClean="0"/>
              <a:t>4 Stages:</a:t>
            </a:r>
          </a:p>
          <a:p>
            <a:pPr eaLnBrk="1" hangingPunct="1">
              <a:buFontTx/>
              <a:buNone/>
            </a:pPr>
            <a:r>
              <a:rPr lang="en-US" altLang="en-US" sz="2800" dirty="0" smtClean="0"/>
              <a:t>	1) Prophase II</a:t>
            </a:r>
          </a:p>
          <a:p>
            <a:pPr eaLnBrk="1" hangingPunct="1">
              <a:buFontTx/>
              <a:buNone/>
            </a:pPr>
            <a:r>
              <a:rPr lang="en-US" altLang="en-US" sz="2800" dirty="0" smtClean="0"/>
              <a:t>	2) Metaphase II</a:t>
            </a:r>
          </a:p>
          <a:p>
            <a:pPr eaLnBrk="1" hangingPunct="1">
              <a:buFontTx/>
              <a:buNone/>
            </a:pPr>
            <a:r>
              <a:rPr lang="en-US" altLang="en-US" sz="2800" dirty="0" smtClean="0"/>
              <a:t>	3) Anaphase II</a:t>
            </a:r>
          </a:p>
          <a:p>
            <a:pPr eaLnBrk="1" hangingPunct="1">
              <a:buFontTx/>
              <a:buNone/>
            </a:pPr>
            <a:r>
              <a:rPr lang="en-US" altLang="en-US" sz="2800" dirty="0" smtClean="0"/>
              <a:t>	4) Telophase II and Cytokinesis</a:t>
            </a:r>
          </a:p>
        </p:txBody>
      </p:sp>
    </p:spTree>
    <p:extLst>
      <p:ext uri="{BB962C8B-B14F-4D97-AF65-F5344CB8AC3E}">
        <p14:creationId xmlns:p14="http://schemas.microsoft.com/office/powerpoint/2010/main" val="231831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95300" y="76200"/>
            <a:ext cx="8229600" cy="1143000"/>
          </a:xfrm>
        </p:spPr>
        <p:txBody>
          <a:bodyPr/>
          <a:lstStyle/>
          <a:p>
            <a:pPr eaLnBrk="1" hangingPunct="1"/>
            <a:r>
              <a:rPr lang="en-US" altLang="en-US" smtClean="0"/>
              <a:t>Meiosis II</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1722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body" idx="1"/>
          </p:nvPr>
        </p:nvSpPr>
        <p:spPr>
          <a:xfrm>
            <a:off x="381000" y="1905000"/>
            <a:ext cx="8686800" cy="3886200"/>
          </a:xfrm>
        </p:spPr>
        <p:txBody>
          <a:bodyPr/>
          <a:lstStyle/>
          <a:p>
            <a:pPr eaLnBrk="1" hangingPunct="1">
              <a:lnSpc>
                <a:spcPct val="90000"/>
              </a:lnSpc>
              <a:defRPr/>
            </a:pPr>
            <a:endParaRPr lang="en-US" altLang="en-US" sz="2800" dirty="0" smtClean="0"/>
          </a:p>
          <a:p>
            <a:pPr eaLnBrk="1" hangingPunct="1">
              <a:lnSpc>
                <a:spcPct val="90000"/>
              </a:lnSpc>
              <a:defRPr/>
            </a:pPr>
            <a:endParaRPr lang="en-US" altLang="en-US" sz="2800" dirty="0" smtClean="0"/>
          </a:p>
          <a:p>
            <a:pPr eaLnBrk="1" hangingPunct="1">
              <a:lnSpc>
                <a:spcPct val="90000"/>
              </a:lnSpc>
              <a:defRPr/>
            </a:pPr>
            <a:endParaRPr lang="en-US" altLang="en-US" sz="2800" dirty="0" smtClean="0"/>
          </a:p>
          <a:p>
            <a:pPr eaLnBrk="1" hangingPunct="1">
              <a:lnSpc>
                <a:spcPct val="90000"/>
              </a:lnSpc>
              <a:defRPr/>
            </a:pPr>
            <a:endParaRPr lang="en-US" altLang="en-US" sz="2800" dirty="0" smtClean="0"/>
          </a:p>
          <a:p>
            <a:pPr eaLnBrk="1" hangingPunct="1">
              <a:lnSpc>
                <a:spcPct val="90000"/>
              </a:lnSpc>
              <a:defRPr/>
            </a:pPr>
            <a:endParaRPr lang="en-US" altLang="en-US" sz="2800" dirty="0" smtClean="0"/>
          </a:p>
          <a:p>
            <a:pPr marL="0" indent="0" eaLnBrk="1" hangingPunct="1">
              <a:lnSpc>
                <a:spcPct val="90000"/>
              </a:lnSpc>
              <a:buFontTx/>
              <a:buNone/>
              <a:defRPr/>
            </a:pPr>
            <a:endParaRPr lang="en-US" altLang="en-US" sz="2800" dirty="0" smtClean="0"/>
          </a:p>
          <a:p>
            <a:pPr marL="0" indent="0" eaLnBrk="1" hangingPunct="1">
              <a:lnSpc>
                <a:spcPct val="90000"/>
              </a:lnSpc>
              <a:buFontTx/>
              <a:buNone/>
              <a:defRPr/>
            </a:pPr>
            <a:endParaRPr lang="en-US" altLang="en-US" sz="2800" dirty="0" smtClean="0"/>
          </a:p>
          <a:p>
            <a:pPr eaLnBrk="1" hangingPunct="1">
              <a:lnSpc>
                <a:spcPct val="90000"/>
              </a:lnSpc>
              <a:buFontTx/>
              <a:buNone/>
              <a:defRPr/>
            </a:pPr>
            <a:r>
              <a:rPr lang="en-US" altLang="en-US" sz="2800" dirty="0" smtClean="0"/>
              <a:t>	</a:t>
            </a:r>
            <a:r>
              <a:rPr lang="en-US" altLang="en-US" sz="2800" b="1" dirty="0" smtClean="0">
                <a:solidFill>
                  <a:srgbClr val="00B050"/>
                </a:solidFill>
              </a:rPr>
              <a:t>#12: </a:t>
            </a:r>
            <a:r>
              <a:rPr lang="en-US" altLang="en-US" sz="2800" dirty="0" smtClean="0"/>
              <a:t>The end result of meiosis is 4 haploid daughter cells, whereas the end result of mitosis is 2 diploid daughter cells</a:t>
            </a:r>
          </a:p>
          <a:p>
            <a:pPr eaLnBrk="1" hangingPunct="1">
              <a:lnSpc>
                <a:spcPct val="90000"/>
              </a:lnSpc>
              <a:defRPr/>
            </a:pPr>
            <a:endParaRPr lang="en-US" altLang="en-US" sz="2400" dirty="0" smtClean="0"/>
          </a:p>
        </p:txBody>
      </p:sp>
    </p:spTree>
    <p:extLst>
      <p:ext uri="{BB962C8B-B14F-4D97-AF65-F5344CB8AC3E}">
        <p14:creationId xmlns:p14="http://schemas.microsoft.com/office/powerpoint/2010/main" val="3140898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Prophase II</a:t>
            </a:r>
          </a:p>
        </p:txBody>
      </p:sp>
      <p:sp>
        <p:nvSpPr>
          <p:cNvPr id="23555" name="Rectangle 3"/>
          <p:cNvSpPr>
            <a:spLocks noGrp="1" noChangeArrowheads="1"/>
          </p:cNvSpPr>
          <p:nvPr>
            <p:ph type="body" idx="1"/>
          </p:nvPr>
        </p:nvSpPr>
        <p:spPr>
          <a:xfrm>
            <a:off x="457200" y="1600200"/>
            <a:ext cx="4953000" cy="4525963"/>
          </a:xfrm>
        </p:spPr>
        <p:txBody>
          <a:bodyPr/>
          <a:lstStyle/>
          <a:p>
            <a:pPr eaLnBrk="1" hangingPunct="1"/>
            <a:r>
              <a:rPr lang="en-US" altLang="en-US" smtClean="0"/>
              <a:t>Nuclear membrane breaks down</a:t>
            </a:r>
          </a:p>
          <a:p>
            <a:pPr eaLnBrk="1" hangingPunct="1"/>
            <a:r>
              <a:rPr lang="en-US" altLang="en-US" smtClean="0"/>
              <a:t>Spindle is made</a:t>
            </a:r>
          </a:p>
          <a:p>
            <a:pPr eaLnBrk="1" hangingPunct="1"/>
            <a:endParaRPr lang="en-US" altLang="en-US" smtClean="0"/>
          </a:p>
          <a:p>
            <a:pPr eaLnBrk="1" hangingPunct="1"/>
            <a:r>
              <a:rPr lang="en-US" altLang="en-US" b="1" smtClean="0">
                <a:solidFill>
                  <a:srgbClr val="00B050"/>
                </a:solidFill>
              </a:rPr>
              <a:t>#13: </a:t>
            </a:r>
            <a:r>
              <a:rPr lang="en-US" altLang="en-US" smtClean="0"/>
              <a:t>Label: Nothing </a:t>
            </a:r>
            <a:r>
              <a:rPr lang="en-US" altLang="en-US" smtClean="0">
                <a:sym typeface="Wingdings" pitchFamily="2" charset="2"/>
              </a:rPr>
              <a:t></a:t>
            </a:r>
            <a:endParaRPr lang="en-US" altLang="en-US" b="1" smtClean="0"/>
          </a:p>
          <a:p>
            <a:pPr eaLnBrk="1" hangingPunct="1"/>
            <a:endParaRPr lang="en-US" altLang="en-US" b="1"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71700"/>
            <a:ext cx="3352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77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Metaphase II</a:t>
            </a:r>
          </a:p>
        </p:txBody>
      </p:sp>
      <p:sp>
        <p:nvSpPr>
          <p:cNvPr id="24579" name="Rectangle 3"/>
          <p:cNvSpPr>
            <a:spLocks noGrp="1" noChangeArrowheads="1"/>
          </p:cNvSpPr>
          <p:nvPr>
            <p:ph type="body" idx="1"/>
          </p:nvPr>
        </p:nvSpPr>
        <p:spPr>
          <a:xfrm>
            <a:off x="457200" y="1600200"/>
            <a:ext cx="4495800" cy="4525963"/>
          </a:xfrm>
        </p:spPr>
        <p:txBody>
          <a:bodyPr/>
          <a:lstStyle/>
          <a:p>
            <a:pPr eaLnBrk="1" hangingPunct="1"/>
            <a:r>
              <a:rPr lang="en-US" altLang="en-US" smtClean="0"/>
              <a:t>Spindle fibers move chromosomes to the center of the cell</a:t>
            </a:r>
          </a:p>
          <a:p>
            <a:pPr eaLnBrk="1" hangingPunct="1">
              <a:buFontTx/>
              <a:buNone/>
            </a:pPr>
            <a:endParaRPr lang="en-US" altLang="en-US" smtClean="0"/>
          </a:p>
          <a:p>
            <a:pPr eaLnBrk="1" hangingPunct="1"/>
            <a:r>
              <a:rPr lang="en-US" altLang="en-US" b="1" smtClean="0">
                <a:solidFill>
                  <a:srgbClr val="00B050"/>
                </a:solidFill>
              </a:rPr>
              <a:t>#14: </a:t>
            </a:r>
            <a:r>
              <a:rPr lang="en-US" altLang="en-US" smtClean="0"/>
              <a:t>Label: Chromatids, Centromere</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90800"/>
            <a:ext cx="3092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8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Anaphase II</a:t>
            </a:r>
          </a:p>
        </p:txBody>
      </p:sp>
      <p:sp>
        <p:nvSpPr>
          <p:cNvPr id="25603" name="Rectangle 3"/>
          <p:cNvSpPr>
            <a:spLocks noGrp="1" noChangeArrowheads="1"/>
          </p:cNvSpPr>
          <p:nvPr>
            <p:ph type="body" idx="1"/>
          </p:nvPr>
        </p:nvSpPr>
        <p:spPr>
          <a:xfrm>
            <a:off x="457200" y="1600200"/>
            <a:ext cx="4267200" cy="4525963"/>
          </a:xfrm>
        </p:spPr>
        <p:txBody>
          <a:bodyPr/>
          <a:lstStyle/>
          <a:p>
            <a:pPr eaLnBrk="1" hangingPunct="1"/>
            <a:r>
              <a:rPr lang="en-US" altLang="en-US" sz="2800" smtClean="0"/>
              <a:t>Chromatids of each chromosome separate at the centromere and move toward opposite ends of the cell</a:t>
            </a:r>
          </a:p>
          <a:p>
            <a:pPr eaLnBrk="1" hangingPunct="1">
              <a:buFontTx/>
              <a:buNone/>
            </a:pPr>
            <a:endParaRPr lang="en-US" altLang="en-US" sz="2800" smtClean="0"/>
          </a:p>
          <a:p>
            <a:pPr eaLnBrk="1" hangingPunct="1"/>
            <a:r>
              <a:rPr lang="en-US" altLang="en-US" sz="2800" b="1" smtClean="0">
                <a:solidFill>
                  <a:srgbClr val="00B050"/>
                </a:solidFill>
              </a:rPr>
              <a:t>#15: </a:t>
            </a:r>
            <a:r>
              <a:rPr lang="en-US" altLang="en-US" sz="2800" smtClean="0"/>
              <a:t>Label: New Chromosomes</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475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412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Telophase II and Cytokinesis</a:t>
            </a:r>
          </a:p>
        </p:txBody>
      </p:sp>
      <p:sp>
        <p:nvSpPr>
          <p:cNvPr id="26627" name="Rectangle 3"/>
          <p:cNvSpPr>
            <a:spLocks noGrp="1" noChangeArrowheads="1"/>
          </p:cNvSpPr>
          <p:nvPr>
            <p:ph type="body" idx="1"/>
          </p:nvPr>
        </p:nvSpPr>
        <p:spPr>
          <a:xfrm>
            <a:off x="457200" y="1600200"/>
            <a:ext cx="5029200" cy="4953000"/>
          </a:xfrm>
        </p:spPr>
        <p:txBody>
          <a:bodyPr/>
          <a:lstStyle/>
          <a:p>
            <a:pPr eaLnBrk="1" hangingPunct="1"/>
            <a:r>
              <a:rPr lang="en-US" altLang="en-US" smtClean="0"/>
              <a:t>Spindle breaks down </a:t>
            </a:r>
          </a:p>
          <a:p>
            <a:pPr eaLnBrk="1" hangingPunct="1"/>
            <a:r>
              <a:rPr lang="en-US" altLang="en-US" smtClean="0"/>
              <a:t>Chromosomes uncoil Nuclear envelopes form</a:t>
            </a:r>
          </a:p>
          <a:p>
            <a:pPr eaLnBrk="1" hangingPunct="1"/>
            <a:r>
              <a:rPr lang="en-US" altLang="en-US" smtClean="0"/>
              <a:t>Cytoplasm divides</a:t>
            </a:r>
          </a:p>
          <a:p>
            <a:pPr eaLnBrk="1" hangingPunct="1">
              <a:buFontTx/>
              <a:buNone/>
            </a:pPr>
            <a:endParaRPr lang="en-US" altLang="en-US" smtClean="0"/>
          </a:p>
          <a:p>
            <a:pPr eaLnBrk="1" hangingPunct="1"/>
            <a:r>
              <a:rPr lang="en-US" altLang="en-US" b="1" smtClean="0">
                <a:solidFill>
                  <a:srgbClr val="00B050"/>
                </a:solidFill>
              </a:rPr>
              <a:t>#16: </a:t>
            </a:r>
            <a:r>
              <a:rPr lang="en-US" altLang="en-US" smtClean="0"/>
              <a:t>Label: Uncoiling Chromosomes (chromatin) </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29892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64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838200"/>
          </a:xfrm>
        </p:spPr>
        <p:txBody>
          <a:bodyPr/>
          <a:lstStyle/>
          <a:p>
            <a:pPr eaLnBrk="1" hangingPunct="1"/>
            <a:r>
              <a:rPr lang="en-US" altLang="en-US" smtClean="0"/>
              <a:t>Mitosis Review</a:t>
            </a:r>
          </a:p>
        </p:txBody>
      </p:sp>
      <p:sp>
        <p:nvSpPr>
          <p:cNvPr id="4099" name="Rectangle 3"/>
          <p:cNvSpPr>
            <a:spLocks noGrp="1" noChangeArrowheads="1"/>
          </p:cNvSpPr>
          <p:nvPr>
            <p:ph type="body" idx="1"/>
          </p:nvPr>
        </p:nvSpPr>
        <p:spPr>
          <a:xfrm>
            <a:off x="304800" y="1143000"/>
            <a:ext cx="5257800" cy="5486400"/>
          </a:xfrm>
        </p:spPr>
        <p:txBody>
          <a:bodyPr/>
          <a:lstStyle/>
          <a:p>
            <a:pPr eaLnBrk="1" hangingPunct="1"/>
            <a:r>
              <a:rPr lang="en-US" altLang="en-US" sz="2600" smtClean="0"/>
              <a:t>In mitosis, a parent body cell divides to make two daughter body cells</a:t>
            </a:r>
          </a:p>
          <a:p>
            <a:pPr eaLnBrk="1" hangingPunct="1"/>
            <a:endParaRPr lang="en-US" altLang="en-US" sz="2600" smtClean="0"/>
          </a:p>
          <a:p>
            <a:pPr eaLnBrk="1" hangingPunct="1"/>
            <a:r>
              <a:rPr lang="en-US" altLang="en-US" sz="2600" b="1" smtClean="0">
                <a:solidFill>
                  <a:srgbClr val="00B050"/>
                </a:solidFill>
              </a:rPr>
              <a:t>#1: </a:t>
            </a:r>
            <a:r>
              <a:rPr lang="en-US" altLang="en-US" sz="2600" smtClean="0"/>
              <a:t>New daughter cells are diploid, which means they have two sets of chromosomes (46 total in humans) </a:t>
            </a:r>
          </a:p>
          <a:p>
            <a:pPr eaLnBrk="1" hangingPunct="1"/>
            <a:endParaRPr lang="en-US" altLang="en-US" sz="2600" smtClean="0"/>
          </a:p>
          <a:p>
            <a:pPr eaLnBrk="1" hangingPunct="1"/>
            <a:r>
              <a:rPr lang="en-US" altLang="en-US" sz="2600" smtClean="0"/>
              <a:t>Example: one blood cell divides to make two blood cells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3429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194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Main Goal: Making Sex Cells!</a:t>
            </a:r>
          </a:p>
        </p:txBody>
      </p:sp>
      <p:sp>
        <p:nvSpPr>
          <p:cNvPr id="27651" name="Rectangle 3"/>
          <p:cNvSpPr>
            <a:spLocks noGrp="1" noChangeArrowheads="1"/>
          </p:cNvSpPr>
          <p:nvPr>
            <p:ph type="body" idx="1"/>
          </p:nvPr>
        </p:nvSpPr>
        <p:spPr>
          <a:xfrm>
            <a:off x="381000" y="1295400"/>
            <a:ext cx="8153400" cy="3505200"/>
          </a:xfrm>
        </p:spPr>
        <p:txBody>
          <a:bodyPr/>
          <a:lstStyle/>
          <a:p>
            <a:pPr eaLnBrk="1" hangingPunct="1"/>
            <a:r>
              <a:rPr lang="en-US" altLang="en-US" smtClean="0"/>
              <a:t>Gametes = haploid reproductive cells made during meiosis (ex: sperm and egg)</a:t>
            </a:r>
          </a:p>
          <a:p>
            <a:pPr eaLnBrk="1" hangingPunct="1">
              <a:buFontTx/>
              <a:buNone/>
            </a:pPr>
            <a:endParaRPr lang="en-US" altLang="en-US" smtClean="0"/>
          </a:p>
          <a:p>
            <a:pPr eaLnBrk="1" hangingPunct="1"/>
            <a:r>
              <a:rPr lang="en-US" altLang="en-US" smtClean="0"/>
              <a:t>Sex cells are made in the testes and ovaries in humans</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3200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733800"/>
            <a:ext cx="2324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95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Spermatogenesis</a:t>
            </a:r>
          </a:p>
        </p:txBody>
      </p:sp>
      <p:sp>
        <p:nvSpPr>
          <p:cNvPr id="28675" name="Rectangle 3"/>
          <p:cNvSpPr>
            <a:spLocks noGrp="1" noChangeArrowheads="1"/>
          </p:cNvSpPr>
          <p:nvPr>
            <p:ph type="body" idx="1"/>
          </p:nvPr>
        </p:nvSpPr>
        <p:spPr>
          <a:xfrm>
            <a:off x="152400" y="2209800"/>
            <a:ext cx="4800600" cy="3048000"/>
          </a:xfrm>
        </p:spPr>
        <p:txBody>
          <a:bodyPr/>
          <a:lstStyle/>
          <a:p>
            <a:pPr eaLnBrk="1" hangingPunct="1"/>
            <a:r>
              <a:rPr lang="en-US" altLang="en-US" smtClean="0"/>
              <a:t>The process of making sperm cells</a:t>
            </a:r>
          </a:p>
          <a:p>
            <a:pPr eaLnBrk="1" hangingPunct="1"/>
            <a:r>
              <a:rPr lang="en-US" altLang="en-US" smtClean="0"/>
              <a:t>Diploid cell divides by meiosis to form four haploid sperm cells</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4038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45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Spermatogenesis</a:t>
            </a: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5532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500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12713"/>
            <a:ext cx="8229600" cy="1143000"/>
          </a:xfrm>
        </p:spPr>
        <p:txBody>
          <a:bodyPr/>
          <a:lstStyle/>
          <a:p>
            <a:pPr eaLnBrk="1" hangingPunct="1"/>
            <a:r>
              <a:rPr lang="en-US" altLang="en-US" smtClean="0"/>
              <a:t>Oogenesis</a:t>
            </a:r>
          </a:p>
        </p:txBody>
      </p:sp>
      <p:sp>
        <p:nvSpPr>
          <p:cNvPr id="30723" name="Rectangle 3"/>
          <p:cNvSpPr>
            <a:spLocks noGrp="1" noChangeArrowheads="1"/>
          </p:cNvSpPr>
          <p:nvPr>
            <p:ph type="body" idx="1"/>
          </p:nvPr>
        </p:nvSpPr>
        <p:spPr>
          <a:xfrm>
            <a:off x="381000" y="1249363"/>
            <a:ext cx="4800600" cy="4525962"/>
          </a:xfrm>
        </p:spPr>
        <p:txBody>
          <a:bodyPr/>
          <a:lstStyle/>
          <a:p>
            <a:pPr eaLnBrk="1" hangingPunct="1"/>
            <a:r>
              <a:rPr lang="en-US" altLang="en-US" sz="2400" smtClean="0"/>
              <a:t>The process of making egg cells</a:t>
            </a:r>
          </a:p>
          <a:p>
            <a:pPr eaLnBrk="1" hangingPunct="1"/>
            <a:r>
              <a:rPr lang="en-US" altLang="en-US" sz="2400" smtClean="0"/>
              <a:t>A diploid cell divides by meiosis to make ONE mature egg cell</a:t>
            </a:r>
          </a:p>
          <a:p>
            <a:pPr eaLnBrk="1" hangingPunct="1"/>
            <a:r>
              <a:rPr lang="en-US" altLang="en-US" sz="2400" smtClean="0"/>
              <a:t>Other three haploid cells = polar bodies</a:t>
            </a:r>
          </a:p>
          <a:p>
            <a:pPr eaLnBrk="1" hangingPunct="1"/>
            <a:r>
              <a:rPr lang="en-US" altLang="en-US" sz="2400" b="1" smtClean="0">
                <a:solidFill>
                  <a:srgbClr val="00B050"/>
                </a:solidFill>
              </a:rPr>
              <a:t>#17: </a:t>
            </a:r>
            <a:r>
              <a:rPr lang="en-US" altLang="en-US" sz="2400" smtClean="0"/>
              <a:t>The egg cell has more cytoplasm and organelles than the three polar bodies so that it can bring enough nutrients to the zygote (fertilized egg) ; the polar bodies disintegrate / die</a:t>
            </a:r>
            <a:endParaRPr lang="en-US" altLang="en-US" sz="2400" b="1" smtClean="0">
              <a:solidFill>
                <a:srgbClr val="00B050"/>
              </a:solidFill>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19200"/>
            <a:ext cx="35575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3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Comparing Spermatogenesis and Oogenesis</a:t>
            </a:r>
          </a:p>
        </p:txBody>
      </p:sp>
      <p:sp>
        <p:nvSpPr>
          <p:cNvPr id="31747" name="Content Placeholder 2"/>
          <p:cNvSpPr>
            <a:spLocks noGrp="1"/>
          </p:cNvSpPr>
          <p:nvPr>
            <p:ph idx="1"/>
          </p:nvPr>
        </p:nvSpPr>
        <p:spPr>
          <a:xfrm>
            <a:off x="457200" y="2286000"/>
            <a:ext cx="8229600" cy="3840163"/>
          </a:xfrm>
        </p:spPr>
        <p:txBody>
          <a:bodyPr/>
          <a:lstStyle/>
          <a:p>
            <a:r>
              <a:rPr lang="en-US" altLang="en-US" b="1" smtClean="0">
                <a:solidFill>
                  <a:srgbClr val="00B050"/>
                </a:solidFill>
              </a:rPr>
              <a:t>#18: </a:t>
            </a:r>
            <a:r>
              <a:rPr lang="en-US" altLang="en-US" smtClean="0"/>
              <a:t>Spermatogenesis produces four functional sperm cell, and oogenesis only produces one functional egg cell. </a:t>
            </a:r>
            <a:endParaRPr lang="en-US" altLang="en-US" b="1" smtClean="0">
              <a:solidFill>
                <a:srgbClr val="00B050"/>
              </a:solidFill>
            </a:endParaRPr>
          </a:p>
        </p:txBody>
      </p:sp>
    </p:spTree>
    <p:extLst>
      <p:ext uri="{BB962C8B-B14F-4D97-AF65-F5344CB8AC3E}">
        <p14:creationId xmlns:p14="http://schemas.microsoft.com/office/powerpoint/2010/main" val="86790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Comparing Mitosis and Meiosis</a:t>
            </a:r>
          </a:p>
        </p:txBody>
      </p:sp>
      <p:sp>
        <p:nvSpPr>
          <p:cNvPr id="32771" name="Content Placeholder 2"/>
          <p:cNvSpPr>
            <a:spLocks noGrp="1"/>
          </p:cNvSpPr>
          <p:nvPr>
            <p:ph idx="1"/>
          </p:nvPr>
        </p:nvSpPr>
        <p:spPr/>
        <p:txBody>
          <a:bodyPr/>
          <a:lstStyle/>
          <a:p>
            <a:pPr eaLnBrk="1" hangingPunct="1"/>
            <a:r>
              <a:rPr lang="en-US" altLang="en-US" b="1" smtClean="0">
                <a:solidFill>
                  <a:srgbClr val="00B050"/>
                </a:solidFill>
              </a:rPr>
              <a:t>#19: </a:t>
            </a:r>
            <a:r>
              <a:rPr lang="en-US" altLang="en-US" smtClean="0"/>
              <a:t>During metaphase I of meiosis, chromosomes line up in homologous pairs along the metaphase plate.  During metaphase of mitosis, chromosomes line up single file along the metaphase plate. </a:t>
            </a:r>
            <a:endParaRPr lang="en-US" altLang="en-US" b="1" smtClean="0">
              <a:solidFill>
                <a:srgbClr val="00B050"/>
              </a:solidFill>
            </a:endParaRPr>
          </a:p>
        </p:txBody>
      </p:sp>
    </p:spTree>
    <p:extLst>
      <p:ext uri="{BB962C8B-B14F-4D97-AF65-F5344CB8AC3E}">
        <p14:creationId xmlns:p14="http://schemas.microsoft.com/office/powerpoint/2010/main" val="424816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Comparing Mitosis and Meiosis</a:t>
            </a:r>
          </a:p>
        </p:txBody>
      </p:sp>
      <p:sp>
        <p:nvSpPr>
          <p:cNvPr id="33795" name="Content Placeholder 2"/>
          <p:cNvSpPr>
            <a:spLocks noGrp="1"/>
          </p:cNvSpPr>
          <p:nvPr>
            <p:ph idx="1"/>
          </p:nvPr>
        </p:nvSpPr>
        <p:spPr/>
        <p:txBody>
          <a:bodyPr/>
          <a:lstStyle/>
          <a:p>
            <a:pPr eaLnBrk="1" hangingPunct="1"/>
            <a:r>
              <a:rPr lang="en-US" altLang="en-US" b="1" smtClean="0">
                <a:solidFill>
                  <a:srgbClr val="00B050"/>
                </a:solidFill>
              </a:rPr>
              <a:t>#20:</a:t>
            </a:r>
            <a:r>
              <a:rPr lang="en-US" altLang="en-US" smtClean="0">
                <a:solidFill>
                  <a:srgbClr val="00B050"/>
                </a:solidFill>
              </a:rPr>
              <a:t> </a:t>
            </a:r>
            <a:r>
              <a:rPr lang="en-US" altLang="en-US" smtClean="0"/>
              <a:t>Meiosis II is most like mitosis because chromosomes line up single file along the metaphase plate, chromatids separate during anaphase, and daughter cells have the same number of chromosomes as the parent cell (just with one chromatid instead of two)</a:t>
            </a:r>
            <a:r>
              <a:rPr lang="en-US" altLang="en-US" b="1" smtClean="0">
                <a:solidFill>
                  <a:srgbClr val="00B050"/>
                </a:solidFill>
              </a:rPr>
              <a:t> </a:t>
            </a:r>
          </a:p>
        </p:txBody>
      </p:sp>
    </p:spTree>
    <p:extLst>
      <p:ext uri="{BB962C8B-B14F-4D97-AF65-F5344CB8AC3E}">
        <p14:creationId xmlns:p14="http://schemas.microsoft.com/office/powerpoint/2010/main" val="2892434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latin typeface="Comic Sans MS" pitchFamily="66" charset="0"/>
              </a:rPr>
              <a:t>Diploid Cells</a:t>
            </a:r>
          </a:p>
        </p:txBody>
      </p:sp>
      <p:sp>
        <p:nvSpPr>
          <p:cNvPr id="55299" name="Rectangle 3"/>
          <p:cNvSpPr>
            <a:spLocks noGrp="1" noChangeArrowheads="1"/>
          </p:cNvSpPr>
          <p:nvPr>
            <p:ph type="body" idx="1"/>
          </p:nvPr>
        </p:nvSpPr>
        <p:spPr/>
        <p:txBody>
          <a:bodyPr/>
          <a:lstStyle/>
          <a:p>
            <a:pPr eaLnBrk="1" hangingPunct="1"/>
            <a:r>
              <a:rPr lang="en-US" altLang="en-US" smtClean="0">
                <a:latin typeface="Comic Sans MS" pitchFamily="66" charset="0"/>
              </a:rPr>
              <a:t>A cell with a </a:t>
            </a:r>
            <a:r>
              <a:rPr lang="en-US" altLang="en-US" u="sng" smtClean="0">
                <a:solidFill>
                  <a:srgbClr val="FF0000"/>
                </a:solidFill>
                <a:latin typeface="Comic Sans MS" pitchFamily="66" charset="0"/>
              </a:rPr>
              <a:t>full set</a:t>
            </a:r>
            <a:r>
              <a:rPr lang="en-US" altLang="en-US" smtClean="0">
                <a:latin typeface="Comic Sans MS" pitchFamily="66" charset="0"/>
              </a:rPr>
              <a:t> of chromosomes</a:t>
            </a:r>
          </a:p>
          <a:p>
            <a:pPr eaLnBrk="1" hangingPunct="1"/>
            <a:r>
              <a:rPr lang="en-US" altLang="en-US" smtClean="0">
                <a:latin typeface="Comic Sans MS" pitchFamily="66" charset="0"/>
              </a:rPr>
              <a:t>Sometimes referred to as </a:t>
            </a:r>
            <a:r>
              <a:rPr lang="en-US" altLang="en-US" u="sng" smtClean="0">
                <a:solidFill>
                  <a:srgbClr val="FF0000"/>
                </a:solidFill>
                <a:latin typeface="Comic Sans MS" pitchFamily="66" charset="0"/>
              </a:rPr>
              <a:t>2n</a:t>
            </a:r>
            <a:r>
              <a:rPr lang="en-US" altLang="en-US" smtClean="0">
                <a:latin typeface="Comic Sans MS" pitchFamily="66" charset="0"/>
              </a:rPr>
              <a:t>.</a:t>
            </a:r>
          </a:p>
          <a:p>
            <a:pPr eaLnBrk="1" hangingPunct="1"/>
            <a:r>
              <a:rPr lang="en-US" altLang="en-US" smtClean="0">
                <a:latin typeface="Comic Sans MS" pitchFamily="66" charset="0"/>
              </a:rPr>
              <a:t>In humans, n = 23 </a:t>
            </a:r>
            <a:r>
              <a:rPr lang="en-US" altLang="en-US" smtClean="0">
                <a:solidFill>
                  <a:srgbClr val="FF0000"/>
                </a:solidFill>
                <a:latin typeface="Comic Sans MS" pitchFamily="66" charset="0"/>
              </a:rPr>
              <a:t>(</a:t>
            </a:r>
            <a:r>
              <a:rPr lang="en-US" altLang="en-US" u="sng" smtClean="0">
                <a:solidFill>
                  <a:srgbClr val="FF0000"/>
                </a:solidFill>
                <a:latin typeface="Comic Sans MS" pitchFamily="66" charset="0"/>
              </a:rPr>
              <a:t>2 X 23 = 46</a:t>
            </a:r>
            <a:r>
              <a:rPr lang="en-US" altLang="en-US" smtClean="0">
                <a:solidFill>
                  <a:srgbClr val="FF0000"/>
                </a:solidFill>
                <a:latin typeface="Comic Sans MS" pitchFamily="66" charset="0"/>
              </a:rPr>
              <a:t>)</a:t>
            </a:r>
          </a:p>
          <a:p>
            <a:pPr eaLnBrk="1" hangingPunct="1"/>
            <a:r>
              <a:rPr lang="en-US" altLang="en-US" smtClean="0">
                <a:latin typeface="Comic Sans MS" pitchFamily="66" charset="0"/>
              </a:rPr>
              <a:t>All </a:t>
            </a:r>
            <a:r>
              <a:rPr lang="en-US" altLang="en-US" u="sng" smtClean="0">
                <a:solidFill>
                  <a:srgbClr val="FF0000"/>
                </a:solidFill>
                <a:latin typeface="Comic Sans MS" pitchFamily="66" charset="0"/>
              </a:rPr>
              <a:t>daughter cells</a:t>
            </a:r>
            <a:r>
              <a:rPr lang="en-US" altLang="en-US" smtClean="0">
                <a:latin typeface="Comic Sans MS" pitchFamily="66" charset="0"/>
              </a:rPr>
              <a:t> produced by </a:t>
            </a:r>
            <a:r>
              <a:rPr lang="en-US" altLang="en-US" u="sng" smtClean="0">
                <a:solidFill>
                  <a:srgbClr val="FF0000"/>
                </a:solidFill>
                <a:latin typeface="Comic Sans MS" pitchFamily="66" charset="0"/>
              </a:rPr>
              <a:t>mitosis</a:t>
            </a:r>
            <a:r>
              <a:rPr lang="en-US" altLang="en-US" smtClean="0">
                <a:latin typeface="Comic Sans MS" pitchFamily="66" charset="0"/>
              </a:rPr>
              <a:t> are diploid cells.</a:t>
            </a:r>
          </a:p>
        </p:txBody>
      </p:sp>
    </p:spTree>
    <p:extLst>
      <p:ext uri="{BB962C8B-B14F-4D97-AF65-F5344CB8AC3E}">
        <p14:creationId xmlns:p14="http://schemas.microsoft.com/office/powerpoint/2010/main" val="177858286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latin typeface="Comic Sans MS" pitchFamily="66" charset="0"/>
              </a:rPr>
              <a:t>Haploid Cells</a:t>
            </a:r>
          </a:p>
        </p:txBody>
      </p:sp>
      <p:sp>
        <p:nvSpPr>
          <p:cNvPr id="56323" name="Rectangle 3"/>
          <p:cNvSpPr>
            <a:spLocks noGrp="1" noChangeArrowheads="1"/>
          </p:cNvSpPr>
          <p:nvPr>
            <p:ph type="body" idx="1"/>
          </p:nvPr>
        </p:nvSpPr>
        <p:spPr/>
        <p:txBody>
          <a:bodyPr/>
          <a:lstStyle/>
          <a:p>
            <a:pPr eaLnBrk="1" hangingPunct="1"/>
            <a:r>
              <a:rPr lang="en-US" altLang="en-US" smtClean="0">
                <a:latin typeface="Comic Sans MS" pitchFamily="66" charset="0"/>
              </a:rPr>
              <a:t>A cell with </a:t>
            </a:r>
            <a:r>
              <a:rPr lang="en-US" altLang="en-US" u="sng" smtClean="0">
                <a:solidFill>
                  <a:srgbClr val="FF0000"/>
                </a:solidFill>
                <a:latin typeface="Comic Sans MS" pitchFamily="66" charset="0"/>
              </a:rPr>
              <a:t>½ set</a:t>
            </a:r>
            <a:r>
              <a:rPr lang="en-US" altLang="en-US" smtClean="0">
                <a:latin typeface="Comic Sans MS" pitchFamily="66" charset="0"/>
              </a:rPr>
              <a:t> of chromosomes.</a:t>
            </a:r>
          </a:p>
          <a:p>
            <a:pPr eaLnBrk="1" hangingPunct="1"/>
            <a:r>
              <a:rPr lang="en-US" altLang="en-US" smtClean="0">
                <a:latin typeface="Comic Sans MS" pitchFamily="66" charset="0"/>
              </a:rPr>
              <a:t>Sperm/Egg in humans </a:t>
            </a:r>
            <a:r>
              <a:rPr lang="en-US" altLang="en-US" smtClean="0">
                <a:solidFill>
                  <a:srgbClr val="FF0000"/>
                </a:solidFill>
                <a:latin typeface="Comic Sans MS" pitchFamily="66" charset="0"/>
              </a:rPr>
              <a:t>(</a:t>
            </a:r>
            <a:r>
              <a:rPr lang="en-US" altLang="en-US" u="sng" smtClean="0">
                <a:solidFill>
                  <a:srgbClr val="FF0000"/>
                </a:solidFill>
                <a:latin typeface="Comic Sans MS" pitchFamily="66" charset="0"/>
              </a:rPr>
              <a:t>23 chromosomes</a:t>
            </a:r>
            <a:r>
              <a:rPr lang="en-US" altLang="en-US" smtClean="0">
                <a:solidFill>
                  <a:srgbClr val="FF0000"/>
                </a:solidFill>
                <a:latin typeface="Comic Sans MS" pitchFamily="66" charset="0"/>
              </a:rPr>
              <a:t>).</a:t>
            </a:r>
          </a:p>
          <a:p>
            <a:pPr eaLnBrk="1" hangingPunct="1"/>
            <a:r>
              <a:rPr lang="en-US" altLang="en-US" smtClean="0">
                <a:latin typeface="Comic Sans MS" pitchFamily="66" charset="0"/>
              </a:rPr>
              <a:t>Also called </a:t>
            </a:r>
            <a:r>
              <a:rPr lang="en-US" altLang="en-US" u="sng" smtClean="0">
                <a:solidFill>
                  <a:srgbClr val="FF0000"/>
                </a:solidFill>
                <a:latin typeface="Comic Sans MS" pitchFamily="66" charset="0"/>
              </a:rPr>
              <a:t>gametes</a:t>
            </a:r>
            <a:r>
              <a:rPr lang="en-US" altLang="en-US" smtClean="0">
                <a:latin typeface="Comic Sans MS" pitchFamily="66" charset="0"/>
              </a:rPr>
              <a:t>.</a:t>
            </a:r>
          </a:p>
          <a:p>
            <a:pPr eaLnBrk="1" hangingPunct="1"/>
            <a:r>
              <a:rPr lang="en-US" altLang="en-US" smtClean="0">
                <a:latin typeface="Comic Sans MS" pitchFamily="66" charset="0"/>
              </a:rPr>
              <a:t>Sometimes referred to as </a:t>
            </a:r>
            <a:r>
              <a:rPr lang="en-US" altLang="en-US" u="sng" smtClean="0">
                <a:solidFill>
                  <a:srgbClr val="FF0000"/>
                </a:solidFill>
                <a:latin typeface="Comic Sans MS" pitchFamily="66" charset="0"/>
              </a:rPr>
              <a:t>n or 1n</a:t>
            </a:r>
            <a:r>
              <a:rPr lang="en-US" altLang="en-US" smtClean="0">
                <a:latin typeface="Comic Sans MS" pitchFamily="66" charset="0"/>
              </a:rPr>
              <a:t>.</a:t>
            </a:r>
          </a:p>
        </p:txBody>
      </p:sp>
    </p:spTree>
    <p:extLst>
      <p:ext uri="{BB962C8B-B14F-4D97-AF65-F5344CB8AC3E}">
        <p14:creationId xmlns:p14="http://schemas.microsoft.com/office/powerpoint/2010/main" val="250256215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latin typeface="Comic Sans MS" pitchFamily="66" charset="0"/>
              </a:rPr>
              <a:t>Practicing Haploid/Diploid #s</a:t>
            </a:r>
          </a:p>
        </p:txBody>
      </p:sp>
      <p:graphicFrame>
        <p:nvGraphicFramePr>
          <p:cNvPr id="44035" name="Group 3"/>
          <p:cNvGraphicFramePr>
            <a:graphicFrameLocks noGrp="1"/>
          </p:cNvGraphicFramePr>
          <p:nvPr>
            <p:ph idx="1"/>
          </p:nvPr>
        </p:nvGraphicFramePr>
        <p:xfrm>
          <a:off x="457200" y="1600200"/>
          <a:ext cx="8229600" cy="4525964"/>
        </p:xfrm>
        <a:graphic>
          <a:graphicData uri="http://schemas.openxmlformats.org/drawingml/2006/table">
            <a:tbl>
              <a:tblPr/>
              <a:tblGrid>
                <a:gridCol w="2743200"/>
                <a:gridCol w="2743200"/>
                <a:gridCol w="2743200"/>
              </a:tblGrid>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Comic Sans MS" pitchFamily="66" charset="0"/>
                        </a:rPr>
                        <a:t>Organism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Comic Sans MS" pitchFamily="66" charset="0"/>
                        </a:rPr>
                        <a:t>Haploid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Comic Sans MS" pitchFamily="66" charset="0"/>
                        </a:rPr>
                        <a:t>Diploid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Amoeba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Chimp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omic Sans MS" pitchFamily="66"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Earthworm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omic Sans MS" pitchFamily="66"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Fern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1,010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Hamster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omic Sans MS" pitchFamily="66"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Honeybee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omic Sans MS" pitchFamily="66"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Onion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omic Sans MS" pitchFamily="6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omic Sans MS" pitchFamily="66"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048589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1143000"/>
          </a:xfrm>
        </p:spPr>
        <p:txBody>
          <a:bodyPr/>
          <a:lstStyle/>
          <a:p>
            <a:pPr eaLnBrk="1" hangingPunct="1"/>
            <a:r>
              <a:rPr lang="en-US" altLang="en-US" smtClean="0"/>
              <a:t>Mitosis Review</a:t>
            </a:r>
          </a:p>
        </p:txBody>
      </p:sp>
      <p:sp>
        <p:nvSpPr>
          <p:cNvPr id="5123" name="Rectangle 3"/>
          <p:cNvSpPr>
            <a:spLocks noGrp="1" noChangeArrowheads="1"/>
          </p:cNvSpPr>
          <p:nvPr>
            <p:ph type="body" idx="1"/>
          </p:nvPr>
        </p:nvSpPr>
        <p:spPr>
          <a:xfrm>
            <a:off x="457200" y="1295400"/>
            <a:ext cx="8229600" cy="4525963"/>
          </a:xfrm>
        </p:spPr>
        <p:txBody>
          <a:bodyPr/>
          <a:lstStyle/>
          <a:p>
            <a:pPr eaLnBrk="1" hangingPunct="1">
              <a:buFontTx/>
              <a:buNone/>
            </a:pPr>
            <a:r>
              <a:rPr lang="en-US" altLang="en-US" smtClean="0"/>
              <a:t>	</a:t>
            </a:r>
            <a:r>
              <a:rPr lang="en-US" altLang="en-US" sz="2800" smtClean="0"/>
              <a:t>Only </a:t>
            </a:r>
            <a:r>
              <a:rPr lang="en-US" altLang="en-US" sz="2800" b="1" smtClean="0"/>
              <a:t>DIPLOID </a:t>
            </a:r>
            <a:r>
              <a:rPr lang="en-US" altLang="en-US" sz="2800" smtClean="0"/>
              <a:t>cells are made in mitosis </a:t>
            </a:r>
          </a:p>
        </p:txBody>
      </p:sp>
      <p:graphicFrame>
        <p:nvGraphicFramePr>
          <p:cNvPr id="27706" name="Group 58"/>
          <p:cNvGraphicFramePr>
            <a:graphicFrameLocks noGrp="1"/>
          </p:cNvGraphicFramePr>
          <p:nvPr/>
        </p:nvGraphicFramePr>
        <p:xfrm>
          <a:off x="457200" y="2362200"/>
          <a:ext cx="8382000" cy="3597276"/>
        </p:xfrm>
        <a:graphic>
          <a:graphicData uri="http://schemas.openxmlformats.org/drawingml/2006/table">
            <a:tbl>
              <a:tblPr/>
              <a:tblGrid>
                <a:gridCol w="3505200"/>
                <a:gridCol w="2362200"/>
                <a:gridCol w="2514600"/>
              </a:tblGrid>
              <a:tr h="6097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charset="0"/>
                        <a:cs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Diploid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Haploid</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70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Sets of Chromosomes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893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Total # of chromosomes in humans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46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23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893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Type of Cell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Body cell (ex, blood cell, bone cell)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Sex cell (sperm or egg cell)</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688514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252" y="228600"/>
            <a:ext cx="5823548" cy="64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5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09600" y="2895600"/>
            <a:ext cx="7772400" cy="1470025"/>
          </a:xfrm>
        </p:spPr>
        <p:txBody>
          <a:bodyPr/>
          <a:lstStyle/>
          <a:p>
            <a:pPr eaLnBrk="1" hangingPunct="1"/>
            <a:r>
              <a:rPr lang="en-US" altLang="en-US" smtClean="0">
                <a:solidFill>
                  <a:schemeClr val="tx1"/>
                </a:solidFill>
                <a:latin typeface="Comic Sans MS" pitchFamily="66" charset="0"/>
              </a:rPr>
              <a:t>Meiosis</a:t>
            </a:r>
          </a:p>
        </p:txBody>
      </p:sp>
    </p:spTree>
    <p:extLst>
      <p:ext uri="{BB962C8B-B14F-4D97-AF65-F5344CB8AC3E}">
        <p14:creationId xmlns:p14="http://schemas.microsoft.com/office/powerpoint/2010/main" val="20771657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latin typeface="Comic Sans MS" pitchFamily="66" charset="0"/>
              </a:rPr>
              <a:t>Two Types of Cells</a:t>
            </a:r>
          </a:p>
        </p:txBody>
      </p:sp>
      <p:sp>
        <p:nvSpPr>
          <p:cNvPr id="52227" name="Rectangle 3"/>
          <p:cNvSpPr>
            <a:spLocks noGrp="1" noChangeArrowheads="1"/>
          </p:cNvSpPr>
          <p:nvPr>
            <p:ph type="body" idx="1"/>
          </p:nvPr>
        </p:nvSpPr>
        <p:spPr>
          <a:xfrm>
            <a:off x="457200" y="1600200"/>
            <a:ext cx="8229600" cy="4953000"/>
          </a:xfrm>
        </p:spPr>
        <p:txBody>
          <a:bodyPr/>
          <a:lstStyle/>
          <a:p>
            <a:pPr eaLnBrk="1" hangingPunct="1"/>
            <a:r>
              <a:rPr lang="en-US" altLang="en-US" smtClean="0">
                <a:latin typeface="Comic Sans MS" pitchFamily="66" charset="0"/>
              </a:rPr>
              <a:t>Somatic cells – All of the </a:t>
            </a:r>
            <a:r>
              <a:rPr lang="en-US" altLang="en-US" u="sng" smtClean="0">
                <a:solidFill>
                  <a:srgbClr val="FF0000"/>
                </a:solidFill>
                <a:latin typeface="Comic Sans MS" pitchFamily="66" charset="0"/>
              </a:rPr>
              <a:t>body</a:t>
            </a:r>
            <a:r>
              <a:rPr lang="en-US" altLang="en-US" smtClean="0">
                <a:latin typeface="Comic Sans MS" pitchFamily="66" charset="0"/>
              </a:rPr>
              <a:t> cells (muscle, skin, etc).</a:t>
            </a:r>
          </a:p>
          <a:p>
            <a:pPr eaLnBrk="1" hangingPunct="1"/>
            <a:endParaRPr lang="en-US" altLang="en-US" smtClean="0">
              <a:latin typeface="Comic Sans MS" pitchFamily="66" charset="0"/>
            </a:endParaRPr>
          </a:p>
          <a:p>
            <a:pPr eaLnBrk="1" hangingPunct="1"/>
            <a:endParaRPr lang="en-US" altLang="en-US" smtClean="0">
              <a:latin typeface="Comic Sans MS" pitchFamily="66" charset="0"/>
            </a:endParaRPr>
          </a:p>
          <a:p>
            <a:pPr eaLnBrk="1" hangingPunct="1"/>
            <a:endParaRPr lang="en-US" altLang="en-US" smtClean="0">
              <a:latin typeface="Comic Sans MS" pitchFamily="66" charset="0"/>
            </a:endParaRPr>
          </a:p>
          <a:p>
            <a:pPr eaLnBrk="1" hangingPunct="1"/>
            <a:r>
              <a:rPr lang="en-US" altLang="en-US" smtClean="0">
                <a:latin typeface="Comic Sans MS" pitchFamily="66" charset="0"/>
              </a:rPr>
              <a:t>Gametes – </a:t>
            </a:r>
            <a:r>
              <a:rPr lang="en-US" altLang="en-US" u="sng" smtClean="0">
                <a:solidFill>
                  <a:srgbClr val="FF0000"/>
                </a:solidFill>
                <a:latin typeface="Comic Sans MS" pitchFamily="66" charset="0"/>
              </a:rPr>
              <a:t>Sex</a:t>
            </a:r>
            <a:r>
              <a:rPr lang="en-US" altLang="en-US" smtClean="0">
                <a:solidFill>
                  <a:srgbClr val="FF0000"/>
                </a:solidFill>
                <a:latin typeface="Comic Sans MS" pitchFamily="66" charset="0"/>
              </a:rPr>
              <a:t> </a:t>
            </a:r>
            <a:r>
              <a:rPr lang="en-US" altLang="en-US" smtClean="0">
                <a:latin typeface="Comic Sans MS" pitchFamily="66" charset="0"/>
              </a:rPr>
              <a:t>cells </a:t>
            </a:r>
          </a:p>
          <a:p>
            <a:pPr eaLnBrk="1" hangingPunct="1">
              <a:buFontTx/>
              <a:buNone/>
            </a:pPr>
            <a:r>
              <a:rPr lang="en-US" altLang="en-US" smtClean="0">
                <a:latin typeface="Comic Sans MS" pitchFamily="66" charset="0"/>
              </a:rPr>
              <a:t>		(Egg &amp; Sperm)</a:t>
            </a:r>
          </a:p>
        </p:txBody>
      </p:sp>
      <p:pic>
        <p:nvPicPr>
          <p:cNvPr id="52228" name="Picture 4" descr="mi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2362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segre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95800"/>
            <a:ext cx="219551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168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152400"/>
            <a:ext cx="7772400" cy="1470025"/>
          </a:xfrm>
        </p:spPr>
        <p:txBody>
          <a:bodyPr/>
          <a:lstStyle/>
          <a:p>
            <a:pPr eaLnBrk="1" hangingPunct="1"/>
            <a:r>
              <a:rPr lang="en-US" altLang="en-US" b="1" smtClean="0"/>
              <a:t>Meiosis- A New Type of Division</a:t>
            </a:r>
          </a:p>
        </p:txBody>
      </p:sp>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1910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7"/>
          <p:cNvSpPr txBox="1">
            <a:spLocks noChangeArrowheads="1"/>
          </p:cNvSpPr>
          <p:nvPr/>
        </p:nvSpPr>
        <p:spPr bwMode="auto">
          <a:xfrm>
            <a:off x="152400" y="1590675"/>
            <a:ext cx="42830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Tx/>
              <a:buAutoNum type="arabicParenR"/>
            </a:pPr>
            <a:r>
              <a:rPr lang="en-US" altLang="en-US" sz="2400">
                <a:solidFill>
                  <a:srgbClr val="000000"/>
                </a:solidFill>
              </a:rPr>
              <a:t>During meiosis, new SEX CELLS (eggs and sperm) are created.</a:t>
            </a:r>
          </a:p>
          <a:p>
            <a:pPr eaLnBrk="1" fontAlgn="base" hangingPunct="1">
              <a:spcBef>
                <a:spcPct val="0"/>
              </a:spcBef>
              <a:spcAft>
                <a:spcPct val="0"/>
              </a:spcAft>
            </a:pPr>
            <a:endParaRPr lang="en-US" altLang="en-US" sz="2400">
              <a:solidFill>
                <a:srgbClr val="000000"/>
              </a:solidFill>
            </a:endParaRPr>
          </a:p>
          <a:p>
            <a:pPr eaLnBrk="1" fontAlgn="base" hangingPunct="1">
              <a:spcBef>
                <a:spcPct val="0"/>
              </a:spcBef>
              <a:spcAft>
                <a:spcPct val="0"/>
              </a:spcAft>
            </a:pPr>
            <a:r>
              <a:rPr lang="en-US" altLang="en-US" sz="2400">
                <a:solidFill>
                  <a:srgbClr val="000000"/>
                </a:solidFill>
              </a:rPr>
              <a:t>2) Eggs and sperm are haploid, meaning they have one set of chromosomes (23 total).  </a:t>
            </a:r>
          </a:p>
        </p:txBody>
      </p:sp>
    </p:spTree>
    <p:extLst>
      <p:ext uri="{BB962C8B-B14F-4D97-AF65-F5344CB8AC3E}">
        <p14:creationId xmlns:p14="http://schemas.microsoft.com/office/powerpoint/2010/main" val="267319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eaLnBrk="1" hangingPunct="1"/>
            <a:r>
              <a:rPr lang="en-US" altLang="en-US" smtClean="0"/>
              <a:t>Meiosis</a:t>
            </a:r>
          </a:p>
        </p:txBody>
      </p:sp>
      <p:sp>
        <p:nvSpPr>
          <p:cNvPr id="6147" name="Rectangle 3"/>
          <p:cNvSpPr>
            <a:spLocks noGrp="1" noChangeArrowheads="1"/>
          </p:cNvSpPr>
          <p:nvPr>
            <p:ph type="body" idx="1"/>
          </p:nvPr>
        </p:nvSpPr>
        <p:spPr>
          <a:xfrm>
            <a:off x="457200" y="1371600"/>
            <a:ext cx="8229600" cy="5181600"/>
          </a:xfrm>
        </p:spPr>
        <p:txBody>
          <a:bodyPr/>
          <a:lstStyle/>
          <a:p>
            <a:pPr eaLnBrk="1" hangingPunct="1">
              <a:lnSpc>
                <a:spcPct val="90000"/>
              </a:lnSpc>
              <a:defRPr/>
            </a:pPr>
            <a:r>
              <a:rPr lang="en-US" altLang="en-US" sz="2600" dirty="0" smtClean="0"/>
              <a:t>A process where the nucleus divides that splits the original chromosomes into haploid daughter cells</a:t>
            </a:r>
          </a:p>
          <a:p>
            <a:pPr eaLnBrk="1" hangingPunct="1">
              <a:lnSpc>
                <a:spcPct val="90000"/>
              </a:lnSpc>
              <a:buFontTx/>
              <a:buNone/>
              <a:defRPr/>
            </a:pPr>
            <a:endParaRPr lang="en-US" altLang="en-US" sz="2600" dirty="0" smtClean="0"/>
          </a:p>
          <a:p>
            <a:pPr eaLnBrk="1" hangingPunct="1">
              <a:lnSpc>
                <a:spcPct val="90000"/>
              </a:lnSpc>
              <a:defRPr/>
            </a:pPr>
            <a:r>
              <a:rPr lang="en-US" altLang="en-US" sz="2600" b="1" dirty="0" smtClean="0">
                <a:solidFill>
                  <a:srgbClr val="00B050"/>
                </a:solidFill>
              </a:rPr>
              <a:t>#2: </a:t>
            </a:r>
            <a:r>
              <a:rPr lang="en-US" altLang="en-US" sz="2600" dirty="0" smtClean="0"/>
              <a:t>Meiosis creates eggs and sperm with 23 chromosomes, which combine during fertilization to make a zygote (fertilized egg) with 46 chromosomes.  That zygote can divide by mitosis to make a baby with body cells containing 46 chromosomes each. </a:t>
            </a:r>
            <a:endParaRPr lang="en-US" altLang="en-US" sz="2600" dirty="0" smtClean="0">
              <a:solidFill>
                <a:srgbClr val="0000FF"/>
              </a:solidFill>
            </a:endParaRPr>
          </a:p>
          <a:p>
            <a:pPr marL="0" indent="0" eaLnBrk="1" hangingPunct="1">
              <a:lnSpc>
                <a:spcPct val="90000"/>
              </a:lnSpc>
              <a:buFontTx/>
              <a:buNone/>
              <a:defRPr/>
            </a:pPr>
            <a:endParaRPr lang="en-US" altLang="en-US" sz="2800" dirty="0" smtClean="0">
              <a:solidFill>
                <a:srgbClr val="0000FF"/>
              </a:solidFill>
            </a:endParaRPr>
          </a:p>
          <a:p>
            <a:pPr eaLnBrk="1" hangingPunct="1">
              <a:lnSpc>
                <a:spcPct val="90000"/>
              </a:lnSpc>
              <a:defRPr/>
            </a:pPr>
            <a:endParaRPr lang="en-US" altLang="en-US" sz="2800" dirty="0" smtClean="0">
              <a:solidFill>
                <a:srgbClr val="0000FF"/>
              </a:solidFill>
            </a:endParaRPr>
          </a:p>
        </p:txBody>
      </p:sp>
    </p:spTree>
    <p:extLst>
      <p:ext uri="{BB962C8B-B14F-4D97-AF65-F5344CB8AC3E}">
        <p14:creationId xmlns:p14="http://schemas.microsoft.com/office/powerpoint/2010/main" val="415517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Types of Reproduction</a:t>
            </a:r>
          </a:p>
        </p:txBody>
      </p:sp>
      <p:sp>
        <p:nvSpPr>
          <p:cNvPr id="8195" name="Rectangle 3"/>
          <p:cNvSpPr>
            <a:spLocks noGrp="1" noChangeArrowheads="1"/>
          </p:cNvSpPr>
          <p:nvPr>
            <p:ph type="body" idx="1"/>
          </p:nvPr>
        </p:nvSpPr>
        <p:spPr>
          <a:xfrm>
            <a:off x="228600" y="1371600"/>
            <a:ext cx="4724400" cy="5257800"/>
          </a:xfrm>
        </p:spPr>
        <p:txBody>
          <a:bodyPr/>
          <a:lstStyle/>
          <a:p>
            <a:pPr marL="609600" indent="-609600" eaLnBrk="1" hangingPunct="1">
              <a:lnSpc>
                <a:spcPct val="90000"/>
              </a:lnSpc>
              <a:buFontTx/>
              <a:buAutoNum type="arabicPeriod"/>
            </a:pPr>
            <a:r>
              <a:rPr lang="en-US" altLang="en-US" sz="2800" smtClean="0"/>
              <a:t>Asexual = makes offspring (children) that are identical to the parent (ex: binary fission in bacteria or “budding” in sponges)</a:t>
            </a:r>
          </a:p>
          <a:p>
            <a:pPr marL="609600" indent="-609600" eaLnBrk="1" hangingPunct="1">
              <a:lnSpc>
                <a:spcPct val="90000"/>
              </a:lnSpc>
              <a:buFontTx/>
              <a:buNone/>
            </a:pPr>
            <a:endParaRPr lang="en-US" altLang="en-US" sz="2800" smtClean="0"/>
          </a:p>
          <a:p>
            <a:pPr marL="609600" indent="-609600" eaLnBrk="1" hangingPunct="1">
              <a:lnSpc>
                <a:spcPct val="90000"/>
              </a:lnSpc>
              <a:buFontTx/>
              <a:buNone/>
            </a:pPr>
            <a:r>
              <a:rPr lang="en-US" altLang="en-US" sz="2800" smtClean="0"/>
              <a:t>2.  Sexual = makes offspring that are different from the parent, meiosis happens and then sperm and egg join </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38100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71600"/>
            <a:ext cx="28098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934609"/>
      </p:ext>
    </p:extLst>
  </p:cSld>
  <p:clrMapOvr>
    <a:masterClrMapping/>
  </p:clrMapOvr>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1234</Words>
  <Application>Microsoft Office PowerPoint</Application>
  <PresentationFormat>On-screen Show (4:3)</PresentationFormat>
  <Paragraphs>225</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2_Default Design</vt:lpstr>
      <vt:lpstr>Do-Now: Review from Mitosis</vt:lpstr>
      <vt:lpstr>Explanation</vt:lpstr>
      <vt:lpstr>Mitosis Review</vt:lpstr>
      <vt:lpstr>Mitosis Review</vt:lpstr>
      <vt:lpstr>Meiosis</vt:lpstr>
      <vt:lpstr>Two Types of Cells</vt:lpstr>
      <vt:lpstr>Meiosis- A New Type of Division</vt:lpstr>
      <vt:lpstr>Meiosis</vt:lpstr>
      <vt:lpstr>Types of Reproduction</vt:lpstr>
      <vt:lpstr>Differences between Asexual and Sexual Reproduction</vt:lpstr>
      <vt:lpstr>Humans</vt:lpstr>
      <vt:lpstr>Homologous Chromosomes </vt:lpstr>
      <vt:lpstr>Stages</vt:lpstr>
      <vt:lpstr>Remember the Cell Cycle?</vt:lpstr>
      <vt:lpstr>Meiosis I</vt:lpstr>
      <vt:lpstr>Prophase I</vt:lpstr>
      <vt:lpstr>Prophase I</vt:lpstr>
      <vt:lpstr>Prophase I</vt:lpstr>
      <vt:lpstr>Prophase I: Crossing Over</vt:lpstr>
      <vt:lpstr>Why does crossing over take place?</vt:lpstr>
      <vt:lpstr>Metaphase I</vt:lpstr>
      <vt:lpstr>Anaphase I</vt:lpstr>
      <vt:lpstr>Telophase I and Cytokinesis</vt:lpstr>
      <vt:lpstr>Meiosis II</vt:lpstr>
      <vt:lpstr>Meiosis II</vt:lpstr>
      <vt:lpstr>Prophase II</vt:lpstr>
      <vt:lpstr>Metaphase II</vt:lpstr>
      <vt:lpstr>Anaphase II</vt:lpstr>
      <vt:lpstr>Telophase II and Cytokinesis</vt:lpstr>
      <vt:lpstr>Main Goal: Making Sex Cells!</vt:lpstr>
      <vt:lpstr>Spermatogenesis</vt:lpstr>
      <vt:lpstr>Spermatogenesis</vt:lpstr>
      <vt:lpstr>Oogenesis</vt:lpstr>
      <vt:lpstr>Comparing Spermatogenesis and Oogenesis</vt:lpstr>
      <vt:lpstr>Comparing Mitosis and Meiosis</vt:lpstr>
      <vt:lpstr>Comparing Mitosis and Meiosis</vt:lpstr>
      <vt:lpstr>Diploid Cells</vt:lpstr>
      <vt:lpstr>Haploid Cells</vt:lpstr>
      <vt:lpstr>Practicing Haploid/Diploid #s</vt:lpstr>
      <vt:lpstr>PowerPoint Presentation</vt:lpstr>
    </vt:vector>
  </TitlesOfParts>
  <Company>ISD 742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Do-Now: Review from Mitosis</dc:title>
  <dc:creator>desktopuser</dc:creator>
  <cp:lastModifiedBy>Karen Ramseth</cp:lastModifiedBy>
  <cp:revision>4</cp:revision>
  <dcterms:created xsi:type="dcterms:W3CDTF">2015-01-08T21:22:52Z</dcterms:created>
  <dcterms:modified xsi:type="dcterms:W3CDTF">2015-01-12T02:06:04Z</dcterms:modified>
</cp:coreProperties>
</file>