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0" r:id="rId5"/>
    <p:sldId id="261" r:id="rId6"/>
    <p:sldId id="285" r:id="rId7"/>
    <p:sldId id="286" r:id="rId8"/>
    <p:sldId id="287" r:id="rId9"/>
    <p:sldId id="288" r:id="rId10"/>
    <p:sldId id="289" r:id="rId11"/>
    <p:sldId id="266" r:id="rId12"/>
    <p:sldId id="290" r:id="rId13"/>
    <p:sldId id="262" r:id="rId14"/>
    <p:sldId id="281" r:id="rId15"/>
    <p:sldId id="282" r:id="rId16"/>
    <p:sldId id="283" r:id="rId17"/>
    <p:sldId id="284" r:id="rId18"/>
    <p:sldId id="264" r:id="rId19"/>
    <p:sldId id="267" r:id="rId20"/>
    <p:sldId id="265" r:id="rId21"/>
    <p:sldId id="259" r:id="rId22"/>
    <p:sldId id="294" r:id="rId23"/>
    <p:sldId id="295" r:id="rId24"/>
    <p:sldId id="263" r:id="rId25"/>
    <p:sldId id="276" r:id="rId26"/>
    <p:sldId id="279" r:id="rId27"/>
    <p:sldId id="277" r:id="rId28"/>
    <p:sldId id="278" r:id="rId29"/>
    <p:sldId id="268" r:id="rId30"/>
    <p:sldId id="269" r:id="rId31"/>
    <p:sldId id="270" r:id="rId32"/>
    <p:sldId id="271" r:id="rId33"/>
    <p:sldId id="291" r:id="rId34"/>
    <p:sldId id="292" r:id="rId35"/>
    <p:sldId id="293" r:id="rId36"/>
    <p:sldId id="272" r:id="rId37"/>
    <p:sldId id="273" r:id="rId38"/>
    <p:sldId id="275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6600CC"/>
    <a:srgbClr val="4FE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4CAE-F010-496A-AA4E-2E3E2D58360D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E770-8831-444D-9038-4600E81D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1FC8-A222-492C-AE48-10A19ED54E7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4EBF8-A61F-40E7-B35F-B0216F9C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ED0B5-6F51-42C8-81F1-41B1850FEDB5}" type="slidenum">
              <a:rPr lang="en-US"/>
              <a:pPr/>
              <a:t>12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1130D-8AA5-4649-BAC8-D99E524A3C73}" type="slidenum">
              <a:rPr lang="en-US"/>
              <a:pPr/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FF7F3-7CFC-4AE8-9065-2F98D283B468}" type="slidenum">
              <a:rPr lang="en-US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C5188-39E4-417A-AB8D-ADC82EE7FB84}" type="slidenum">
              <a:rPr lang="en-US"/>
              <a:pPr/>
              <a:t>17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C60C2-FF9D-4CB6-9501-2F013D9F5F66}" type="slidenum">
              <a:rPr lang="en-US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E18B2-0186-4077-9D5B-F5CF482C82DF}" type="slidenum">
              <a:rPr lang="en-US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C5674-6251-4D7C-A7DC-754759D7BA06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679D2-E91D-4D1F-91ED-10BBAEE00B06}" type="slidenum">
              <a:rPr lang="en-US"/>
              <a:pPr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45BC7-97A5-4E3A-A56B-CE726D2EAB81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2625"/>
            <a:ext cx="4545012" cy="34083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18000"/>
            <a:ext cx="5038725" cy="41671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0E3F-047C-4EE0-92D2-037E24EE7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753FF-5A69-4570-A498-F4F7E4132AEC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2D3E-3BDD-4AC7-8200-96DA627D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Bacteria!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Sprint Notes!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mtClean="0">
                <a:latin typeface="Wide Latin" pitchFamily="18" charset="0"/>
              </a:rPr>
              <a:t>Bacteria in</a:t>
            </a:r>
            <a:br>
              <a:rPr lang="en-US" sz="4000" smtClean="0">
                <a:latin typeface="Wide Latin" pitchFamily="18" charset="0"/>
              </a:rPr>
            </a:br>
            <a:r>
              <a:rPr lang="en-US" sz="4000" smtClean="0">
                <a:latin typeface="Wide Latin" pitchFamily="18" charset="0"/>
              </a:rPr>
              <a:t>sewage plants</a:t>
            </a:r>
            <a:br>
              <a:rPr lang="en-US" sz="4000" smtClean="0">
                <a:latin typeface="Wide Latin" pitchFamily="18" charset="0"/>
              </a:rPr>
            </a:br>
            <a:r>
              <a:rPr lang="en-US" sz="4000" smtClean="0">
                <a:latin typeface="Wide Latin" pitchFamily="18" charset="0"/>
              </a:rPr>
              <a:t>help clean our</a:t>
            </a:r>
            <a:br>
              <a:rPr lang="en-US" sz="4000" smtClean="0">
                <a:latin typeface="Wide Latin" pitchFamily="18" charset="0"/>
              </a:rPr>
            </a:br>
            <a:r>
              <a:rPr lang="en-US" sz="4000" smtClean="0">
                <a:latin typeface="Wide Latin" pitchFamily="18" charset="0"/>
              </a:rPr>
              <a:t>waste!</a:t>
            </a:r>
          </a:p>
        </p:txBody>
      </p:sp>
      <p:pic>
        <p:nvPicPr>
          <p:cNvPr id="13315" name="Picture 3" descr="sewage plant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352800"/>
            <a:ext cx="4246563" cy="2889250"/>
          </a:xfrm>
          <a:noFill/>
        </p:spPr>
      </p:pic>
      <p:pic>
        <p:nvPicPr>
          <p:cNvPr id="13316" name="Picture 4" descr="sewage pla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133600"/>
            <a:ext cx="4343400" cy="2874963"/>
          </a:xfrm>
          <a:noFill/>
        </p:spPr>
      </p:pic>
      <p:pic>
        <p:nvPicPr>
          <p:cNvPr id="13317" name="Picture 5" descr="MCj013173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4953000"/>
            <a:ext cx="3003550" cy="1616075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95572"/>
              </p:ext>
            </p:extLst>
          </p:nvPr>
        </p:nvGraphicFramePr>
        <p:xfrm>
          <a:off x="381000" y="609600"/>
          <a:ext cx="8382000" cy="5572129"/>
        </p:xfrm>
        <a:graphic>
          <a:graphicData uri="http://schemas.openxmlformats.org/drawingml/2006/table">
            <a:tbl>
              <a:tblPr/>
              <a:tblGrid>
                <a:gridCol w="1885950"/>
                <a:gridCol w="6496050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Cell Wall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Protects and gives shape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Outer Membrane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Protects against antibodies (Gram Neg. Only)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Cell Membrane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Regulates movement of materials, contains enzymes important to cellular 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Cytoplasm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Contains DNA, ribosomes, essential compounds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Chromosome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Carries genetic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Plasmid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Contains some genes obtained through recombination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Capsule &amp; Slime Layer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Protects the cell and assist in attaching cell to other surfaces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Endospore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Protects cell against harsh environments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Pilus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Assists the cell in attaching to other surfaces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Flagellum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Moves the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teria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715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DNA is found in cytoplasm (no nucleus)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 Morphology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are one of three different shapes: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Bacilli-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Rod Shaped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Spherical Shaped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Spiralla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Spiral Shaped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take on less common groupings: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Diplo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bacteria occur in pairs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Staphylo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bacteria occur in clumps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Strepto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bacteria occur in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Playbill" pitchFamily="82" charset="0"/>
              </a:rPr>
              <a:t>Most bacteria are one of three shapes.  </a:t>
            </a:r>
            <a:br>
              <a:rPr lang="en-US" smtClean="0">
                <a:latin typeface="Playbill" pitchFamily="82" charset="0"/>
              </a:rPr>
            </a:br>
            <a:r>
              <a:rPr lang="en-US" smtClean="0">
                <a:latin typeface="Playbill" pitchFamily="82" charset="0"/>
              </a:rPr>
              <a:t>Identify the shapes…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smtClean="0">
                <a:latin typeface="Playbill" pitchFamily="82" charset="0"/>
              </a:rPr>
              <a:t>Bacilli - rod shaped</a:t>
            </a:r>
          </a:p>
          <a:p>
            <a:r>
              <a:rPr lang="en-US" sz="4800" smtClean="0">
                <a:latin typeface="Playbill" pitchFamily="82" charset="0"/>
              </a:rPr>
              <a:t>Cocci - spherical</a:t>
            </a:r>
          </a:p>
          <a:p>
            <a:r>
              <a:rPr lang="en-US" sz="4800" smtClean="0">
                <a:latin typeface="Playbill" pitchFamily="82" charset="0"/>
              </a:rPr>
              <a:t>Spirilla - spiral shaped</a:t>
            </a:r>
          </a:p>
        </p:txBody>
      </p:sp>
      <p:pic>
        <p:nvPicPr>
          <p:cNvPr id="17412" name="Picture 4" descr="bacteri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str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990600"/>
            <a:ext cx="1741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spirillumx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2797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cteriaDip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48200" y="296863"/>
            <a:ext cx="4495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>
                <a:latin typeface="Ravie" pitchFamily="82" charset="0"/>
              </a:rPr>
              <a:t>Diplo</a:t>
            </a:r>
            <a:r>
              <a:rPr lang="en-US" sz="4000" b="1">
                <a:latin typeface="Ravie" pitchFamily="82" charset="0"/>
              </a:rPr>
              <a:t>-bacteria occur in </a:t>
            </a:r>
            <a:r>
              <a:rPr lang="en-US" sz="4000" b="1" u="sng">
                <a:latin typeface="Ravie" pitchFamily="82" charset="0"/>
              </a:rPr>
              <a:t>pairs</a:t>
            </a:r>
            <a:r>
              <a:rPr lang="en-US" sz="4000" b="1">
                <a:latin typeface="Ravie" pitchFamily="82" charset="0"/>
              </a:rPr>
              <a:t>, such as the diplococcus bacteria that causes gonorrhea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cteriaStaphy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2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724400" y="0"/>
            <a:ext cx="4419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latin typeface="Ravie" pitchFamily="82" charset="0"/>
            </a:endParaRPr>
          </a:p>
          <a:p>
            <a:pPr algn="ctr">
              <a:spcBef>
                <a:spcPct val="50000"/>
              </a:spcBef>
            </a:pPr>
            <a:endParaRPr lang="en-US" b="1">
              <a:latin typeface="Ravie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en-US" b="1" u="sng">
                <a:latin typeface="Ravie" pitchFamily="82" charset="0"/>
              </a:rPr>
              <a:t>Staphylo</a:t>
            </a:r>
            <a:r>
              <a:rPr lang="en-US" b="1">
                <a:latin typeface="Ravie" pitchFamily="82" charset="0"/>
              </a:rPr>
              <a:t>-bacteria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Ravie" pitchFamily="82" charset="0"/>
              </a:rPr>
              <a:t>occur in</a:t>
            </a:r>
            <a:r>
              <a:rPr lang="en-US" sz="2800" b="1">
                <a:latin typeface="Ravie" pitchFamily="82" charset="0"/>
              </a:rPr>
              <a:t> </a:t>
            </a:r>
            <a:r>
              <a:rPr lang="en-US" b="1" u="sng">
                <a:latin typeface="Ravie" pitchFamily="82" charset="0"/>
              </a:rPr>
              <a:t>clumps</a:t>
            </a:r>
            <a:r>
              <a:rPr lang="en-US" b="1">
                <a:latin typeface="Ravie" pitchFamily="82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Ravie" pitchFamily="82" charset="0"/>
              </a:rPr>
              <a:t>such as this </a:t>
            </a:r>
          </a:p>
          <a:p>
            <a:pPr algn="ctr">
              <a:spcBef>
                <a:spcPct val="50000"/>
              </a:spcBef>
            </a:pPr>
            <a:r>
              <a:rPr lang="en-US" b="1" u="sng">
                <a:latin typeface="Ravie" pitchFamily="82" charset="0"/>
              </a:rPr>
              <a:t>staphylococcus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Ravie" pitchFamily="82" charset="0"/>
              </a:rPr>
              <a:t>bacteria that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Ravie" pitchFamily="82" charset="0"/>
              </a:rPr>
              <a:t>causes common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Ravie" pitchFamily="82" charset="0"/>
              </a:rPr>
              <a:t>infections of cuts</a:t>
            </a:r>
            <a:r>
              <a:rPr lang="en-US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teriaStrep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876800" y="0"/>
            <a:ext cx="40386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latin typeface="Cooper Black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>
                <a:latin typeface="Cooper Black" pitchFamily="18" charset="0"/>
              </a:rPr>
              <a:t>Strepto</a:t>
            </a:r>
            <a:r>
              <a:rPr lang="en-US" sz="3200" b="1">
                <a:latin typeface="Cooper Black" pitchFamily="18" charset="0"/>
              </a:rPr>
              <a:t>-bacteria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Cooper Black" pitchFamily="18" charset="0"/>
              </a:rPr>
              <a:t>occur in </a:t>
            </a:r>
            <a:r>
              <a:rPr lang="en-US" sz="3200" b="1" u="sng">
                <a:latin typeface="Cooper Black" pitchFamily="18" charset="0"/>
              </a:rPr>
              <a:t>chains</a:t>
            </a:r>
            <a:r>
              <a:rPr lang="en-US" sz="3200" b="1">
                <a:latin typeface="Cooper Black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Cooper Black" pitchFamily="18" charset="0"/>
              </a:rPr>
              <a:t>of bacteria,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Cooper Black" pitchFamily="18" charset="0"/>
              </a:rPr>
              <a:t> such as this </a:t>
            </a:r>
          </a:p>
          <a:p>
            <a:pPr algn="ctr">
              <a:spcBef>
                <a:spcPct val="50000"/>
              </a:spcBef>
            </a:pPr>
            <a:r>
              <a:rPr lang="en-US" sz="3200" b="1" u="sng">
                <a:latin typeface="Cooper Black" pitchFamily="18" charset="0"/>
              </a:rPr>
              <a:t>streptococcus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Cooper Black" pitchFamily="18" charset="0"/>
              </a:rPr>
              <a:t>bacteria that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Cooper Black" pitchFamily="18" charset="0"/>
              </a:rPr>
              <a:t>causes some types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Cooper Black" pitchFamily="18" charset="0"/>
              </a:rPr>
              <a:t>of sore throats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Bacteria get energy?  What are the two ways anything can get energy?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Autotrophs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Make their own food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Heterotrophs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Consume their food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RESPIRE!!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Types of Eaters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Photoautotrophs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Uses sunlight for energy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Chemoautotrophs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need only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obtain energy from 				inorganic substances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Photoheterotrophs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use light to generate energy BUT 				must obtain carbon in organic forms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Chemoheterotrophs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uses organic molecules, such as 				sugar, for energy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Bacteria: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Single-celled microorganisms which can exist either as independent (free-living) organisms or as parasites (dependent upon another organism for life).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Oldest Living Structures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Earth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05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Respiration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Aerobic vs. Anaerobic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Aerobic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uses oxygen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Obligate aerobes – MUST live where there is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oxygen present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Anaerobic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do not need oxygen for respiration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Obligate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anaerobes – MUST live where there is 					NO oxygen present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Facultative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anaerobes – can live with or without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	oxygen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 Reproduction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Occurs in three main ways: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Binary Fission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each cell is a clone of the parent cell 				(asexual reproduction)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Recombination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some genetic material is exchanged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(what does this allow for?)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Endospores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formed when bacteria cannot survive.  A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dormant phase (hibernation)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cteriaFiss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BACTERIA REPRODUCTION BY BINARY FISSION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4495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First the DNA replicates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cteriaFiss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28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Next the cytoplasm and cell divides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43434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The two resulting cells are exactly the same</a:t>
            </a:r>
            <a:endParaRPr lang="en-US" sz="5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 Reproduction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Recombination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some genetic material is passed between 				two bacteria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some genetic material is passed between two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bacteria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some genes are taken up by the bacteria 				from the environment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some genes are transferred between 					prokaryotes by viruses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alaeos.com/Kingdoms/Prokaryotes/Images/BacterialSe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56151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143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Conjugation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iogetopics.files.wordpress.com/2008/11/horizontaltransf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772400" cy="683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io.davidson.edu/Courses/Molbio/MolStudents/spring2003/Siegenthaler/fi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7249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mbi.bjmu.edu.cn/news/0310/Gut%20bugs%20sequenced_files/bacteriophage_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267200" cy="69223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Transduction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Bacteria’s All-Star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45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“Blue-Green Algae”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Eubacteria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Thought to be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photosynthetic bacteria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anywhere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recolonize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a natural disaster area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pload.wikimedia.org/wikipedia/commons/thumb/7/78/Collapsed_tree_labels_simplified.png/400px-Collapsed_tree_labels_simplifi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79676"/>
            <a:ext cx="7391400" cy="48783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066800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Domains: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ubacteria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4FE248"/>
                </a:solidFill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Archaebacteria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Eukaryota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All bacteria are </a:t>
            </a:r>
          </a:p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prokaryotes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Pathogenic Bacteria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Pathogenic – Disease causing</a:t>
            </a:r>
          </a:p>
          <a:p>
            <a:endParaRPr lang="en-US" dirty="0"/>
          </a:p>
        </p:txBody>
      </p:sp>
      <p:graphicFrame>
        <p:nvGraphicFramePr>
          <p:cNvPr id="4" name="Group 67"/>
          <p:cNvGraphicFramePr>
            <a:graphicFrameLocks/>
          </p:cNvGraphicFramePr>
          <p:nvPr/>
        </p:nvGraphicFramePr>
        <p:xfrm>
          <a:off x="0" y="1295401"/>
          <a:ext cx="9144000" cy="5501640"/>
        </p:xfrm>
        <a:graphic>
          <a:graphicData uri="http://schemas.openxmlformats.org/drawingml/2006/table">
            <a:tbl>
              <a:tblPr/>
              <a:tblGrid>
                <a:gridCol w="1924538"/>
                <a:gridCol w="3288975"/>
                <a:gridCol w="1444218"/>
                <a:gridCol w="2486269"/>
              </a:tblGrid>
              <a:tr h="6802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Pathogen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Areas affected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Mode of transmission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4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Botulism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Clostridium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botulinum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Improperly preserved 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Cholera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Vibrio cholerae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Contaminated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Dental Caries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Streptococcus mutans, sanguis, salivarius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Environment to mouth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Gonorrhea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Neisseria gonorrhoeae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Urethra, fallopian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Sexual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Lyme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Berrelia burgdorferi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Skin, joints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Tick bite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Rocky Mountain 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Rickettsia</a:t>
                      </a: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recketsii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Blood,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Tick bite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Salmonella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Salmonella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Contaminated food,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Strep throat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Streptococcus pyogenes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URT, blood,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Sneezes, coughs,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Tetanus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Costridium tetani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Contaminated wounds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Tuberculosis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Mycobacterium tuberculosis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Lung, bones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coughs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Pathogenic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Bacteria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do they harm us?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  Break down cells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Release toxins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can we control bacterial infections?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Antibiotics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  Sterilization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  Food processing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can we do??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Washing hands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Vaccinations (inoculations)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Medicines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Pathogenic Bacteria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factors contribute to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antibiotic-resistant bacteria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Fast reproduction (fission)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High rate of mutation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Some bacteria cells are resistant against antibiotics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More “fit”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Misuse of antibiotics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using antibiotics for viral infections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Over 50% of all antibiotics end up in animal feed.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Antibiotic-Resistant Bacteria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acteriaUl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48200" y="304800"/>
            <a:ext cx="42672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1"/>
          </a:p>
          <a:p>
            <a:pPr algn="ctr">
              <a:spcBef>
                <a:spcPct val="50000"/>
              </a:spcBef>
            </a:pPr>
            <a:r>
              <a:rPr lang="en-US" sz="4000" b="1"/>
              <a:t>Helicobacterpylori</a:t>
            </a:r>
            <a:r>
              <a:rPr lang="en-US" sz="5400" b="1"/>
              <a:t>           </a:t>
            </a:r>
          </a:p>
          <a:p>
            <a:pPr algn="ctr">
              <a:spcBef>
                <a:spcPct val="50000"/>
              </a:spcBef>
            </a:pPr>
            <a:r>
              <a:rPr lang="en-US" sz="4000" b="1"/>
              <a:t>is the pathogenic </a:t>
            </a:r>
          </a:p>
          <a:p>
            <a:pPr algn="ctr">
              <a:spcBef>
                <a:spcPct val="50000"/>
              </a:spcBef>
            </a:pPr>
            <a:r>
              <a:rPr lang="en-US" sz="4000" b="1"/>
              <a:t>Bacteria that can </a:t>
            </a:r>
          </a:p>
          <a:p>
            <a:pPr algn="ctr">
              <a:spcBef>
                <a:spcPct val="50000"/>
              </a:spcBef>
            </a:pPr>
            <a:r>
              <a:rPr lang="en-US" sz="4000" b="1"/>
              <a:t>causes </a:t>
            </a:r>
            <a:r>
              <a:rPr lang="en-US" sz="4000" b="1" u="sng"/>
              <a:t>ulcers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epor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8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934200" y="304800"/>
            <a:ext cx="22098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Leprosy 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is a bacterial infection that decreases blood flow to the extremities resulting in the deterioration of toes, ears, the nose and the fingers.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BOTULISM</a:t>
            </a:r>
            <a:br>
              <a:rPr lang="en-US" sz="4000" smtClean="0"/>
            </a:br>
            <a:r>
              <a:rPr lang="en-US" sz="2400" smtClean="0"/>
              <a:t>paralyzes the nerves so that the muscles cannot contract</a:t>
            </a:r>
            <a:r>
              <a:rPr lang="en-US" smtClean="0"/>
              <a:t> </a:t>
            </a:r>
          </a:p>
        </p:txBody>
      </p:sp>
      <p:pic>
        <p:nvPicPr>
          <p:cNvPr id="36867" name="Picture 3" descr="botox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3800" y="2093913"/>
            <a:ext cx="6827838" cy="36052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Importance of Bacteria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removing toxins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mining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synthesizing drugs and other chemicals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Symbiotic Relationships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human digestive tract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Biological Cycles (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nitrogen fixing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helps plants get nutrients that they couldn’t otherwise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obtain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Food!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Cheese, yogurt, buttermilk, sour cream, pickles,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sauerkraut, etc.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Importance of Bacteria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other words…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help control the Nitrogen Cycle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are used in food production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can be used to make antibiotics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are used to clean up oil spills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are used in genetic engineering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MCFD0088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200400"/>
            <a:ext cx="3181218" cy="3352800"/>
          </a:xfrm>
          <a:prstGeom prst="rect">
            <a:avLst/>
          </a:prstGeom>
        </p:spPr>
      </p:pic>
      <p:pic>
        <p:nvPicPr>
          <p:cNvPr id="19458" name="Picture 2" descr="http://saferenvironment.files.wordpress.com/2008/09/oil_s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7567"/>
            <a:ext cx="3200399" cy="3480433"/>
          </a:xfrm>
          <a:prstGeom prst="rect">
            <a:avLst/>
          </a:prstGeom>
          <a:noFill/>
        </p:spPr>
      </p:pic>
      <p:pic>
        <p:nvPicPr>
          <p:cNvPr id="19460" name="Picture 4" descr="http://paintthelight.net/BotanyProject/Activities/images/root_nodu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295400"/>
            <a:ext cx="2428875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yhighway.com/~multispecies/images/photos/salmon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53142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1800" y="45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latin typeface="Times New Roman" charset="0"/>
              </a:rPr>
              <a:t>Salmonella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universityofcalifornia.edu/everyday/agriculture/images/e_c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15203"/>
            <a:ext cx="7543800" cy="63427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>
                <a:latin typeface="Times New Roman" charset="0"/>
              </a:rPr>
              <a:t>E. 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64134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Bacteria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ubacteria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Largest phyla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“True” Bacteria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Contain: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DNA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Cell Membrane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Cell Wall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Flagella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Archaebacteria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Gram Stain – differentiates bacteria based upon 					structure and composition of cell wall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appear purple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Gram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appear pink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Archaebacteria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Oldest bacteria on earth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Anaerobic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doesn’t need oxygen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use methane gas, ammonia, hydrogen sulfide 			for energy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Methanogens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convert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into methane gas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Found in swamps, marshes, guts of 					animals, sewage treatment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 everywhere!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Discovered in EXTREME Environments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extremophiles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Halophiles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salt loving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Thermoacidophiles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live in acid environments and 						high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Verdana" pitchFamily="34" charset="0"/>
              </a:rPr>
              <a:t>More Deep Sea Vents</a:t>
            </a:r>
          </a:p>
        </p:txBody>
      </p:sp>
      <p:pic>
        <p:nvPicPr>
          <p:cNvPr id="9219" name="Picture 3" descr="deep sea vent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5075" y="1981200"/>
            <a:ext cx="3500438" cy="3983038"/>
          </a:xfrm>
          <a:noFill/>
        </p:spPr>
      </p:pic>
      <p:pic>
        <p:nvPicPr>
          <p:cNvPr id="9220" name="Picture 4" descr="deep sea vent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066800"/>
            <a:ext cx="3429000" cy="50292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smtClean="0"/>
              <a:t>        	Who lives in </a:t>
            </a:r>
            <a:r>
              <a:rPr lang="en-US" sz="4000" u="sng" smtClean="0">
                <a:latin typeface="Stencil" pitchFamily="82" charset="0"/>
              </a:rPr>
              <a:t>hot</a:t>
            </a:r>
            <a:br>
              <a:rPr lang="en-US" sz="4000" u="sng" smtClean="0">
                <a:latin typeface="Stencil" pitchFamily="82" charset="0"/>
              </a:rPr>
            </a:br>
            <a:r>
              <a:rPr lang="en-US" sz="4000" u="sng" smtClean="0">
                <a:latin typeface="Stencil" pitchFamily="82" charset="0"/>
              </a:rPr>
              <a:t>springs</a:t>
            </a:r>
            <a:r>
              <a:rPr lang="en-US" sz="4000" smtClean="0">
                <a:latin typeface="Stencil" pitchFamily="82" charset="0"/>
              </a:rPr>
              <a:t>?</a:t>
            </a:r>
            <a:br>
              <a:rPr lang="en-US" sz="4000" smtClean="0">
                <a:latin typeface="Stencil" pitchFamily="82" charset="0"/>
              </a:rPr>
            </a:br>
            <a:r>
              <a:rPr lang="en-US" sz="2800" smtClean="0">
                <a:latin typeface="Stencil" pitchFamily="82" charset="0"/>
              </a:rPr>
              <a:t>Thermoacidophiles!</a:t>
            </a:r>
          </a:p>
        </p:txBody>
      </p:sp>
      <p:pic>
        <p:nvPicPr>
          <p:cNvPr id="11267" name="Picture 3" descr="hot spring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3379788" cy="2498725"/>
          </a:xfrm>
          <a:noFill/>
        </p:spPr>
      </p:pic>
      <p:pic>
        <p:nvPicPr>
          <p:cNvPr id="11268" name="Picture 4" descr="hot spring bacter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895600"/>
            <a:ext cx="4572000" cy="2936875"/>
          </a:xfrm>
          <a:noFill/>
        </p:spPr>
      </p:pic>
      <p:pic>
        <p:nvPicPr>
          <p:cNvPr id="11269" name="Picture 5" descr="hot spring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05400" y="3048000"/>
            <a:ext cx="3657600" cy="31242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mtClean="0">
                <a:latin typeface="Harlow Solid Italic" pitchFamily="82" charset="0"/>
              </a:rPr>
              <a:t>Halophiles love salty environments</a:t>
            </a:r>
          </a:p>
        </p:txBody>
      </p:sp>
      <p:pic>
        <p:nvPicPr>
          <p:cNvPr id="12291" name="Picture 3" descr="dvsaltfl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286000"/>
            <a:ext cx="3276600" cy="4038600"/>
          </a:xfrm>
          <a:noFill/>
        </p:spPr>
      </p:pic>
      <p:pic>
        <p:nvPicPr>
          <p:cNvPr id="12292" name="Picture 4" descr="great salt l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362200"/>
            <a:ext cx="3276600" cy="3962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i="1" smtClean="0">
                <a:latin typeface="Ravie" pitchFamily="82" charset="0"/>
              </a:rPr>
              <a:t>Pseudomona </a:t>
            </a:r>
            <a:r>
              <a:rPr lang="en-US" smtClean="0">
                <a:latin typeface="Ravie" pitchFamily="82" charset="0"/>
              </a:rPr>
              <a:t>and</a:t>
            </a:r>
            <a:r>
              <a:rPr lang="en-US" i="1" smtClean="0">
                <a:latin typeface="Ravie" pitchFamily="82" charset="0"/>
              </a:rPr>
              <a:t> Penicillium</a:t>
            </a:r>
            <a:br>
              <a:rPr lang="en-US" i="1" smtClean="0">
                <a:latin typeface="Ravie" pitchFamily="82" charset="0"/>
              </a:rPr>
            </a:br>
            <a:r>
              <a:rPr lang="en-US" sz="3200" smtClean="0">
                <a:latin typeface="Ravie" pitchFamily="82" charset="0"/>
              </a:rPr>
              <a:t>help during oil spill clean-up</a:t>
            </a:r>
          </a:p>
        </p:txBody>
      </p:sp>
      <p:pic>
        <p:nvPicPr>
          <p:cNvPr id="10243" name="Picture 3" descr="25_oilspill_workers_clos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743200"/>
            <a:ext cx="4135438" cy="3146425"/>
          </a:xfrm>
          <a:noFill/>
        </p:spPr>
      </p:pic>
      <p:pic>
        <p:nvPicPr>
          <p:cNvPr id="10244" name="Picture 4" descr="oilsp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667000"/>
            <a:ext cx="3770313" cy="3200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511</Words>
  <Application>Microsoft Office PowerPoint</Application>
  <PresentationFormat>On-screen Show (4:3)</PresentationFormat>
  <Paragraphs>262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Deep Sea Vents</vt:lpstr>
      <vt:lpstr>         Who lives in hot springs? Thermoacidophiles!</vt:lpstr>
      <vt:lpstr>Halophiles love salty environments</vt:lpstr>
      <vt:lpstr>Pseudomona and Penicillium help during oil spill clean-up</vt:lpstr>
      <vt:lpstr>Bacteria in sewage plants help clean our waste!</vt:lpstr>
      <vt:lpstr>PowerPoint Presentation</vt:lpstr>
      <vt:lpstr>PowerPoint Presentation</vt:lpstr>
      <vt:lpstr>PowerPoint Presentation</vt:lpstr>
      <vt:lpstr>Most bacteria are one of three shapes.   Identify the shapes…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BOTULISM paralyzes the nerves so that the muscles cannot contract </vt:lpstr>
      <vt:lpstr>PowerPoint Presentation</vt:lpstr>
      <vt:lpstr>PowerPoint Presentation</vt:lpstr>
      <vt:lpstr>PowerPoint Presentation</vt:lpstr>
      <vt:lpstr>PowerPoint Presentation</vt:lpstr>
    </vt:vector>
  </TitlesOfParts>
  <Company>I.S.D.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isd742</dc:creator>
  <cp:lastModifiedBy>desktop user</cp:lastModifiedBy>
  <cp:revision>36</cp:revision>
  <cp:lastPrinted>2012-03-20T19:45:31Z</cp:lastPrinted>
  <dcterms:created xsi:type="dcterms:W3CDTF">2010-04-06T15:31:25Z</dcterms:created>
  <dcterms:modified xsi:type="dcterms:W3CDTF">2014-04-15T17:03:36Z</dcterms:modified>
</cp:coreProperties>
</file>