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/>
    <p:restoredTop sz="94559"/>
  </p:normalViewPr>
  <p:slideViewPr>
    <p:cSldViewPr snapToGrid="0" snapToObjects="1">
      <p:cViewPr varScale="1">
        <p:scale>
          <a:sx n="86" d="100"/>
          <a:sy n="86" d="100"/>
        </p:scale>
        <p:origin x="11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2F5F-1059-7443-8C7C-5060643A008E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439B-902F-1E48-B30D-8AB99F9A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6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2F5F-1059-7443-8C7C-5060643A008E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439B-902F-1E48-B30D-8AB99F9A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2F5F-1059-7443-8C7C-5060643A008E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439B-902F-1E48-B30D-8AB99F9A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5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2F5F-1059-7443-8C7C-5060643A008E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439B-902F-1E48-B30D-8AB99F9A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4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2F5F-1059-7443-8C7C-5060643A008E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439B-902F-1E48-B30D-8AB99F9A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5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2F5F-1059-7443-8C7C-5060643A008E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439B-902F-1E48-B30D-8AB99F9A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7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2F5F-1059-7443-8C7C-5060643A008E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439B-902F-1E48-B30D-8AB99F9A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1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2F5F-1059-7443-8C7C-5060643A008E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439B-902F-1E48-B30D-8AB99F9A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2F5F-1059-7443-8C7C-5060643A008E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439B-902F-1E48-B30D-8AB99F9A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3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2F5F-1059-7443-8C7C-5060643A008E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439B-902F-1E48-B30D-8AB99F9A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42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2F5F-1059-7443-8C7C-5060643A008E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439B-902F-1E48-B30D-8AB99F9A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3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92F5F-1059-7443-8C7C-5060643A008E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C439B-902F-1E48-B30D-8AB99F9A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8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Homeostasis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Homeostasis</a:t>
            </a:r>
            <a:r>
              <a:rPr lang="en-US" dirty="0" smtClean="0"/>
              <a:t> = The </a:t>
            </a:r>
            <a:r>
              <a:rPr lang="en-US" dirty="0" smtClean="0">
                <a:solidFill>
                  <a:srgbClr val="FF0000"/>
                </a:solidFill>
              </a:rPr>
              <a:t>regulation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maintenance </a:t>
            </a:r>
            <a:r>
              <a:rPr lang="en-US" dirty="0" smtClean="0"/>
              <a:t>of the internal </a:t>
            </a:r>
            <a:r>
              <a:rPr lang="en-US" dirty="0" smtClean="0"/>
              <a:t>environment.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Examples = Body </a:t>
            </a:r>
            <a:r>
              <a:rPr lang="en-US" dirty="0" smtClean="0">
                <a:solidFill>
                  <a:srgbClr val="FF0000"/>
                </a:solidFill>
              </a:rPr>
              <a:t>temperature</a:t>
            </a:r>
            <a:r>
              <a:rPr lang="en-US" dirty="0" smtClean="0"/>
              <a:t>, fluids, salts, pH, nutrients &amp; </a:t>
            </a:r>
            <a:r>
              <a:rPr lang="en-US" dirty="0" smtClean="0">
                <a:solidFill>
                  <a:srgbClr val="FF0000"/>
                </a:solidFill>
              </a:rPr>
              <a:t>gases</a:t>
            </a:r>
          </a:p>
        </p:txBody>
      </p:sp>
    </p:spTree>
    <p:extLst>
      <p:ext uri="{BB962C8B-B14F-4D97-AF65-F5344CB8AC3E}">
        <p14:creationId xmlns:p14="http://schemas.microsoft.com/office/powerpoint/2010/main" val="185563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Homeostasis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Control systems in the body: 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Sensors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receptors</a:t>
            </a:r>
            <a:r>
              <a:rPr lang="en-US" dirty="0" smtClean="0"/>
              <a:t> that gather information about conditions inside and outside of the body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Control Center </a:t>
            </a:r>
            <a:r>
              <a:rPr lang="en-US" dirty="0" smtClean="0"/>
              <a:t>= the brain </a:t>
            </a:r>
            <a:r>
              <a:rPr lang="en-US" dirty="0" smtClean="0">
                <a:solidFill>
                  <a:srgbClr val="FF0000"/>
                </a:solidFill>
              </a:rPr>
              <a:t>receives</a:t>
            </a:r>
            <a:r>
              <a:rPr lang="en-US" dirty="0" smtClean="0"/>
              <a:t> information from the sensors and </a:t>
            </a:r>
            <a:r>
              <a:rPr lang="en-US" dirty="0" smtClean="0">
                <a:solidFill>
                  <a:srgbClr val="FF0000"/>
                </a:solidFill>
              </a:rPr>
              <a:t>sends</a:t>
            </a:r>
            <a:r>
              <a:rPr lang="en-US" dirty="0" smtClean="0"/>
              <a:t> messages through a communication system</a:t>
            </a:r>
          </a:p>
        </p:txBody>
      </p:sp>
    </p:spTree>
    <p:extLst>
      <p:ext uri="{BB962C8B-B14F-4D97-AF65-F5344CB8AC3E}">
        <p14:creationId xmlns:p14="http://schemas.microsoft.com/office/powerpoint/2010/main" val="1914915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Homeostasis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Control systems in the body: 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Communication Systems = </a:t>
            </a:r>
            <a:r>
              <a:rPr lang="en-US" dirty="0" smtClean="0"/>
              <a:t>Controlled by the </a:t>
            </a:r>
            <a:r>
              <a:rPr lang="en-US" dirty="0" smtClean="0">
                <a:solidFill>
                  <a:srgbClr val="FF0000"/>
                </a:solidFill>
              </a:rPr>
              <a:t>nervous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endocrine</a:t>
            </a:r>
            <a:r>
              <a:rPr lang="en-US" dirty="0" smtClean="0"/>
              <a:t> systems that send nerve impulses &amp; hormones as messages to all parts of the </a:t>
            </a:r>
            <a:r>
              <a:rPr lang="en-US" dirty="0" smtClean="0"/>
              <a:t>body</a:t>
            </a:r>
          </a:p>
          <a:p>
            <a:pPr marL="457200" lvl="1" indent="0"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Targets = </a:t>
            </a:r>
            <a:r>
              <a:rPr lang="en-US" dirty="0" smtClean="0"/>
              <a:t>any organ, tissue or cell that changes its level of activity in response to a message</a:t>
            </a:r>
          </a:p>
        </p:txBody>
      </p:sp>
    </p:spTree>
    <p:extLst>
      <p:ext uri="{BB962C8B-B14F-4D97-AF65-F5344CB8AC3E}">
        <p14:creationId xmlns:p14="http://schemas.microsoft.com/office/powerpoint/2010/main" val="178831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8229600" cy="1143000"/>
          </a:xfrm>
        </p:spPr>
        <p:txBody>
          <a:bodyPr/>
          <a:lstStyle/>
          <a:p>
            <a:r>
              <a:rPr lang="en-US" altLang="en-US" smtClean="0"/>
              <a:t>Homeostasis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401"/>
            <a:ext cx="4876800" cy="4525963"/>
          </a:xfrm>
        </p:spPr>
        <p:txBody>
          <a:bodyPr/>
          <a:lstStyle/>
          <a:p>
            <a:r>
              <a:rPr lang="en-US" altLang="en-US" smtClean="0"/>
              <a:t>Types of Feedback:</a:t>
            </a:r>
          </a:p>
          <a:p>
            <a:pPr marL="914400" lvl="1" indent="-514350">
              <a:buFontTx/>
              <a:buAutoNum type="arabicPeriod"/>
            </a:pPr>
            <a:r>
              <a:rPr lang="en-US" altLang="en-US" smtClean="0">
                <a:solidFill>
                  <a:srgbClr val="FF0000"/>
                </a:solidFill>
              </a:rPr>
              <a:t>Positive Feedback = </a:t>
            </a:r>
            <a:r>
              <a:rPr lang="en-US" altLang="en-US" smtClean="0"/>
              <a:t>A control center uses information from sensors to </a:t>
            </a:r>
            <a:r>
              <a:rPr lang="en-US" altLang="en-US" smtClean="0">
                <a:solidFill>
                  <a:srgbClr val="FF0000"/>
                </a:solidFill>
              </a:rPr>
              <a:t>increase</a:t>
            </a:r>
            <a:r>
              <a:rPr lang="en-US" altLang="en-US" smtClean="0"/>
              <a:t> the rate of change away from the set values. </a:t>
            </a:r>
          </a:p>
          <a:p>
            <a:pPr marL="914400" lvl="1" indent="-514350">
              <a:buNone/>
            </a:pPr>
            <a:r>
              <a:rPr lang="en-US" altLang="en-US" smtClean="0"/>
              <a:t>		a. </a:t>
            </a:r>
            <a:r>
              <a:rPr lang="en-US" altLang="en-US" smtClean="0">
                <a:solidFill>
                  <a:srgbClr val="FF0000"/>
                </a:solidFill>
              </a:rPr>
              <a:t>Labor </a:t>
            </a:r>
          </a:p>
          <a:p>
            <a:pPr marL="914400" lvl="1" indent="-514350">
              <a:buNone/>
            </a:pPr>
            <a:r>
              <a:rPr lang="en-US" altLang="en-US" smtClean="0"/>
              <a:t>		b. Blood Clotting</a:t>
            </a:r>
          </a:p>
          <a:p>
            <a:pPr marL="914400" lvl="1" indent="-514350">
              <a:buNone/>
            </a:pPr>
            <a:r>
              <a:rPr lang="en-US" altLang="en-US" smtClean="0"/>
              <a:t>	</a:t>
            </a:r>
          </a:p>
        </p:txBody>
      </p:sp>
      <p:pic>
        <p:nvPicPr>
          <p:cNvPr id="37892" name="Picture 2" descr="http://4acre.files.wordpress.com/2011/09/slide0050_image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371600"/>
            <a:ext cx="342423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225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8229600" cy="1143000"/>
          </a:xfrm>
        </p:spPr>
        <p:txBody>
          <a:bodyPr/>
          <a:lstStyle/>
          <a:p>
            <a:r>
              <a:rPr lang="en-US" altLang="en-US" smtClean="0"/>
              <a:t>Homeostasis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679575" y="990600"/>
            <a:ext cx="8686800" cy="3352800"/>
          </a:xfrm>
        </p:spPr>
        <p:txBody>
          <a:bodyPr/>
          <a:lstStyle/>
          <a:p>
            <a:r>
              <a:rPr lang="en-US" altLang="en-US" smtClean="0"/>
              <a:t>Types of Feedback:</a:t>
            </a:r>
          </a:p>
          <a:p>
            <a:pPr marL="400050" lvl="1" indent="0">
              <a:buNone/>
            </a:pPr>
            <a:r>
              <a:rPr lang="en-US" altLang="en-US" smtClean="0">
                <a:solidFill>
                  <a:srgbClr val="FF0000"/>
                </a:solidFill>
              </a:rPr>
              <a:t>2. Negative Feedback = </a:t>
            </a:r>
            <a:r>
              <a:rPr lang="en-US" altLang="en-US" smtClean="0"/>
              <a:t>A control system </a:t>
            </a:r>
            <a:r>
              <a:rPr lang="en-US" altLang="en-US" smtClean="0">
                <a:solidFill>
                  <a:srgbClr val="FF0000"/>
                </a:solidFill>
              </a:rPr>
              <a:t>counteracts</a:t>
            </a:r>
            <a:r>
              <a:rPr lang="en-US" altLang="en-US" smtClean="0"/>
              <a:t> any change in the body that moves conditions above or below a set point.</a:t>
            </a:r>
          </a:p>
          <a:p>
            <a:pPr marL="400050" lvl="1" indent="0">
              <a:buNone/>
            </a:pPr>
            <a:r>
              <a:rPr lang="en-US" altLang="en-US" smtClean="0"/>
              <a:t>	a. Blood </a:t>
            </a:r>
            <a:r>
              <a:rPr lang="en-US" altLang="en-US" smtClean="0">
                <a:solidFill>
                  <a:srgbClr val="FF0000"/>
                </a:solidFill>
              </a:rPr>
              <a:t>sugar</a:t>
            </a:r>
            <a:r>
              <a:rPr lang="en-US" altLang="en-US" smtClean="0"/>
              <a:t>	</a:t>
            </a:r>
          </a:p>
          <a:p>
            <a:pPr marL="400050" lvl="1" indent="0">
              <a:buNone/>
            </a:pPr>
            <a:r>
              <a:rPr lang="en-US" altLang="en-US" smtClean="0"/>
              <a:t>	b. Body </a:t>
            </a:r>
            <a:r>
              <a:rPr lang="en-US" altLang="en-US" smtClean="0">
                <a:solidFill>
                  <a:srgbClr val="FF0000"/>
                </a:solidFill>
              </a:rPr>
              <a:t>temperature</a:t>
            </a:r>
          </a:p>
        </p:txBody>
      </p:sp>
      <p:sp>
        <p:nvSpPr>
          <p:cNvPr id="38916" name="AutoShape 2" descr="https://moodle.beverleyhigh.net/pluginfile.php/7479/mod_resource/content/0/assets/images/ks4/thermo.gif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38917" name="Picture 4" descr="https://moodle.beverleyhigh.net/pluginfile.php/7479/mod_resource/content/0/assets/images/ks4/therm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038600"/>
            <a:ext cx="5257800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847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Interactions Among Body Systems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41910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mtClean="0"/>
              <a:t>1. Each </a:t>
            </a:r>
            <a:r>
              <a:rPr lang="en-US" altLang="en-US" smtClean="0">
                <a:solidFill>
                  <a:srgbClr val="FF0000"/>
                </a:solidFill>
              </a:rPr>
              <a:t>organ </a:t>
            </a:r>
            <a:r>
              <a:rPr lang="en-US" altLang="en-US" smtClean="0"/>
              <a:t>system affects other organ </a:t>
            </a:r>
            <a:r>
              <a:rPr lang="en-US" altLang="en-US" smtClean="0">
                <a:solidFill>
                  <a:srgbClr val="FF0000"/>
                </a:solidFill>
              </a:rPr>
              <a:t>systems </a:t>
            </a:r>
          </a:p>
          <a:p>
            <a:pPr marL="0" indent="0">
              <a:buNone/>
            </a:pPr>
            <a:endParaRPr lang="en-US" altLang="en-US" smtClean="0">
              <a:solidFill>
                <a:srgbClr val="FF0000"/>
              </a:solidFill>
            </a:endParaRP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Vitamin D </a:t>
            </a:r>
            <a:r>
              <a:rPr lang="en-US" altLang="en-US" smtClean="0"/>
              <a:t>production involves multiple organs &amp; organ systems </a:t>
            </a:r>
          </a:p>
        </p:txBody>
      </p:sp>
      <p:pic>
        <p:nvPicPr>
          <p:cNvPr id="39940" name="Picture 2" descr="http://www.washingtonendocrineclinic.com/vitamin_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57400"/>
            <a:ext cx="39751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8896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Interactions Among Body Systems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1600200"/>
          </a:xfrm>
        </p:spPr>
        <p:txBody>
          <a:bodyPr/>
          <a:lstStyle/>
          <a:p>
            <a:pPr lvl="1"/>
            <a:r>
              <a:rPr lang="en-US" altLang="en-US" smtClean="0">
                <a:solidFill>
                  <a:srgbClr val="FF0000"/>
                </a:solidFill>
              </a:rPr>
              <a:t>Thermoregulation </a:t>
            </a:r>
            <a:r>
              <a:rPr lang="en-US" altLang="en-US" smtClean="0"/>
              <a:t>= Regulation of body </a:t>
            </a:r>
            <a:r>
              <a:rPr lang="en-US" altLang="en-US" smtClean="0">
                <a:solidFill>
                  <a:srgbClr val="FF0000"/>
                </a:solidFill>
              </a:rPr>
              <a:t>temperature</a:t>
            </a:r>
          </a:p>
        </p:txBody>
      </p:sp>
      <p:pic>
        <p:nvPicPr>
          <p:cNvPr id="40964" name="Picture 2" descr="http://memo.cgu.edu.tw/shu-er/%A5%CD%AA%AB%BD%D2%B5%7B/chap44.files/slide0029_image0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11450"/>
            <a:ext cx="5867400" cy="400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983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Interactions Among Body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8610600" cy="50292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/>
              <a:t>2. </a:t>
            </a:r>
            <a:r>
              <a:rPr lang="en-US" dirty="0" smtClean="0">
                <a:solidFill>
                  <a:srgbClr val="FF0000"/>
                </a:solidFill>
              </a:rPr>
              <a:t>Disruption</a:t>
            </a:r>
            <a:r>
              <a:rPr lang="en-US" dirty="0" smtClean="0"/>
              <a:t> of Homeostasis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Short-Term</a:t>
            </a:r>
            <a:r>
              <a:rPr lang="en-US" dirty="0" smtClean="0"/>
              <a:t> Effects usually last a few days or weeks</a:t>
            </a:r>
          </a:p>
          <a:p>
            <a:pPr lvl="2">
              <a:defRPr/>
            </a:pPr>
            <a:r>
              <a:rPr lang="en-US" dirty="0" smtClean="0"/>
              <a:t>Example = Recovering from the common </a:t>
            </a:r>
            <a:r>
              <a:rPr lang="en-US" dirty="0" smtClean="0">
                <a:solidFill>
                  <a:srgbClr val="FF0000"/>
                </a:solidFill>
              </a:rPr>
              <a:t>cold</a:t>
            </a:r>
          </a:p>
          <a:p>
            <a:pPr marL="914400" lvl="2" indent="0">
              <a:buNone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Long-Term </a:t>
            </a:r>
            <a:r>
              <a:rPr lang="en-US" dirty="0" smtClean="0"/>
              <a:t>Effects are more damaging to the body systems</a:t>
            </a:r>
          </a:p>
          <a:p>
            <a:pPr lvl="2">
              <a:defRPr/>
            </a:pPr>
            <a:r>
              <a:rPr lang="en-US" dirty="0" smtClean="0"/>
              <a:t>Example = Type 1 &amp; 2 </a:t>
            </a:r>
            <a:r>
              <a:rPr lang="en-US" dirty="0" smtClean="0">
                <a:solidFill>
                  <a:srgbClr val="FF0000"/>
                </a:solidFill>
              </a:rPr>
              <a:t>Diabetes</a:t>
            </a:r>
          </a:p>
        </p:txBody>
      </p:sp>
    </p:spTree>
    <p:extLst>
      <p:ext uri="{BB962C8B-B14F-4D97-AF65-F5344CB8AC3E}">
        <p14:creationId xmlns:p14="http://schemas.microsoft.com/office/powerpoint/2010/main" val="800937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Macintosh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Homeostasis</vt:lpstr>
      <vt:lpstr>Homeostasis</vt:lpstr>
      <vt:lpstr>Homeostasis</vt:lpstr>
      <vt:lpstr>Homeostasis</vt:lpstr>
      <vt:lpstr>Homeostasis</vt:lpstr>
      <vt:lpstr>Interactions Among Body Systems</vt:lpstr>
      <vt:lpstr>Interactions Among Body Systems</vt:lpstr>
      <vt:lpstr>Interactions Among Body Systems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Homeostasis</dc:title>
  <dc:creator>Microsoft Office User</dc:creator>
  <cp:lastModifiedBy>Microsoft Office User</cp:lastModifiedBy>
  <cp:revision>1</cp:revision>
  <dcterms:created xsi:type="dcterms:W3CDTF">2015-11-18T15:29:31Z</dcterms:created>
  <dcterms:modified xsi:type="dcterms:W3CDTF">2015-11-18T15:30:14Z</dcterms:modified>
</cp:coreProperties>
</file>