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9AB4-3CCF-4CE0-9C25-31D96F2D281A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A4DD3-700F-411A-9D58-541371D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8081CFC-B125-4144-A092-560C00216F36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28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600">
                <a:solidFill>
                  <a:srgbClr val="000000"/>
                </a:solidFill>
              </a:rPr>
              <a:t>Adaptations of a parasite vs. host?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5B8A-8F94-4A0D-BE6B-41AEB4AD19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FABC-6539-4D24-99FD-22FAC6E025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8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3570-E164-411C-A98B-C4E2045667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1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C570-342C-4954-B458-C9935CA898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0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C0C6-CA0C-4601-9531-E2DEDDE2B3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1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68F5-4B69-4344-9456-6E01ECC75C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6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4067-99CC-40DC-B660-6E562C07AE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6D03-792A-4653-906C-09CEC516DC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0693-0C7D-4E99-868B-1C73ADBF8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1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156F-FF1C-4262-9317-7D26E56031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E13B8-264D-499C-B797-1445C30D50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2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1CC2E-3820-42F2-8FBC-272751F2ADC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ive.org/sunfish/mola-mola/video-11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9600" b="1" dirty="0">
                <a:latin typeface="Comic Sans MS" panose="030F0702030302020204" pitchFamily="66" charset="0"/>
              </a:rPr>
              <a:t>Ecology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Community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>
                <a:solidFill>
                  <a:srgbClr val="FF0000"/>
                </a:solidFill>
              </a:rPr>
              <a:t>Community = </a:t>
            </a:r>
            <a:r>
              <a:rPr lang="en-US" altLang="en-US" sz="2800"/>
              <a:t>A group of </a:t>
            </a:r>
            <a:r>
              <a:rPr lang="en-US" altLang="en-US" sz="2800">
                <a:solidFill>
                  <a:srgbClr val="FF0000"/>
                </a:solidFill>
              </a:rPr>
              <a:t>interacting populations</a:t>
            </a:r>
            <a:r>
              <a:rPr lang="en-US" altLang="en-US" sz="2800"/>
              <a:t> that occupy the same geographic area at the same time. 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/>
              <a:t> </a:t>
            </a:r>
          </a:p>
          <a:p>
            <a:pPr eaLnBrk="1" hangingPunct="1">
              <a:defRPr/>
            </a:pPr>
            <a:r>
              <a:rPr lang="en-US" altLang="en-US" sz="2800"/>
              <a:t>Organisms within a community </a:t>
            </a:r>
            <a:r>
              <a:rPr lang="en-US" altLang="en-US" sz="2800">
                <a:solidFill>
                  <a:srgbClr val="FF0000"/>
                </a:solidFill>
              </a:rPr>
              <a:t>MAY OR MAY NOT compete for resources </a:t>
            </a:r>
          </a:p>
        </p:txBody>
      </p:sp>
      <p:pic>
        <p:nvPicPr>
          <p:cNvPr id="12292" name="Picture 4" descr="Coral_reef_life_Fish_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502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Communities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441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Community = </a:t>
            </a:r>
            <a:r>
              <a:rPr lang="en-US" altLang="en-US"/>
              <a:t>A group of interacting </a:t>
            </a:r>
            <a:r>
              <a:rPr lang="en-US" altLang="en-US">
                <a:solidFill>
                  <a:srgbClr val="FF0000"/>
                </a:solidFill>
              </a:rPr>
              <a:t>populations</a:t>
            </a:r>
            <a:r>
              <a:rPr lang="en-US" altLang="en-US"/>
              <a:t> that occupy the same area at the same time.  </a:t>
            </a:r>
          </a:p>
          <a:p>
            <a:pPr lvl="1" eaLnBrk="1" hangingPunct="1">
              <a:defRPr/>
            </a:pPr>
            <a:r>
              <a:rPr lang="en-US" altLang="en-US"/>
              <a:t>Not all communities include the same variety of organisms </a:t>
            </a:r>
          </a:p>
        </p:txBody>
      </p:sp>
      <p:pic>
        <p:nvPicPr>
          <p:cNvPr id="13316" name="Picture 4" descr="figure1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5029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Communities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How do abiotic factors affect biological communities?</a:t>
            </a:r>
          </a:p>
          <a:p>
            <a:pPr lvl="1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Organisms adapt to the conditions in which they live. </a:t>
            </a:r>
          </a:p>
        </p:txBody>
      </p:sp>
      <p:pic>
        <p:nvPicPr>
          <p:cNvPr id="14340" name="Picture 4" descr="992424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562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4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0"/>
            <a:ext cx="396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Ecosystem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295400"/>
            <a:ext cx="3733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Ecosystem= </a:t>
            </a:r>
            <a:r>
              <a:rPr lang="en-US" altLang="en-US" dirty="0"/>
              <a:t>a </a:t>
            </a:r>
            <a:r>
              <a:rPr lang="en-US" altLang="en-US" dirty="0" smtClean="0"/>
              <a:t>community (living) </a:t>
            </a:r>
            <a:r>
              <a:rPr lang="en-US" altLang="en-US" dirty="0"/>
              <a:t>and all of the </a:t>
            </a:r>
            <a:r>
              <a:rPr lang="en-US" altLang="en-US" dirty="0">
                <a:solidFill>
                  <a:srgbClr val="FF0000"/>
                </a:solidFill>
              </a:rPr>
              <a:t>abiotic</a:t>
            </a:r>
            <a:r>
              <a:rPr lang="en-US" altLang="en-US" dirty="0"/>
              <a:t> factors that affect it. </a:t>
            </a:r>
          </a:p>
          <a:p>
            <a:pPr lvl="1" eaLnBrk="1" hangingPunct="1">
              <a:defRPr/>
            </a:pPr>
            <a:r>
              <a:rPr lang="en-US" altLang="en-US" dirty="0"/>
              <a:t>Abiotic factors = water, soil, atmosphere, energy transfer </a:t>
            </a:r>
          </a:p>
        </p:txBody>
      </p:sp>
      <p:pic>
        <p:nvPicPr>
          <p:cNvPr id="15364" name="Picture 5" descr="45pond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Biomes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solidFill>
                  <a:srgbClr val="FF0000"/>
                </a:solidFill>
              </a:rPr>
              <a:t>Biome = </a:t>
            </a:r>
            <a:r>
              <a:rPr lang="en-US" altLang="en-US" sz="2400" smtClean="0"/>
              <a:t>a large group of ecosystems that share the same </a:t>
            </a:r>
            <a:r>
              <a:rPr lang="en-US" altLang="en-US" sz="2400" smtClean="0">
                <a:solidFill>
                  <a:srgbClr val="FF0000"/>
                </a:solidFill>
              </a:rPr>
              <a:t>climate </a:t>
            </a:r>
            <a:r>
              <a:rPr lang="en-US" altLang="en-US" sz="2400" smtClean="0"/>
              <a:t>and have similar types of </a:t>
            </a:r>
            <a:r>
              <a:rPr lang="en-US" altLang="en-US" sz="2400" smtClean="0">
                <a:solidFill>
                  <a:srgbClr val="FF0000"/>
                </a:solidFill>
              </a:rPr>
              <a:t>communities.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/>
              <a:t>All of the biomes on earth combined form the </a:t>
            </a:r>
            <a:r>
              <a:rPr lang="en-US" altLang="en-US" sz="2400" smtClean="0">
                <a:solidFill>
                  <a:srgbClr val="FF0000"/>
                </a:solidFill>
              </a:rPr>
              <a:t>biosphere</a:t>
            </a:r>
          </a:p>
        </p:txBody>
      </p:sp>
      <p:pic>
        <p:nvPicPr>
          <p:cNvPr id="16388" name="Picture 4" descr="section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30475"/>
            <a:ext cx="70104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Habitat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smtClean="0"/>
              <a:t>Habitat =</a:t>
            </a:r>
            <a:r>
              <a:rPr lang="en-US" altLang="en-US" sz="1800" smtClean="0">
                <a:solidFill>
                  <a:srgbClr val="FF0000"/>
                </a:solidFill>
              </a:rPr>
              <a:t> An area where an organism lives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smtClean="0"/>
              <a:t>One tree (for an organism that spends its entire life in a tree)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smtClean="0"/>
              <a:t>Grove of trees (for an organism that moves from tree to tree)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smtClean="0"/>
              <a:t>What types of resources do species find in their habitats? </a:t>
            </a:r>
          </a:p>
        </p:txBody>
      </p:sp>
      <p:pic>
        <p:nvPicPr>
          <p:cNvPr id="17412" name="Picture 4" descr="4325273608_07c2eaf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276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rainforest-discovery-center-rdc-sabah-bi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9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Niche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914400"/>
            <a:ext cx="4191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Niche = </a:t>
            </a:r>
            <a:r>
              <a:rPr lang="en-US" altLang="en-US">
                <a:solidFill>
                  <a:srgbClr val="FF0000"/>
                </a:solidFill>
              </a:rPr>
              <a:t>the role or position that an organism has in its environment </a:t>
            </a:r>
          </a:p>
          <a:p>
            <a:pPr lvl="1" eaLnBrk="1" hangingPunct="1">
              <a:defRPr/>
            </a:pPr>
            <a:r>
              <a:rPr lang="en-US" altLang="en-US"/>
              <a:t>Requirements for food, shelter (temperature &amp; moisture level)  and reproduction conditions</a:t>
            </a:r>
          </a:p>
        </p:txBody>
      </p:sp>
      <p:pic>
        <p:nvPicPr>
          <p:cNvPr id="18436" name="Picture 4" descr="tape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989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Niche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Generalists</a:t>
            </a:r>
            <a:r>
              <a:rPr lang="en-US" altLang="en-US" smtClean="0"/>
              <a:t> = species with </a:t>
            </a:r>
            <a:r>
              <a:rPr lang="en-US" altLang="en-US" smtClean="0">
                <a:solidFill>
                  <a:srgbClr val="FF0000"/>
                </a:solidFill>
              </a:rPr>
              <a:t>broad </a:t>
            </a:r>
            <a:r>
              <a:rPr lang="en-US" altLang="en-US" smtClean="0"/>
              <a:t>niches (ex: </a:t>
            </a:r>
            <a:r>
              <a:rPr lang="en-US" altLang="en-US" smtClean="0">
                <a:solidFill>
                  <a:srgbClr val="FF0000"/>
                </a:solidFill>
              </a:rPr>
              <a:t>possums and raccoons</a:t>
            </a:r>
            <a:r>
              <a:rPr lang="en-US" altLang="en-US" smtClean="0"/>
              <a:t>)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b="1" smtClean="0"/>
              <a:t>Specialists</a:t>
            </a:r>
            <a:r>
              <a:rPr lang="en-US" altLang="en-US" smtClean="0"/>
              <a:t> = species with </a:t>
            </a:r>
            <a:r>
              <a:rPr lang="en-US" altLang="en-US" smtClean="0">
                <a:solidFill>
                  <a:srgbClr val="FF0000"/>
                </a:solidFill>
              </a:rPr>
              <a:t>narrow</a:t>
            </a:r>
            <a:r>
              <a:rPr lang="en-US" altLang="en-US" smtClean="0"/>
              <a:t> niches (ex: </a:t>
            </a:r>
            <a:r>
              <a:rPr lang="en-US" altLang="en-US" smtClean="0">
                <a:solidFill>
                  <a:srgbClr val="FF0000"/>
                </a:solidFill>
              </a:rPr>
              <a:t>koala</a:t>
            </a:r>
            <a:r>
              <a:rPr lang="en-US" altLang="en-US" smtClean="0"/>
              <a:t>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385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31051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9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691438" cy="1379538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altLang="en-US" sz="4900" smtClean="0">
                <a:solidFill>
                  <a:srgbClr val="000000"/>
                </a:solidFill>
              </a:rPr>
              <a:t>Community Interactions</a:t>
            </a:r>
            <a:br>
              <a:rPr lang="en-US" altLang="en-US" sz="4900" smtClean="0">
                <a:solidFill>
                  <a:srgbClr val="000000"/>
                </a:solidFill>
              </a:rPr>
            </a:br>
            <a:r>
              <a:rPr lang="en-US" altLang="en-US" sz="4900" smtClean="0">
                <a:solidFill>
                  <a:srgbClr val="000000"/>
                </a:solidFill>
              </a:rPr>
              <a:t/>
            </a:r>
            <a:br>
              <a:rPr lang="en-US" altLang="en-US" sz="4900" smtClean="0">
                <a:solidFill>
                  <a:srgbClr val="000000"/>
                </a:solidFill>
              </a:rPr>
            </a:br>
            <a:endParaRPr lang="en-US" altLang="en-US" sz="4900" smtClean="0">
              <a:solidFill>
                <a:srgbClr val="0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4305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1213"/>
            <a:ext cx="420052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0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altLang="en-US" sz="4900">
                <a:solidFill>
                  <a:srgbClr val="000000"/>
                </a:solidFill>
              </a:rPr>
              <a:t>Competition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1568450"/>
            <a:ext cx="3846512" cy="5153025"/>
          </a:xfrm>
        </p:spPr>
        <p:txBody>
          <a:bodyPr lIns="0" tIns="0" rIns="0" bIns="0"/>
          <a:lstStyle/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2200" smtClean="0"/>
              <a:t>Competition </a:t>
            </a:r>
            <a:r>
              <a:rPr lang="en-US" altLang="en-US" sz="2200" smtClean="0">
                <a:solidFill>
                  <a:srgbClr val="000000"/>
                </a:solidFill>
              </a:rPr>
              <a:t>occurs when more than one organism uses a </a:t>
            </a:r>
            <a:r>
              <a:rPr lang="en-US" altLang="en-US" sz="2200" smtClean="0">
                <a:solidFill>
                  <a:srgbClr val="FF0000"/>
                </a:solidFill>
              </a:rPr>
              <a:t>resource</a:t>
            </a:r>
            <a:r>
              <a:rPr lang="en-US" altLang="en-US" sz="2200" smtClean="0">
                <a:solidFill>
                  <a:srgbClr val="000000"/>
                </a:solidFill>
              </a:rPr>
              <a:t> at the same </a:t>
            </a:r>
            <a:r>
              <a:rPr lang="en-US" altLang="en-US" sz="2200" smtClean="0">
                <a:solidFill>
                  <a:srgbClr val="FF0000"/>
                </a:solidFill>
              </a:rPr>
              <a:t>time.  </a:t>
            </a:r>
          </a:p>
          <a:p>
            <a:pPr marL="857250" lvl="2" indent="-28575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1800" smtClean="0">
                <a:solidFill>
                  <a:srgbClr val="FF0000"/>
                </a:solidFill>
              </a:rPr>
              <a:t>Food, water, space, &amp; light</a:t>
            </a:r>
            <a:r>
              <a:rPr lang="en-US" altLang="en-US" sz="1800" smtClean="0"/>
              <a:t> </a:t>
            </a:r>
          </a:p>
          <a:p>
            <a:pPr marL="857250" lvl="2" indent="-28575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en-US" altLang="en-US" sz="1800" smtClean="0"/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2000" smtClean="0"/>
              <a:t>Animals competing for water during a drought – The strong survive!!!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2200" smtClean="0">
              <a:solidFill>
                <a:srgbClr val="00000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2200" smtClean="0">
              <a:solidFill>
                <a:srgbClr val="000000"/>
              </a:solidFill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2200" smtClean="0">
                <a:solidFill>
                  <a:srgbClr val="FF0000"/>
                </a:solidFill>
              </a:rPr>
              <a:t>Competitive Exclusion</a:t>
            </a:r>
            <a:r>
              <a:rPr lang="en-US" altLang="en-US" sz="2200" smtClean="0">
                <a:solidFill>
                  <a:srgbClr val="000000"/>
                </a:solidFill>
              </a:rPr>
              <a:t> = one species is eliminated from a community due to competition.</a:t>
            </a:r>
          </a:p>
        </p:txBody>
      </p:sp>
      <p:pic>
        <p:nvPicPr>
          <p:cNvPr id="21508" name="Picture 4" descr="50-16b-Sav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303338"/>
            <a:ext cx="5189537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33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Organisms &amp; Their Relationships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17713"/>
            <a:ext cx="67056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Predation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028700"/>
            <a:ext cx="5006975" cy="5622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Predation = </a:t>
            </a:r>
            <a:r>
              <a:rPr lang="en-US" altLang="en-US" smtClean="0"/>
              <a:t>the act of one organism </a:t>
            </a:r>
            <a:r>
              <a:rPr lang="en-US" altLang="en-US" smtClean="0">
                <a:solidFill>
                  <a:srgbClr val="FF0000"/>
                </a:solidFill>
              </a:rPr>
              <a:t>consuming</a:t>
            </a:r>
            <a:r>
              <a:rPr lang="en-US" altLang="en-US" smtClean="0"/>
              <a:t> another organism for food. </a:t>
            </a:r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lvl="1" eaLnBrk="1" hangingPunct="1">
              <a:defRPr/>
            </a:pPr>
            <a:r>
              <a:rPr lang="en-US" altLang="en-US" smtClean="0"/>
              <a:t>Predator = </a:t>
            </a:r>
            <a:r>
              <a:rPr lang="en-US" altLang="en-US" smtClean="0">
                <a:solidFill>
                  <a:srgbClr val="FF0000"/>
                </a:solidFill>
              </a:rPr>
              <a:t>the organism that pursues another organism </a:t>
            </a:r>
          </a:p>
          <a:p>
            <a:pPr lvl="1" eaLnBrk="1" hangingPunct="1">
              <a:buFontTx/>
              <a:buNone/>
              <a:defRPr/>
            </a:pPr>
            <a:endParaRPr lang="en-US" altLang="en-US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en-US" smtClean="0"/>
              <a:t>Prey = </a:t>
            </a:r>
            <a:r>
              <a:rPr lang="en-US" altLang="en-US" smtClean="0">
                <a:solidFill>
                  <a:srgbClr val="FF0000"/>
                </a:solidFill>
              </a:rPr>
              <a:t>the organism that is pursued</a:t>
            </a:r>
            <a:r>
              <a:rPr lang="en-US" altLang="en-US" smtClean="0"/>
              <a:t> </a:t>
            </a:r>
          </a:p>
        </p:txBody>
      </p:sp>
      <p:pic>
        <p:nvPicPr>
          <p:cNvPr id="22532" name="Picture 4" descr="pre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5"/>
            <a:ext cx="395446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761038"/>
            <a:ext cx="43656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smtClean="0">
                <a:solidFill>
                  <a:srgbClr val="000000"/>
                </a:solidFill>
              </a:rPr>
              <a:t>Lizardfish &amp; Gobey </a:t>
            </a:r>
          </a:p>
        </p:txBody>
      </p:sp>
    </p:spTree>
    <p:extLst>
      <p:ext uri="{BB962C8B-B14F-4D97-AF65-F5344CB8AC3E}">
        <p14:creationId xmlns:p14="http://schemas.microsoft.com/office/powerpoint/2010/main" val="16246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46038"/>
            <a:ext cx="8150225" cy="105092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altLang="en-US" sz="4900">
                <a:solidFill>
                  <a:srgbClr val="000000"/>
                </a:solidFill>
              </a:rPr>
              <a:t>Predation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4837113" cy="3260725"/>
          </a:xfrm>
        </p:spPr>
        <p:txBody>
          <a:bodyPr lIns="0" tIns="0" rIns="0" bIns="0"/>
          <a:lstStyle/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3600" smtClean="0">
                <a:solidFill>
                  <a:srgbClr val="000000"/>
                </a:solidFill>
              </a:rPr>
              <a:t>Predators evolve </a:t>
            </a:r>
            <a:r>
              <a:rPr lang="en-US" altLang="en-US" sz="3600" smtClean="0"/>
              <a:t>adaptations </a:t>
            </a:r>
            <a:r>
              <a:rPr lang="en-US" altLang="en-US" sz="3600" smtClean="0">
                <a:solidFill>
                  <a:srgbClr val="000000"/>
                </a:solidFill>
              </a:rPr>
              <a:t>to </a:t>
            </a:r>
            <a:r>
              <a:rPr lang="en-US" altLang="en-US" sz="3600" smtClean="0">
                <a:solidFill>
                  <a:srgbClr val="FF0000"/>
                </a:solidFill>
              </a:rPr>
              <a:t>capture</a:t>
            </a:r>
            <a:r>
              <a:rPr lang="en-US" altLang="en-US" sz="3600" smtClean="0">
                <a:solidFill>
                  <a:srgbClr val="000000"/>
                </a:solidFill>
              </a:rPr>
              <a:t> prey and prey evolve adaptations to </a:t>
            </a:r>
            <a:r>
              <a:rPr lang="en-US" altLang="en-US" sz="3600" smtClean="0">
                <a:solidFill>
                  <a:srgbClr val="FF0000"/>
                </a:solidFill>
              </a:rPr>
              <a:t>escape/avoid </a:t>
            </a:r>
            <a:r>
              <a:rPr lang="en-US" altLang="en-US" sz="3600" smtClean="0">
                <a:solidFill>
                  <a:srgbClr val="000000"/>
                </a:solidFill>
              </a:rPr>
              <a:t>predators. </a:t>
            </a:r>
            <a:endParaRPr lang="en-US" altLang="en-US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3600" smtClean="0">
              <a:solidFill>
                <a:srgbClr val="000000"/>
              </a:solidFill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2000" b="1" smtClean="0">
                <a:solidFill>
                  <a:srgbClr val="000000"/>
                </a:solidFill>
              </a:rPr>
              <a:t>Predator Adaptations</a:t>
            </a:r>
            <a:r>
              <a:rPr lang="en-US" altLang="en-US" sz="2000" smtClean="0">
                <a:solidFill>
                  <a:srgbClr val="000000"/>
                </a:solidFill>
              </a:rPr>
              <a:t>: </a:t>
            </a:r>
            <a:r>
              <a:rPr lang="en-US" altLang="en-US" sz="2000" smtClean="0">
                <a:solidFill>
                  <a:srgbClr val="FF0000"/>
                </a:solidFill>
              </a:rPr>
              <a:t>spider webs ; tiger stripes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2000" smtClean="0">
              <a:solidFill>
                <a:srgbClr val="FF0000"/>
              </a:solidFill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2000" b="1" smtClean="0">
                <a:solidFill>
                  <a:srgbClr val="000000"/>
                </a:solidFill>
              </a:rPr>
              <a:t>Prey Adaptations</a:t>
            </a:r>
            <a:r>
              <a:rPr lang="en-US" altLang="en-US" sz="2000" smtClean="0">
                <a:solidFill>
                  <a:srgbClr val="000000"/>
                </a:solidFill>
              </a:rPr>
              <a:t>: </a:t>
            </a:r>
            <a:r>
              <a:rPr lang="en-US" altLang="en-US" sz="2000" smtClean="0">
                <a:solidFill>
                  <a:srgbClr val="FF0000"/>
                </a:solidFill>
              </a:rPr>
              <a:t>mimicry, plant toxins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2413"/>
            <a:ext cx="29733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43400"/>
            <a:ext cx="30781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04800"/>
            <a:ext cx="8150225" cy="105092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altLang="en-US" sz="4900">
                <a:solidFill>
                  <a:srgbClr val="000000"/>
                </a:solidFill>
              </a:rPr>
              <a:t>Species Interactions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39863"/>
            <a:ext cx="5051425" cy="5143500"/>
          </a:xfrm>
        </p:spPr>
        <p:txBody>
          <a:bodyPr lIns="0" tIns="0" rIns="0" bIns="0"/>
          <a:lstStyle/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3600" b="1" smtClean="0">
                <a:solidFill>
                  <a:srgbClr val="FF0000"/>
                </a:solidFill>
              </a:rPr>
              <a:t>Symbiosis</a:t>
            </a:r>
            <a:r>
              <a:rPr lang="en-US" altLang="en-US" sz="3600" smtClean="0">
                <a:solidFill>
                  <a:srgbClr val="000000"/>
                </a:solidFill>
              </a:rPr>
              <a:t>: the close </a:t>
            </a:r>
            <a:r>
              <a:rPr lang="en-US" altLang="en-US" sz="3600" smtClean="0">
                <a:solidFill>
                  <a:srgbClr val="FF0000"/>
                </a:solidFill>
              </a:rPr>
              <a:t>relationship</a:t>
            </a:r>
            <a:r>
              <a:rPr lang="en-US" altLang="en-US" sz="3600" smtClean="0">
                <a:solidFill>
                  <a:srgbClr val="000000"/>
                </a:solidFill>
              </a:rPr>
              <a:t> that exists when two or more species live </a:t>
            </a:r>
            <a:r>
              <a:rPr lang="en-US" altLang="en-US" sz="3600" smtClean="0">
                <a:solidFill>
                  <a:srgbClr val="FF0000"/>
                </a:solidFill>
              </a:rPr>
              <a:t>together.  </a:t>
            </a:r>
            <a:endParaRPr lang="en-US" altLang="en-US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3600" smtClean="0">
              <a:solidFill>
                <a:srgbClr val="000000"/>
              </a:solidFill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3600" b="1" smtClean="0">
                <a:solidFill>
                  <a:srgbClr val="000000"/>
                </a:solidFill>
              </a:rPr>
              <a:t>Types of Symbiosis</a:t>
            </a:r>
            <a:r>
              <a:rPr lang="en-US" altLang="en-US" sz="3600" smtClean="0">
                <a:solidFill>
                  <a:srgbClr val="000000"/>
                </a:solidFill>
              </a:rPr>
              <a:t>: </a:t>
            </a:r>
            <a:r>
              <a:rPr lang="en-US" altLang="en-US" sz="3600" smtClean="0">
                <a:solidFill>
                  <a:srgbClr val="FF0000"/>
                </a:solidFill>
              </a:rPr>
              <a:t>Parasitism, Mutualism, Commensalism</a:t>
            </a:r>
            <a:endParaRPr lang="en-US" altLang="en-US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3600" smtClean="0">
              <a:solidFill>
                <a:srgbClr val="00000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3600" smtClean="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659188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Mutualism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6963"/>
            <a:ext cx="4022725" cy="5211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>
                <a:solidFill>
                  <a:srgbClr val="FF0000"/>
                </a:solidFill>
              </a:rPr>
              <a:t>Mutualism = </a:t>
            </a:r>
            <a:r>
              <a:rPr lang="en-US" altLang="en-US" sz="2800"/>
              <a:t>the relationship between two or more organisms that live closely together and benefit from each other.</a:t>
            </a:r>
          </a:p>
          <a:p>
            <a:pPr lvl="1" eaLnBrk="1" hangingPunct="1">
              <a:defRPr/>
            </a:pPr>
            <a:r>
              <a:rPr lang="en-US" altLang="en-US" sz="2400"/>
              <a:t>Example: </a:t>
            </a:r>
            <a:r>
              <a:rPr lang="en-US" altLang="en-US" sz="2400">
                <a:solidFill>
                  <a:srgbClr val="FF0000"/>
                </a:solidFill>
              </a:rPr>
              <a:t>Lichens = mutualism between fungi and algae</a:t>
            </a:r>
            <a:r>
              <a:rPr lang="en-US" altLang="en-US" sz="2400"/>
              <a:t> </a:t>
            </a:r>
          </a:p>
          <a:p>
            <a:pPr lvl="2" eaLnBrk="1" hangingPunct="1">
              <a:defRPr/>
            </a:pPr>
            <a:r>
              <a:rPr lang="en-US" altLang="en-US" sz="2000"/>
              <a:t>Algae provide food for the fungi </a:t>
            </a:r>
          </a:p>
          <a:p>
            <a:pPr lvl="2" eaLnBrk="1" hangingPunct="1">
              <a:defRPr/>
            </a:pPr>
            <a:r>
              <a:rPr lang="en-US" altLang="en-US" sz="2000"/>
              <a:t>Fungi provide a habitat for the algae </a:t>
            </a:r>
          </a:p>
        </p:txBody>
      </p:sp>
      <p:pic>
        <p:nvPicPr>
          <p:cNvPr id="25604" name="Picture 4" descr="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1646238"/>
            <a:ext cx="498316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Mutualism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960438"/>
            <a:ext cx="7772400" cy="102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Cleaner Fish &amp; Ocean Sunfish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Ocean Sunfish &amp; Gull </a:t>
            </a:r>
          </a:p>
        </p:txBody>
      </p:sp>
      <p:pic>
        <p:nvPicPr>
          <p:cNvPr id="26628" name="Picture 4" descr="School-of-sunfish-soliciting-cleaner-fishes-near-drifting-k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5"/>
            <a:ext cx="69040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040563" y="2722563"/>
            <a:ext cx="2103437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96" tIns="41148" rIns="82296" bIns="41148" anchor="ctr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smtClean="0">
                <a:solidFill>
                  <a:srgbClr val="000000"/>
                </a:solidFill>
                <a:hlinkClick r:id="rId3"/>
              </a:rPr>
              <a:t>http://www.arkive.org/sunfish/mola-mola/video-11.html</a:t>
            </a:r>
            <a:r>
              <a:rPr lang="en-US" altLang="en-US" sz="22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1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Commensalism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822325"/>
            <a:ext cx="7772400" cy="2400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>
                <a:solidFill>
                  <a:srgbClr val="FF0000"/>
                </a:solidFill>
              </a:rPr>
              <a:t>Commensalism = </a:t>
            </a:r>
            <a:r>
              <a:rPr lang="en-US" altLang="en-US" sz="2800" smtClean="0"/>
              <a:t>relationship in which one organism benefits and the other organism is not helped or harmed.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>
                <a:solidFill>
                  <a:srgbClr val="FF0000"/>
                </a:solidFill>
              </a:rPr>
              <a:t>Clownfish &amp; Sea Anenome</a:t>
            </a:r>
            <a:r>
              <a:rPr lang="en-US" altLang="en-US" sz="280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Clownfish benefits, sea anenome is not harmed</a:t>
            </a:r>
          </a:p>
        </p:txBody>
      </p:sp>
      <p:pic>
        <p:nvPicPr>
          <p:cNvPr id="27652" name="Picture 4" descr="Common-clownfish-in-anemone-dorsal-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2488"/>
            <a:ext cx="53117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ommon-clownfish-with-orange-eggs-in-anem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1538"/>
            <a:ext cx="44196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6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Commensalism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892175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Barnacles</a:t>
            </a:r>
          </a:p>
        </p:txBody>
      </p:sp>
      <p:pic>
        <p:nvPicPr>
          <p:cNvPr id="28676" name="Picture 4" descr="barnacles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7163"/>
            <a:ext cx="8207375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altLang="en-US">
                <a:solidFill>
                  <a:srgbClr val="000000"/>
                </a:solidFill>
              </a:rPr>
              <a:t>Mutualism and Commensalism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536825"/>
            <a:ext cx="4340225" cy="2195513"/>
          </a:xfrm>
        </p:spPr>
        <p:txBody>
          <a:bodyPr lIns="0" tIns="0" rIns="0" bIns="0"/>
          <a:lstStyle/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z="3100" smtClean="0">
                <a:solidFill>
                  <a:srgbClr val="000000"/>
                </a:solidFill>
              </a:rPr>
              <a:t>Are plants and pollinators engaged in a mutualistic or commensalistic relationship?</a:t>
            </a:r>
            <a:endParaRPr lang="en-US" altLang="en-US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3100" smtClean="0">
              <a:solidFill>
                <a:srgbClr val="00000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3100" smtClean="0">
              <a:solidFill>
                <a:srgbClr val="000000"/>
              </a:solidFill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en-US" altLang="en-US" sz="3100" smtClean="0">
              <a:solidFill>
                <a:srgbClr val="00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71700"/>
            <a:ext cx="3876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altLang="en-US" sz="4900">
                <a:solidFill>
                  <a:srgbClr val="000000"/>
                </a:solidFill>
              </a:rPr>
              <a:t>Parasitism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488" y="1646238"/>
            <a:ext cx="4873625" cy="4433887"/>
          </a:xfrm>
        </p:spPr>
        <p:txBody>
          <a:bodyPr lIns="0" tIns="0" rIns="0" bIns="0"/>
          <a:lstStyle/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smtClean="0">
                <a:solidFill>
                  <a:srgbClr val="FF0000"/>
                </a:solidFill>
              </a:rPr>
              <a:t>Parasitism = </a:t>
            </a:r>
            <a:r>
              <a:rPr lang="en-US" altLang="en-US" smtClean="0"/>
              <a:t>relationship in which one organism benefits and one organism is harmed. </a:t>
            </a:r>
            <a:endParaRPr lang="en-US" altLang="en-US" sz="200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b="1" smtClean="0">
                <a:solidFill>
                  <a:srgbClr val="000000"/>
                </a:solidFill>
              </a:rPr>
              <a:t>Ectoparasite</a:t>
            </a:r>
            <a:r>
              <a:rPr lang="en-US" altLang="en-US" smtClean="0">
                <a:solidFill>
                  <a:srgbClr val="000000"/>
                </a:solidFill>
              </a:rPr>
              <a:t> – </a:t>
            </a:r>
            <a:r>
              <a:rPr lang="en-US" altLang="en-US" smtClean="0">
                <a:solidFill>
                  <a:srgbClr val="FF0000"/>
                </a:solidFill>
              </a:rPr>
              <a:t>external (ex: tick, lice) </a:t>
            </a:r>
            <a:endParaRPr lang="en-US" altLang="en-US" sz="200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en-US" b="1" smtClean="0">
                <a:solidFill>
                  <a:srgbClr val="000000"/>
                </a:solidFill>
              </a:rPr>
              <a:t>Endoparasite</a:t>
            </a:r>
            <a:r>
              <a:rPr lang="en-US" altLang="en-US" smtClean="0">
                <a:solidFill>
                  <a:srgbClr val="000000"/>
                </a:solidFill>
              </a:rPr>
              <a:t> – </a:t>
            </a:r>
            <a:r>
              <a:rPr lang="en-US" altLang="en-US" smtClean="0">
                <a:solidFill>
                  <a:srgbClr val="FF0000"/>
                </a:solidFill>
              </a:rPr>
              <a:t>internal (ex: tapeworm, bacteria, roundworms)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2210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Parasitism: Heart Worm</a:t>
            </a:r>
          </a:p>
        </p:txBody>
      </p:sp>
      <p:pic>
        <p:nvPicPr>
          <p:cNvPr id="31747" name="Picture 3" descr="heartworm_he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028700"/>
            <a:ext cx="53435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2743200"/>
            <a:ext cx="3360738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300" smtClean="0">
                <a:solidFill>
                  <a:srgbClr val="000000"/>
                </a:solidFill>
              </a:rPr>
              <a:t>If host dies:</a:t>
            </a:r>
            <a:r>
              <a:rPr lang="en-US" altLang="en-US" sz="2200" smtClean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smtClean="0">
                <a:solidFill>
                  <a:srgbClr val="000000"/>
                </a:solidFill>
              </a:rPr>
              <a:t>The parasite must quickly find another host or it will die as well. </a:t>
            </a:r>
          </a:p>
        </p:txBody>
      </p:sp>
    </p:spTree>
    <p:extLst>
      <p:ext uri="{BB962C8B-B14F-4D97-AF65-F5344CB8AC3E}">
        <p14:creationId xmlns:p14="http://schemas.microsoft.com/office/powerpoint/2010/main" val="36764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What is Ecology?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914400"/>
            <a:ext cx="4724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>
                <a:solidFill>
                  <a:srgbClr val="FF0000"/>
                </a:solidFill>
              </a:rPr>
              <a:t>Ecology = </a:t>
            </a:r>
            <a:r>
              <a:rPr lang="en-US" altLang="en-US" sz="2800" smtClean="0"/>
              <a:t>the study of </a:t>
            </a:r>
            <a:r>
              <a:rPr lang="en-US" altLang="en-US" sz="2800" smtClean="0">
                <a:solidFill>
                  <a:srgbClr val="FF0000"/>
                </a:solidFill>
              </a:rPr>
              <a:t>relationships</a:t>
            </a:r>
            <a:r>
              <a:rPr lang="en-US" altLang="en-US" sz="2800" smtClean="0"/>
              <a:t> among living organisms and the interactions with their </a:t>
            </a:r>
            <a:r>
              <a:rPr lang="en-US" altLang="en-US" sz="2800" smtClean="0">
                <a:solidFill>
                  <a:srgbClr val="FF0000"/>
                </a:solidFill>
              </a:rPr>
              <a:t>environments</a:t>
            </a:r>
            <a:r>
              <a:rPr lang="en-US" altLang="en-US" sz="2800" smtClean="0"/>
              <a:t>. </a:t>
            </a:r>
          </a:p>
          <a:p>
            <a:pPr eaLnBrk="1" hangingPunct="1">
              <a:buFontTx/>
              <a:buNone/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>
                <a:solidFill>
                  <a:srgbClr val="FF0000"/>
                </a:solidFill>
              </a:rPr>
              <a:t>Ecologist = </a:t>
            </a:r>
            <a:r>
              <a:rPr lang="en-US" altLang="en-US" sz="2800" smtClean="0"/>
              <a:t>a scientist who studies ecology </a:t>
            </a:r>
          </a:p>
          <a:p>
            <a:pPr lvl="1" eaLnBrk="1" hangingPunct="1">
              <a:defRPr/>
            </a:pPr>
            <a:r>
              <a:rPr lang="en-US" altLang="en-US" sz="2400" smtClean="0"/>
              <a:t>Perform tests in organisms’ environments</a:t>
            </a:r>
          </a:p>
          <a:p>
            <a:pPr eaLnBrk="1" hangingPunct="1">
              <a:buFontTx/>
              <a:buNone/>
              <a:defRPr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sz="2800" smtClean="0">
              <a:solidFill>
                <a:srgbClr val="FF0000"/>
              </a:solidFill>
            </a:endParaRPr>
          </a:p>
        </p:txBody>
      </p:sp>
      <p:pic>
        <p:nvPicPr>
          <p:cNvPr id="5124" name="Picture 5" descr="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1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Parasitism: Roundworm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82563" y="1096963"/>
            <a:ext cx="5289550" cy="2319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18568" anchor="ctr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smtClean="0">
                <a:solidFill>
                  <a:srgbClr val="000000"/>
                </a:solidFill>
              </a:rPr>
              <a:t>Types of Parasitic Roundworm Diseases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smtClean="0">
                <a:solidFill>
                  <a:srgbClr val="000000"/>
                </a:solidFill>
              </a:rPr>
              <a:t>Ascariasis</a:t>
            </a:r>
            <a:br>
              <a:rPr lang="en-US" altLang="en-US" sz="2200" smtClean="0">
                <a:solidFill>
                  <a:srgbClr val="000000"/>
                </a:solidFill>
              </a:rPr>
            </a:br>
            <a:r>
              <a:rPr lang="en-US" altLang="en-US" sz="2200" smtClean="0">
                <a:solidFill>
                  <a:srgbClr val="000000"/>
                </a:solidFill>
              </a:rPr>
              <a:t>Hookworm Disease</a:t>
            </a:r>
            <a:br>
              <a:rPr lang="en-US" altLang="en-US" sz="2200" smtClean="0">
                <a:solidFill>
                  <a:srgbClr val="000000"/>
                </a:solidFill>
              </a:rPr>
            </a:br>
            <a:r>
              <a:rPr lang="en-US" altLang="en-US" sz="2200" smtClean="0">
                <a:solidFill>
                  <a:srgbClr val="000000"/>
                </a:solidFill>
              </a:rPr>
              <a:t>Pinworm Infection</a:t>
            </a:r>
            <a:br>
              <a:rPr lang="en-US" altLang="en-US" sz="2200" smtClean="0">
                <a:solidFill>
                  <a:srgbClr val="000000"/>
                </a:solidFill>
              </a:rPr>
            </a:br>
            <a:r>
              <a:rPr lang="en-US" altLang="en-US" sz="2200" smtClean="0">
                <a:solidFill>
                  <a:srgbClr val="000000"/>
                </a:solidFill>
              </a:rPr>
              <a:t>Strongyloidiasis</a:t>
            </a:r>
            <a:br>
              <a:rPr lang="en-US" altLang="en-US" sz="2200" smtClean="0">
                <a:solidFill>
                  <a:srgbClr val="000000"/>
                </a:solidFill>
              </a:rPr>
            </a:br>
            <a:r>
              <a:rPr lang="en-US" altLang="en-US" sz="2200" smtClean="0">
                <a:solidFill>
                  <a:srgbClr val="000000"/>
                </a:solidFill>
              </a:rPr>
              <a:t>Trichinosis</a:t>
            </a:r>
            <a:br>
              <a:rPr lang="en-US" altLang="en-US" sz="2200" smtClean="0">
                <a:solidFill>
                  <a:srgbClr val="000000"/>
                </a:solidFill>
              </a:rPr>
            </a:br>
            <a:r>
              <a:rPr lang="en-US" altLang="en-US" sz="2200" smtClean="0">
                <a:solidFill>
                  <a:srgbClr val="000000"/>
                </a:solidFill>
              </a:rPr>
              <a:t>Whipworm Disease</a:t>
            </a:r>
          </a:p>
        </p:txBody>
      </p:sp>
      <p:pic>
        <p:nvPicPr>
          <p:cNvPr id="32772" name="Picture 4" descr="roundworm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97263"/>
            <a:ext cx="3292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pinworms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754063"/>
            <a:ext cx="301783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hookworms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3635375"/>
            <a:ext cx="32226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Tapeworm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028700"/>
            <a:ext cx="77724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The beef tapeworm can be up to 25 feet in length in the human intestine!!!</a:t>
            </a:r>
          </a:p>
        </p:txBody>
      </p:sp>
      <p:pic>
        <p:nvPicPr>
          <p:cNvPr id="33796" name="Picture 4" descr="Tape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022475"/>
            <a:ext cx="75438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Tongue-Eating Louse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295400"/>
            <a:ext cx="487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A crustacean that enters through the fish’s gills and then attaches to the fish’s tongue.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Later becomes the tongue &amp; fees on blood or mucus from the fish.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Fish can still use the tongue!!! </a:t>
            </a:r>
          </a:p>
        </p:txBody>
      </p:sp>
      <p:pic>
        <p:nvPicPr>
          <p:cNvPr id="34820" name="Picture 5" descr="fishy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1703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0"/>
            <a:ext cx="7772400" cy="1144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Brood Parasitism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5038" y="1508125"/>
            <a:ext cx="5668962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Brown-headed cowbirds demonstrate brood parasitism because they rely on other bird species to: </a:t>
            </a:r>
          </a:p>
          <a:p>
            <a:pPr lvl="1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build their nests </a:t>
            </a:r>
          </a:p>
          <a:p>
            <a:pPr lvl="1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incubate their eggs</a:t>
            </a:r>
          </a:p>
          <a:p>
            <a:pPr lvl="1" eaLnBrk="1" hangingPunct="1">
              <a:defRPr/>
            </a:pPr>
            <a:r>
              <a:rPr lang="en-US" altLang="en-US"/>
              <a:t>Baby cowbirds push the host’s eggs or young from the nest</a:t>
            </a:r>
          </a:p>
          <a:p>
            <a:pPr lvl="1" eaLnBrk="1" hangingPunct="1">
              <a:defRPr/>
            </a:pPr>
            <a:r>
              <a:rPr lang="en-US" altLang="en-US"/>
              <a:t>Lower population of songbirds </a:t>
            </a:r>
          </a:p>
        </p:txBody>
      </p:sp>
      <p:pic>
        <p:nvPicPr>
          <p:cNvPr id="35844" name="Picture 4" descr="brown-headed-cow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3482975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Biosphere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419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>
                <a:solidFill>
                  <a:srgbClr val="FF0000"/>
                </a:solidFill>
              </a:rPr>
              <a:t>Biosphere = </a:t>
            </a:r>
            <a:r>
              <a:rPr lang="en-US" altLang="en-US" sz="2800" smtClean="0"/>
              <a:t>the portion of the earth that supports </a:t>
            </a:r>
            <a:r>
              <a:rPr lang="en-US" altLang="en-US" sz="2800" smtClean="0">
                <a:solidFill>
                  <a:srgbClr val="FF0000"/>
                </a:solidFill>
              </a:rPr>
              <a:t>life. 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>
                <a:solidFill>
                  <a:srgbClr val="FF0000"/>
                </a:solidFill>
              </a:rPr>
              <a:t>Extends into the atmosphere and below the Earth’s surface into the deep ocean (deep ocean vent)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>
                <a:solidFill>
                  <a:srgbClr val="FF0000"/>
                </a:solidFill>
              </a:rPr>
              <a:t>Includes land masses, bodies of water, atmosphere, frozen polar regions, deserts, rainforests</a:t>
            </a:r>
            <a:r>
              <a:rPr lang="en-US" altLang="en-US" sz="2400" smtClean="0"/>
              <a:t> </a:t>
            </a:r>
          </a:p>
        </p:txBody>
      </p:sp>
      <p:pic>
        <p:nvPicPr>
          <p:cNvPr id="6148" name="Picture 4" descr="biosphere-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Biosphere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>
                <a:solidFill>
                  <a:srgbClr val="FF0000"/>
                </a:solidFill>
              </a:rPr>
              <a:t>Chlorophyll= </a:t>
            </a:r>
            <a:r>
              <a:rPr lang="en-US" altLang="en-US"/>
              <a:t>a green pigment found in green plants and algae.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>
                <a:solidFill>
                  <a:srgbClr val="FF0000"/>
                </a:solidFill>
              </a:rPr>
              <a:t>Good indicator of the distribution of living things </a:t>
            </a:r>
          </a:p>
        </p:txBody>
      </p:sp>
      <p:pic>
        <p:nvPicPr>
          <p:cNvPr id="7172" name="Picture 5" descr="360px-Seawifs_global_bi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858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9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Parts of the Environment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143000"/>
            <a:ext cx="3810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>
                <a:solidFill>
                  <a:srgbClr val="FF0000"/>
                </a:solidFill>
              </a:rPr>
              <a:t>Biotic Factors = </a:t>
            </a:r>
            <a:r>
              <a:rPr lang="en-US" altLang="en-US" sz="2800" smtClean="0"/>
              <a:t>All the </a:t>
            </a:r>
            <a:r>
              <a:rPr lang="en-US" altLang="en-US" sz="2800" smtClean="0">
                <a:solidFill>
                  <a:srgbClr val="FF0000"/>
                </a:solidFill>
              </a:rPr>
              <a:t>living</a:t>
            </a:r>
            <a:r>
              <a:rPr lang="en-US" altLang="en-US" sz="2800" smtClean="0"/>
              <a:t> factors in an organism’s environment. </a:t>
            </a:r>
          </a:p>
          <a:p>
            <a:pPr eaLnBrk="1" hangingPunct="1">
              <a:buFontTx/>
              <a:buNone/>
              <a:defRPr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sz="2800" smtClean="0"/>
              <a:t>Interactions among organisms are necessary for the health of all species in the same geographical area</a:t>
            </a:r>
          </a:p>
        </p:txBody>
      </p:sp>
      <p:pic>
        <p:nvPicPr>
          <p:cNvPr id="8196" name="Picture 5" descr="grizzly-bear-eating-salmon-photo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33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Parts of the Environment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Abiotic Factors = </a:t>
            </a:r>
            <a:r>
              <a:rPr lang="en-US" altLang="en-US" smtClean="0"/>
              <a:t>all the </a:t>
            </a:r>
            <a:r>
              <a:rPr lang="en-US" altLang="en-US" smtClean="0">
                <a:solidFill>
                  <a:srgbClr val="FF0000"/>
                </a:solidFill>
              </a:rPr>
              <a:t>nonliving </a:t>
            </a:r>
            <a:r>
              <a:rPr lang="en-US" altLang="en-US" smtClean="0"/>
              <a:t>factors in an organism’s environment. </a:t>
            </a:r>
          </a:p>
          <a:p>
            <a:pPr lvl="1" eaLnBrk="1" hangingPunct="1">
              <a:defRPr/>
            </a:pPr>
            <a:r>
              <a:rPr lang="en-US" altLang="en-US" smtClean="0"/>
              <a:t>Organisms that live in the same geographic area might share the same abiotic factors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smtClean="0"/>
              <a:t> </a:t>
            </a:r>
          </a:p>
          <a:p>
            <a:pPr eaLnBrk="1" hangingPunct="1">
              <a:defRPr/>
            </a:pPr>
            <a:r>
              <a:rPr lang="en-US" altLang="en-US" smtClean="0"/>
              <a:t>Examples of abiotic factors: </a:t>
            </a:r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Temperature, air or water currents, sunlight, soil type, rainfall, or available nutrients </a:t>
            </a:r>
          </a:p>
          <a:p>
            <a:pPr lvl="1" eaLnBrk="1" hangingPunct="1">
              <a:buFontTx/>
              <a:buNone/>
              <a:defRPr/>
            </a:pPr>
            <a:endParaRPr lang="en-US" alt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Levels of Organization</a:t>
            </a:r>
          </a:p>
        </p:txBody>
      </p:sp>
      <p:pic>
        <p:nvPicPr>
          <p:cNvPr id="10243" name="Picture 4" descr="NotesLevelsOfOrganiz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124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3733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2000" smtClean="0">
                <a:solidFill>
                  <a:srgbClr val="FF0000"/>
                </a:solidFill>
              </a:rPr>
              <a:t>Biosphere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altLang="en-US" sz="2000" smtClean="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2000" smtClean="0">
                <a:solidFill>
                  <a:srgbClr val="FF0000"/>
                </a:solidFill>
              </a:rPr>
              <a:t>Biome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altLang="en-US" sz="2000" smtClean="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2000" smtClean="0">
                <a:solidFill>
                  <a:srgbClr val="FF0000"/>
                </a:solidFill>
              </a:rPr>
              <a:t>Ecosystem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altLang="en-US" sz="2000" smtClean="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2000" smtClean="0">
                <a:solidFill>
                  <a:srgbClr val="FF0000"/>
                </a:solidFill>
              </a:rPr>
              <a:t>Community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altLang="en-US" sz="2000" smtClean="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2000" smtClean="0">
                <a:solidFill>
                  <a:srgbClr val="FF0000"/>
                </a:solidFill>
              </a:rPr>
              <a:t>Population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altLang="en-US" sz="2000" smtClean="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2000" smtClean="0">
                <a:solidFill>
                  <a:srgbClr val="FF0000"/>
                </a:solidFill>
              </a:rPr>
              <a:t>Organism</a:t>
            </a:r>
            <a:r>
              <a:rPr lang="en-US" altLang="en-US" sz="20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Populations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smtClean="0">
                <a:solidFill>
                  <a:srgbClr val="FF0000"/>
                </a:solidFill>
              </a:rPr>
              <a:t>Population = </a:t>
            </a:r>
            <a:r>
              <a:rPr lang="en-US" altLang="en-US" sz="2800" smtClean="0"/>
              <a:t>individual organisms of a </a:t>
            </a:r>
            <a:r>
              <a:rPr lang="en-US" altLang="en-US" sz="2800" smtClean="0">
                <a:solidFill>
                  <a:srgbClr val="FF0000"/>
                </a:solidFill>
              </a:rPr>
              <a:t>single species</a:t>
            </a:r>
            <a:r>
              <a:rPr lang="en-US" altLang="en-US" sz="2800" smtClean="0"/>
              <a:t> that share the same geographical </a:t>
            </a:r>
            <a:r>
              <a:rPr lang="en-US" altLang="en-US" sz="2800" smtClean="0">
                <a:solidFill>
                  <a:srgbClr val="FF0000"/>
                </a:solidFill>
              </a:rPr>
              <a:t>location. </a:t>
            </a:r>
          </a:p>
          <a:p>
            <a:pPr lvl="1" eaLnBrk="1" hangingPunct="1">
              <a:defRPr/>
            </a:pPr>
            <a:r>
              <a:rPr lang="en-US" altLang="en-US" sz="2400" smtClean="0">
                <a:solidFill>
                  <a:srgbClr val="FF0000"/>
                </a:solidFill>
              </a:rPr>
              <a:t>Dandelions in a field</a:t>
            </a:r>
          </a:p>
          <a:p>
            <a:pPr lvl="1" eaLnBrk="1" hangingPunct="1">
              <a:defRPr/>
            </a:pPr>
            <a:r>
              <a:rPr lang="en-US" altLang="en-US" sz="2400" smtClean="0">
                <a:solidFill>
                  <a:srgbClr val="FF0000"/>
                </a:solidFill>
              </a:rPr>
              <a:t>Students at Apollo High School </a:t>
            </a:r>
          </a:p>
          <a:p>
            <a:pPr lvl="1" eaLnBrk="1" hangingPunct="1">
              <a:defRPr/>
            </a:pPr>
            <a:r>
              <a:rPr lang="en-US" altLang="en-US" sz="2400" smtClean="0"/>
              <a:t>Can you think of any other examples of populations? </a:t>
            </a:r>
          </a:p>
          <a:p>
            <a:pPr lvl="1" eaLnBrk="1" hangingPunct="1">
              <a:buFontTx/>
              <a:buNone/>
              <a:defRPr/>
            </a:pPr>
            <a:endParaRPr lang="en-US" altLang="en-US" sz="2400" smtClean="0"/>
          </a:p>
          <a:p>
            <a:pPr lvl="1" eaLnBrk="1" hangingPunct="1">
              <a:buFontTx/>
              <a:buNone/>
              <a:defRPr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sz="2800" smtClean="0"/>
              <a:t>Organisms within a population compete for </a:t>
            </a:r>
            <a:r>
              <a:rPr lang="en-US" altLang="en-US" sz="2800" smtClean="0">
                <a:solidFill>
                  <a:srgbClr val="FF0000"/>
                </a:solidFill>
              </a:rPr>
              <a:t>resources.</a:t>
            </a:r>
          </a:p>
          <a:p>
            <a:pPr lvl="1" eaLnBrk="1" hangingPunct="1">
              <a:buFontTx/>
              <a:buNone/>
              <a:defRPr/>
            </a:pPr>
            <a:endParaRPr lang="en-US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On-screen Show (4:3)</PresentationFormat>
  <Paragraphs>149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Ecology </vt:lpstr>
      <vt:lpstr>Organisms &amp; Their Relationships</vt:lpstr>
      <vt:lpstr>What is Ecology?</vt:lpstr>
      <vt:lpstr>Biosphere</vt:lpstr>
      <vt:lpstr>Biosphere</vt:lpstr>
      <vt:lpstr>Parts of the Environment</vt:lpstr>
      <vt:lpstr>Parts of the Environment</vt:lpstr>
      <vt:lpstr>Levels of Organization</vt:lpstr>
      <vt:lpstr>Populations</vt:lpstr>
      <vt:lpstr>Community </vt:lpstr>
      <vt:lpstr>Communities</vt:lpstr>
      <vt:lpstr>Communities</vt:lpstr>
      <vt:lpstr>Ecosystem</vt:lpstr>
      <vt:lpstr>Biomes</vt:lpstr>
      <vt:lpstr>Habitat</vt:lpstr>
      <vt:lpstr>Niche</vt:lpstr>
      <vt:lpstr>Niche</vt:lpstr>
      <vt:lpstr>Community Interactions  </vt:lpstr>
      <vt:lpstr>Competition</vt:lpstr>
      <vt:lpstr>Predation</vt:lpstr>
      <vt:lpstr>Predation</vt:lpstr>
      <vt:lpstr>Species Interactions</vt:lpstr>
      <vt:lpstr>Mutualism</vt:lpstr>
      <vt:lpstr>Mutualism</vt:lpstr>
      <vt:lpstr>Commensalism</vt:lpstr>
      <vt:lpstr>Commensalism </vt:lpstr>
      <vt:lpstr>Mutualism and Commensalism</vt:lpstr>
      <vt:lpstr>Parasitism</vt:lpstr>
      <vt:lpstr>Parasitism: Heart Worm</vt:lpstr>
      <vt:lpstr>Parasitism: Roundworm</vt:lpstr>
      <vt:lpstr>Tapeworm</vt:lpstr>
      <vt:lpstr>Tongue-Eating Louse</vt:lpstr>
      <vt:lpstr>Brood Parasitism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</dc:title>
  <dc:creator>desktopuser</dc:creator>
  <cp:lastModifiedBy>desktopuser</cp:lastModifiedBy>
  <cp:revision>1</cp:revision>
  <dcterms:created xsi:type="dcterms:W3CDTF">2016-04-20T14:18:11Z</dcterms:created>
  <dcterms:modified xsi:type="dcterms:W3CDTF">2016-04-20T14:18:40Z</dcterms:modified>
</cp:coreProperties>
</file>