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DBBEC-D874-4212-897A-96403850F07C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D4194-29A9-4EA0-86DB-96E861F5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4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DED5CA-1C20-42F5-8519-8E9C41982B36}" type="slidenum">
              <a:rPr lang="en-US" altLang="en-US" sz="1200" smtClean="0">
                <a:solidFill>
                  <a:prstClr val="black"/>
                </a:solidFill>
                <a:latin typeface="Times" charset="0"/>
              </a:rPr>
              <a:pPr/>
              <a:t>5</a:t>
            </a:fld>
            <a:endParaRPr lang="en-US" altLang="en-US" sz="1200" smtClean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BD7488E-B806-40FE-947D-F12B3F8470C4}" type="slidenum">
              <a:rPr lang="en-US" altLang="en-US" sz="1200" smtClean="0">
                <a:solidFill>
                  <a:prstClr val="black"/>
                </a:solidFill>
                <a:latin typeface="Times" charset="0"/>
              </a:rPr>
              <a:pPr/>
              <a:t>6</a:t>
            </a:fld>
            <a:endParaRPr lang="en-US" altLang="en-US" sz="1200" smtClean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AF43BD-78D4-4D1E-A869-D132F61FB8A0}" type="slidenum">
              <a:rPr lang="en-US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Klinefelter = XXY, Turner = XO, not viable = YO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28165" indent="-280064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20254" indent="-224051">
              <a:defRPr sz="1000">
                <a:solidFill>
                  <a:schemeClr val="tx1"/>
                </a:solidFill>
                <a:latin typeface="Times" charset="0"/>
              </a:defRPr>
            </a:lvl3pPr>
            <a:lvl4pPr marL="1568356" indent="-224051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16458" indent="-224051">
              <a:defRPr sz="1000">
                <a:solidFill>
                  <a:schemeClr val="tx1"/>
                </a:solidFill>
                <a:latin typeface="Times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674C5609-4E9E-4034-9BF4-55EFAD55940A}" type="slidenum">
              <a:rPr lang="en-US" altLang="en-US" sz="1200">
                <a:solidFill>
                  <a:prstClr val="black"/>
                </a:solidFill>
              </a:rPr>
              <a:pPr/>
              <a:t>20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9F41C7F-E0EA-46B3-9209-4C7FE3FCCF82}" type="slidenum">
              <a:rPr lang="en-US" altLang="en-US" sz="1200" smtClean="0">
                <a:solidFill>
                  <a:prstClr val="black"/>
                </a:solidFill>
                <a:latin typeface="Times" charset="0"/>
              </a:rPr>
              <a:pPr/>
              <a:t>21</a:t>
            </a:fld>
            <a:endParaRPr lang="en-US" altLang="en-US" sz="1200" smtClean="0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28165" indent="-280064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20254" indent="-224051">
              <a:defRPr sz="1000">
                <a:solidFill>
                  <a:schemeClr val="tx1"/>
                </a:solidFill>
                <a:latin typeface="Times" charset="0"/>
              </a:defRPr>
            </a:lvl3pPr>
            <a:lvl4pPr marL="1568356" indent="-224051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16458" indent="-224051">
              <a:defRPr sz="1000">
                <a:solidFill>
                  <a:schemeClr val="tx1"/>
                </a:solidFill>
                <a:latin typeface="Times" charset="0"/>
              </a:defRPr>
            </a:lvl5pPr>
            <a:lvl6pPr marL="2464559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12661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360763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08865" indent="-224051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B97971E4-9761-47D4-8EC2-35F9314D6D3E}" type="slidenum">
              <a:rPr lang="en-US" altLang="en-US" sz="1200">
                <a:solidFill>
                  <a:prstClr val="black"/>
                </a:solidFill>
              </a:rPr>
              <a:pPr/>
              <a:t>22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10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30300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582738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35175" indent="-2254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4923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495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067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6397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4A407F-143A-4784-9ECE-EE9919D00E5E}" type="slidenum">
              <a:rPr lang="en-US" altLang="en-US" smtClean="0">
                <a:solidFill>
                  <a:srgbClr val="000000"/>
                </a:solidFill>
                <a:latin typeface="Times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smtClean="0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CE908-8777-402A-898E-6B69BB1D8E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91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11296-CAAC-4FCB-9D73-EFF42DFA5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79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87D12-E770-45B0-923B-E28C9FAF3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9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763485"/>
      </p:ext>
    </p:extLst>
  </p:cSld>
  <p:clrMapOvr>
    <a:masterClrMapping/>
  </p:clrMapOvr>
  <p:transition spd="med"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69043"/>
      </p:ext>
    </p:extLst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FEF83-64D6-49CF-B7A9-3E62B188C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0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A72F3-CEEA-44A1-AAAA-BA8344B7FF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3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CB35-6F13-45A7-862A-01F485013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8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8C67-8D54-4922-A998-AF0BB5CE18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7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4A224-7A28-4B64-B58F-23FA094E75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57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3E30E-A16B-4AF4-9AC5-03D6177015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708CE-3243-4CCB-8F5A-EA823D63AE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3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E7944-C9A3-47ED-B86E-A169673F32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2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CBF25-B320-4403-9ABA-FBCBAD3D2B0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hhmi.org/biointeractive/x-inactivation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://www.eagle.ca/~roda/RodMerArts/SwallowHill/CatPics/Kiisu3B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bin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bin"/><Relationship Id="rId5" Type="http://schemas.openxmlformats.org/officeDocument/2006/relationships/audio" Target="../media/audio6.bin"/><Relationship Id="rId4" Type="http://schemas.openxmlformats.org/officeDocument/2006/relationships/audio" Target="../media/audio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.org/wgbh/nova/body/epigenetics.html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people.uwec.edu/MEURETMA/pictures/greentreefrog.jpg" TargetMode="External"/><Relationship Id="rId3" Type="http://schemas.openxmlformats.org/officeDocument/2006/relationships/audio" Target="../media/audio1.bin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bin"/><Relationship Id="rId5" Type="http://schemas.openxmlformats.org/officeDocument/2006/relationships/audio" Target="../media/audio3.bin"/><Relationship Id="rId4" Type="http://schemas.openxmlformats.org/officeDocument/2006/relationships/audio" Target="../media/audio2.bin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4384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Complex Patterns of Inheritance</a:t>
            </a:r>
            <a:r>
              <a:rPr lang="en-US" altLang="en-US" sz="4000" smtClean="0"/>
              <a:t> </a:t>
            </a:r>
            <a:br>
              <a:rPr lang="en-US" altLang="en-US" sz="4000" smtClean="0"/>
            </a:br>
            <a:endParaRPr lang="en-US" altLang="en-US" sz="4000" smtClean="0"/>
          </a:p>
        </p:txBody>
      </p:sp>
      <p:pic>
        <p:nvPicPr>
          <p:cNvPr id="64515" name="Picture 3" descr="11-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705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8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Traits Caused By Mutation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Damaged genes/genes which are copied incorrectly – result in faulty proteins </a:t>
            </a:r>
          </a:p>
          <a:p>
            <a:pPr eaLnBrk="1" hangingPunct="1"/>
            <a:r>
              <a:rPr lang="en-US" altLang="en-US" dirty="0" smtClean="0"/>
              <a:t>Mutations are RARE </a:t>
            </a:r>
          </a:p>
          <a:p>
            <a:pPr eaLnBrk="1" hangingPunct="1"/>
            <a:r>
              <a:rPr lang="en-US" altLang="en-US" dirty="0" smtClean="0"/>
              <a:t>Inherited Mutations cause </a:t>
            </a:r>
            <a:r>
              <a:rPr lang="en-US" altLang="en-US" dirty="0" smtClean="0">
                <a:solidFill>
                  <a:srgbClr val="C00000"/>
                </a:solidFill>
              </a:rPr>
              <a:t>Genetic Disorders</a:t>
            </a:r>
          </a:p>
          <a:p>
            <a:pPr eaLnBrk="1" hangingPunct="1"/>
            <a:r>
              <a:rPr lang="en-US" altLang="en-US" dirty="0" smtClean="0"/>
              <a:t>Many mutations are carried in recessive alleles </a:t>
            </a:r>
          </a:p>
          <a:p>
            <a:pPr lvl="1" eaLnBrk="1" hangingPunct="1"/>
            <a:r>
              <a:rPr lang="en-US" altLang="en-US" dirty="0" smtClean="0">
                <a:solidFill>
                  <a:srgbClr val="C00000"/>
                </a:solidFill>
              </a:rPr>
              <a:t>Carrier </a:t>
            </a:r>
            <a:r>
              <a:rPr lang="en-US" altLang="en-US" dirty="0" smtClean="0"/>
              <a:t>= heterozygous individual </a:t>
            </a:r>
          </a:p>
          <a:p>
            <a:pPr lvl="2" eaLnBrk="1" hangingPunct="1"/>
            <a:r>
              <a:rPr lang="en-US" altLang="en-US" dirty="0" smtClean="0"/>
              <a:t>Carry the recessive allele but do not exhibit the disorder</a:t>
            </a:r>
          </a:p>
        </p:txBody>
      </p:sp>
    </p:spTree>
    <p:extLst>
      <p:ext uri="{BB962C8B-B14F-4D97-AF65-F5344CB8AC3E}">
        <p14:creationId xmlns:p14="http://schemas.microsoft.com/office/powerpoint/2010/main" val="158292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912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Sickle Cell Anemia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257800" cy="5715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Recessive </a:t>
            </a:r>
          </a:p>
          <a:p>
            <a:pPr eaLnBrk="1" hangingPunct="1"/>
            <a:r>
              <a:rPr lang="en-US" altLang="en-US" smtClean="0"/>
              <a:t>Defective hemoglobin </a:t>
            </a:r>
          </a:p>
          <a:p>
            <a:pPr lvl="1" eaLnBrk="1" hangingPunct="1"/>
            <a:r>
              <a:rPr lang="en-US" altLang="en-US" smtClean="0"/>
              <a:t>Red Blood Cells </a:t>
            </a:r>
          </a:p>
          <a:p>
            <a:pPr lvl="1" eaLnBrk="1" hangingPunct="1"/>
            <a:r>
              <a:rPr lang="en-US" altLang="en-US" smtClean="0"/>
              <a:t>Binds and transports oxygen</a:t>
            </a:r>
          </a:p>
          <a:p>
            <a:pPr eaLnBrk="1" hangingPunct="1"/>
            <a:r>
              <a:rPr lang="en-US" altLang="en-US" smtClean="0"/>
              <a:t>Sickle-Cell Shape </a:t>
            </a:r>
          </a:p>
          <a:p>
            <a:pPr lvl="1" eaLnBrk="1" hangingPunct="1"/>
            <a:r>
              <a:rPr lang="en-US" altLang="en-US" smtClean="0"/>
              <a:t>Rupture-prone</a:t>
            </a:r>
          </a:p>
          <a:p>
            <a:pPr lvl="1" eaLnBrk="1" hangingPunct="1"/>
            <a:r>
              <a:rPr lang="en-US" altLang="en-US" smtClean="0"/>
              <a:t>Clotting in blood vessels </a:t>
            </a:r>
          </a:p>
          <a:p>
            <a:pPr eaLnBrk="1" hangingPunct="1"/>
            <a:r>
              <a:rPr lang="en-US" altLang="en-US" smtClean="0"/>
              <a:t>Heterozygote Advantage = protection from malaria </a:t>
            </a:r>
          </a:p>
        </p:txBody>
      </p:sp>
      <p:pic>
        <p:nvPicPr>
          <p:cNvPr id="79876" name="Picture 4" descr="sickle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0"/>
            <a:ext cx="36623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 descr="sickle-c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9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Hemophilia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914400"/>
            <a:ext cx="4648200" cy="5715000"/>
          </a:xfrm>
        </p:spPr>
        <p:txBody>
          <a:bodyPr/>
          <a:lstStyle/>
          <a:p>
            <a:pPr eaLnBrk="1" hangingPunct="1"/>
            <a:r>
              <a:rPr lang="en-US" altLang="en-US" smtClean="0"/>
              <a:t>Recessive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Sex-linked </a:t>
            </a:r>
          </a:p>
          <a:p>
            <a:pPr lvl="1" eaLnBrk="1" hangingPunct="1"/>
            <a:r>
              <a:rPr lang="en-US" altLang="en-US" smtClean="0"/>
              <a:t>X chromosome </a:t>
            </a:r>
          </a:p>
          <a:p>
            <a:pPr lvl="1" eaLnBrk="1" hangingPunct="1"/>
            <a:r>
              <a:rPr lang="en-US" altLang="en-US" smtClean="0"/>
              <a:t>More males afflicted than females 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Impairs blood clotting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English royal family</a:t>
            </a:r>
          </a:p>
        </p:txBody>
      </p:sp>
      <p:pic>
        <p:nvPicPr>
          <p:cNvPr id="80900" name="Picture 4" descr="geneFa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54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Hemophilia: The Royal Family</a:t>
            </a:r>
          </a:p>
        </p:txBody>
      </p:sp>
      <p:pic>
        <p:nvPicPr>
          <p:cNvPr id="81923" name="Picture 3" descr="ftree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613"/>
            <a:ext cx="914400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67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Huntington’s Disease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572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Dominant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First symptoms appear in thirties or forties: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Mild forgetfulness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Irritability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Long-term symptoms: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Loss of muscle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Chorea (physical spasms)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Severe Mental Illness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Death </a:t>
            </a:r>
          </a:p>
        </p:txBody>
      </p:sp>
      <p:pic>
        <p:nvPicPr>
          <p:cNvPr id="82948" name="Picture 4" descr="HuntingtonsPedigre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495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8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Detecting and Treating Genetic Disorders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C00000"/>
                </a:solidFill>
              </a:rPr>
              <a:t>Genetic Counseling = </a:t>
            </a:r>
            <a:r>
              <a:rPr lang="en-US" altLang="en-US" sz="2800" dirty="0" smtClean="0"/>
              <a:t>a form of medical guidance that informs people about genetic problems that could affect them or their offspring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Phenylketonuria (PKU)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Lacks enzyme to convert phenylalanine into tyrosine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Can cause mental retardation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Early intervention involves low-phenylalanine diet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C00000"/>
                </a:solidFill>
              </a:rPr>
              <a:t>Gene Therapy = </a:t>
            </a:r>
            <a:r>
              <a:rPr lang="en-US" altLang="en-US" sz="2800" dirty="0" smtClean="0"/>
              <a:t>replacing defective genes with healthy ones  </a:t>
            </a:r>
            <a:endParaRPr lang="en-US" altLang="en-US" sz="2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54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Disorders from Nondisjunction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Non-disjunction = when chromosomes do not separate properly during meiosis (1 gamete gets 2 chromosomes…the other gets ZERO)	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/>
              <a:t>In humans: 1 egg has 24 chromo, other has 22 (normal # = 23)</a:t>
            </a:r>
          </a:p>
          <a:p>
            <a:r>
              <a:rPr lang="en-US" altLang="en-US" dirty="0" smtClean="0"/>
              <a:t>Ex: Down syndrome (Trisomy 21)</a:t>
            </a:r>
          </a:p>
        </p:txBody>
      </p:sp>
    </p:spTree>
    <p:extLst>
      <p:ext uri="{BB962C8B-B14F-4D97-AF65-F5344CB8AC3E}">
        <p14:creationId xmlns:p14="http://schemas.microsoft.com/office/powerpoint/2010/main" val="2440402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 altLang="en-US" smtClean="0"/>
              <a:t>Trisomy 21</a:t>
            </a:r>
          </a:p>
        </p:txBody>
      </p:sp>
      <p:pic>
        <p:nvPicPr>
          <p:cNvPr id="1024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33528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267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447800" y="57150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553200" y="5181600"/>
            <a:ext cx="22098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07" name="Picture 6" descr="http://www.google.com/url?source=imglanding&amp;ct=img&amp;q=http://scfscience8.wikispaces.com/file/view/Down-Syndrome-Child-3.jpg&amp;sa=X&amp;ei=6kJVT6ztAsPVgQev5J3oDQ&amp;ved=0CAoQ8wc&amp;usg=AFQjCNESL09T92wswxhUnOHstzWM7Y4JC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28194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123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homolog alone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86201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homolog alone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83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homolog alone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8064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6" descr="y chromos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7" r="-6964"/>
          <a:stretch>
            <a:fillRect/>
          </a:stretch>
        </p:blipFill>
        <p:spPr bwMode="auto">
          <a:xfrm>
            <a:off x="6400800" y="4724400"/>
            <a:ext cx="60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9"/>
          <p:cNvSpPr>
            <a:spLocks noChangeArrowheads="1"/>
          </p:cNvSpPr>
          <p:nvPr/>
        </p:nvSpPr>
        <p:spPr bwMode="auto">
          <a:xfrm>
            <a:off x="304800" y="304800"/>
            <a:ext cx="85375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400" b="1">
                <a:solidFill>
                  <a:srgbClr val="333399"/>
                </a:solidFill>
                <a:latin typeface="Comic Sans MS" pitchFamily="66" charset="0"/>
              </a:rPr>
              <a:t>If having extra chromosomes causes genetic problems, </a:t>
            </a:r>
          </a:p>
          <a:p>
            <a:r>
              <a:rPr lang="en-US" altLang="en-US" sz="2400" b="1">
                <a:solidFill>
                  <a:srgbClr val="333399"/>
                </a:solidFill>
                <a:latin typeface="Comic Sans MS" pitchFamily="66" charset="0"/>
              </a:rPr>
              <a:t>how come having two X chromosomes in females and </a:t>
            </a:r>
          </a:p>
          <a:p>
            <a:r>
              <a:rPr lang="en-US" altLang="en-US" sz="2400" b="1">
                <a:solidFill>
                  <a:srgbClr val="333399"/>
                </a:solidFill>
                <a:latin typeface="Comic Sans MS" pitchFamily="66" charset="0"/>
              </a:rPr>
              <a:t>one X in males is not a problem?</a:t>
            </a:r>
          </a:p>
        </p:txBody>
      </p:sp>
    </p:spTree>
    <p:extLst>
      <p:ext uri="{BB962C8B-B14F-4D97-AF65-F5344CB8AC3E}">
        <p14:creationId xmlns:p14="http://schemas.microsoft.com/office/powerpoint/2010/main" val="388474699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accent2"/>
                </a:solidFill>
                <a:latin typeface="Comic Sans MS" pitchFamily="66" charset="0"/>
              </a:rPr>
              <a:t>X-chromosome Inactivation</a:t>
            </a:r>
          </a:p>
        </p:txBody>
      </p:sp>
      <p:pic>
        <p:nvPicPr>
          <p:cNvPr id="43011" name="Picture 5" descr="barr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29790" r="5556" b="10628"/>
          <a:stretch>
            <a:fillRect/>
          </a:stretch>
        </p:blipFill>
        <p:spPr bwMode="auto">
          <a:xfrm>
            <a:off x="304800" y="1676400"/>
            <a:ext cx="373380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5181600" y="6477000"/>
            <a:ext cx="33512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b="1">
                <a:solidFill>
                  <a:srgbClr val="CC0099"/>
                </a:solidFill>
                <a:latin typeface="Arial" pitchFamily="34" charset="0"/>
              </a:rPr>
              <a:t>http://fig.cox.miami.edu/~cmallery/150/gene/barr.htm</a:t>
            </a:r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4191000" y="1828800"/>
            <a:ext cx="45624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In female cells ONE </a:t>
            </a:r>
            <a:b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X chromosome is randomly switched off</a:t>
            </a:r>
          </a:p>
          <a:p>
            <a:endParaRPr lang="en-US" altLang="en-US" sz="2800" b="1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It condenses and forms a dense region in the nucleus called a 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BARR BODY</a:t>
            </a:r>
          </a:p>
        </p:txBody>
      </p:sp>
    </p:spTree>
    <p:extLst>
      <p:ext uri="{BB962C8B-B14F-4D97-AF65-F5344CB8AC3E}">
        <p14:creationId xmlns:p14="http://schemas.microsoft.com/office/powerpoint/2010/main" val="404174370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Traits Influenced by Several Genes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990600"/>
            <a:ext cx="5486400" cy="58674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Polygenic Trait </a:t>
            </a:r>
            <a:r>
              <a:rPr lang="en-US" altLang="en-US" sz="2800" dirty="0" smtClean="0"/>
              <a:t>= when several genes influence a trait </a:t>
            </a:r>
          </a:p>
          <a:p>
            <a:pPr lvl="1" eaLnBrk="1" hangingPunct="1"/>
            <a:r>
              <a:rPr lang="en-US" altLang="en-US" sz="2400" dirty="0" smtClean="0"/>
              <a:t>Genes can be: </a:t>
            </a:r>
          </a:p>
          <a:p>
            <a:pPr lvl="2" eaLnBrk="1" hangingPunct="1"/>
            <a:r>
              <a:rPr lang="en-US" altLang="en-US" sz="2000" dirty="0" smtClean="0"/>
              <a:t>Scattered along the same chromosome</a:t>
            </a:r>
          </a:p>
          <a:p>
            <a:pPr lvl="2" eaLnBrk="1" hangingPunct="1"/>
            <a:r>
              <a:rPr lang="en-US" altLang="en-US" sz="2000" dirty="0" smtClean="0"/>
              <a:t>Located on different chromosomes </a:t>
            </a:r>
          </a:p>
          <a:p>
            <a:pPr lvl="1" eaLnBrk="1" hangingPunct="1"/>
            <a:r>
              <a:rPr lang="en-US" altLang="en-US" sz="2400" dirty="0" smtClean="0"/>
              <a:t>Independent Assortment = many different combinations in offspring </a:t>
            </a:r>
          </a:p>
          <a:p>
            <a:pPr lvl="1" eaLnBrk="1" hangingPunct="1"/>
            <a:endParaRPr lang="en-US" altLang="en-US" sz="2400" dirty="0" smtClean="0"/>
          </a:p>
          <a:p>
            <a:pPr eaLnBrk="1" hangingPunct="1"/>
            <a:r>
              <a:rPr lang="en-US" altLang="en-US" sz="2800" dirty="0" smtClean="0">
                <a:solidFill>
                  <a:srgbClr val="C00000"/>
                </a:solidFill>
              </a:rPr>
              <a:t>Polygenic traits = </a:t>
            </a:r>
          </a:p>
          <a:p>
            <a:pPr lvl="1" eaLnBrk="1" hangingPunct="1"/>
            <a:r>
              <a:rPr lang="en-US" altLang="en-US" sz="2400" dirty="0" smtClean="0"/>
              <a:t>Eye color, height, weight, hair and skin color</a:t>
            </a:r>
          </a:p>
        </p:txBody>
      </p:sp>
      <p:pic>
        <p:nvPicPr>
          <p:cNvPr id="65540" name="Picture 4" descr="eyes-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038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6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28600" y="4448175"/>
            <a:ext cx="58086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FEMALE CATS:</a:t>
            </a:r>
            <a:b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Female cat can have BOTH </a:t>
            </a:r>
          </a:p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black and orange spots</a:t>
            </a:r>
            <a:endParaRPr lang="en-US" alt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44035" name="Picture 6" descr="mystra_cat_white_orange_black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778250"/>
            <a:ext cx="206375" cy="169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7"/>
          <p:cNvSpPr>
            <a:spLocks noChangeArrowheads="1"/>
          </p:cNvSpPr>
          <p:nvPr/>
        </p:nvSpPr>
        <p:spPr bwMode="auto">
          <a:xfrm>
            <a:off x="3660775" y="6613525"/>
            <a:ext cx="5483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  <a:latin typeface="Arial" pitchFamily="34" charset="0"/>
              </a:rPr>
              <a:t>http://www.islandstrolling.com/mainland/peloponnes/photo/mystra_cat_white_orange_black.jpg</a:t>
            </a:r>
          </a:p>
        </p:txBody>
      </p:sp>
      <p:sp>
        <p:nvSpPr>
          <p:cNvPr id="44037" name="Rectangle 9"/>
          <p:cNvSpPr>
            <a:spLocks noChangeArrowheads="1"/>
          </p:cNvSpPr>
          <p:nvPr/>
        </p:nvSpPr>
        <p:spPr bwMode="auto">
          <a:xfrm>
            <a:off x="3962400" y="304800"/>
            <a:ext cx="51816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In cats the gene that</a:t>
            </a:r>
          </a:p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controls color is carried on the X chromosome</a:t>
            </a:r>
            <a:b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Tortoiseshell cats express different alleles in different cells</a:t>
            </a:r>
          </a:p>
        </p:txBody>
      </p:sp>
      <p:sp>
        <p:nvSpPr>
          <p:cNvPr id="44038" name="Rectangle 10"/>
          <p:cNvSpPr>
            <a:spLocks noChangeArrowheads="1"/>
          </p:cNvSpPr>
          <p:nvPr/>
        </p:nvSpPr>
        <p:spPr bwMode="auto">
          <a:xfrm>
            <a:off x="0" y="0"/>
            <a:ext cx="3552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4400" b="1">
                <a:solidFill>
                  <a:srgbClr val="333399"/>
                </a:solidFill>
              </a:rPr>
              <a:t>CAT COLOR</a:t>
            </a:r>
          </a:p>
        </p:txBody>
      </p:sp>
      <p:pic>
        <p:nvPicPr>
          <p:cNvPr id="44039" name="Picture 12" descr="Kiisu3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2718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13"/>
          <p:cNvSpPr>
            <a:spLocks noChangeArrowheads="1"/>
          </p:cNvSpPr>
          <p:nvPr/>
        </p:nvSpPr>
        <p:spPr bwMode="auto">
          <a:xfrm>
            <a:off x="152400" y="685800"/>
            <a:ext cx="3889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b="1">
                <a:solidFill>
                  <a:srgbClr val="CC0099"/>
                </a:solidFill>
                <a:latin typeface="Arial" pitchFamily="34" charset="0"/>
              </a:rPr>
              <a:t>http://www.eagle.ca/~roda/RodMerArts/SwallowHill/Kiisu.html</a:t>
            </a:r>
          </a:p>
        </p:txBody>
      </p:sp>
      <p:sp>
        <p:nvSpPr>
          <p:cNvPr id="44041" name="Rectangle 1"/>
          <p:cNvSpPr>
            <a:spLocks noChangeArrowheads="1"/>
          </p:cNvSpPr>
          <p:nvPr/>
        </p:nvSpPr>
        <p:spPr bwMode="auto">
          <a:xfrm>
            <a:off x="6556375" y="4876800"/>
            <a:ext cx="2100263" cy="5238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latin typeface="Comic Sans MS" pitchFamily="66" charset="0"/>
                <a:hlinkClick r:id="rId6"/>
              </a:rPr>
              <a:t>See a video</a:t>
            </a:r>
            <a:endParaRPr lang="en-US" altLang="en-US" sz="28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9173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t="8000" r="15300" b="10667"/>
          <a:stretch>
            <a:fillRect/>
          </a:stretch>
        </p:blipFill>
        <p:spPr bwMode="auto">
          <a:xfrm>
            <a:off x="0" y="3030538"/>
            <a:ext cx="329088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X-inactivation</a:t>
            </a:r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7700" y="1371600"/>
            <a:ext cx="8496300" cy="2689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Female mammals inherit 2 </a:t>
            </a:r>
            <a:r>
              <a:rPr lang="en-US" altLang="en-US" dirty="0" smtClean="0">
                <a:solidFill>
                  <a:srgbClr val="CC0000"/>
                </a:solidFill>
              </a:rPr>
              <a:t>X</a:t>
            </a:r>
            <a:r>
              <a:rPr lang="en-US" altLang="en-US" dirty="0" smtClean="0"/>
              <a:t> chromosomes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one X becomes inactivated during embryonic development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dirty="0" smtClean="0"/>
              <a:t>condenses into compact object = </a:t>
            </a:r>
            <a:r>
              <a:rPr lang="en-US" altLang="en-US" u="sng" dirty="0" smtClean="0">
                <a:solidFill>
                  <a:srgbClr val="CC0000"/>
                </a:solidFill>
              </a:rPr>
              <a:t>Barr body</a:t>
            </a:r>
          </a:p>
          <a:p>
            <a:pPr marL="1085850" lvl="2" eaLnBrk="1" hangingPunct="1">
              <a:lnSpc>
                <a:spcPct val="90000"/>
              </a:lnSpc>
            </a:pPr>
            <a:r>
              <a:rPr lang="en-US" altLang="en-US" dirty="0" smtClean="0"/>
              <a:t>which X becomes Barr body is random</a:t>
            </a:r>
          </a:p>
          <a:p>
            <a:pPr marL="1428750" lvl="3" eaLnBrk="1" hangingPunct="1">
              <a:lnSpc>
                <a:spcPct val="90000"/>
              </a:lnSpc>
            </a:pPr>
            <a:r>
              <a:rPr lang="en-US" altLang="en-US" dirty="0" smtClean="0"/>
              <a:t>patchwork trait = “</a:t>
            </a:r>
            <a:r>
              <a:rPr lang="en-US" altLang="en-US" u="sng" dirty="0" smtClean="0">
                <a:solidFill>
                  <a:srgbClr val="CC0000"/>
                </a:solidFill>
              </a:rPr>
              <a:t>mosaic</a:t>
            </a:r>
            <a:r>
              <a:rPr lang="en-US" altLang="en-US" dirty="0" smtClean="0"/>
              <a:t>”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600575"/>
            <a:ext cx="3657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80338" y="4071938"/>
            <a:ext cx="1025525" cy="1023937"/>
            <a:chOff x="4901" y="2565"/>
            <a:chExt cx="646" cy="645"/>
          </a:xfrm>
        </p:grpSpPr>
        <p:sp>
          <p:nvSpPr>
            <p:cNvPr id="28689" name="Oval 10"/>
            <p:cNvSpPr>
              <a:spLocks noChangeArrowheads="1"/>
            </p:cNvSpPr>
            <p:nvPr/>
          </p:nvSpPr>
          <p:spPr bwMode="auto">
            <a:xfrm>
              <a:off x="4901" y="2565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0" name="Rectangle 11"/>
            <p:cNvSpPr>
              <a:spLocks noChangeArrowheads="1"/>
            </p:cNvSpPr>
            <p:nvPr/>
          </p:nvSpPr>
          <p:spPr bwMode="auto">
            <a:xfrm>
              <a:off x="4915" y="2705"/>
              <a:ext cx="6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3000" b="1" dirty="0">
                  <a:solidFill>
                    <a:srgbClr val="000000"/>
                  </a:solidFill>
                </a:rPr>
                <a:t>X</a:t>
              </a:r>
              <a:r>
                <a:rPr lang="en-US" altLang="en-US" sz="3000" b="1" baseline="30000" dirty="0">
                  <a:solidFill>
                    <a:srgbClr val="000000"/>
                  </a:solidFill>
                </a:rPr>
                <a:t>H</a:t>
              </a:r>
              <a:r>
                <a:rPr lang="en-US" altLang="en-US" sz="3000" b="1" dirty="0">
                  <a:solidFill>
                    <a:srgbClr val="000000"/>
                  </a:solidFill>
                  <a:sym typeface="Webdings" pitchFamily="18" charset="2"/>
                </a:rPr>
                <a:t></a:t>
              </a:r>
              <a:endParaRPr lang="en-US" altLang="en-US" sz="3000" b="1" baseline="30000" dirty="0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780338" y="5497513"/>
            <a:ext cx="1023937" cy="1023937"/>
            <a:chOff x="4929" y="3463"/>
            <a:chExt cx="645" cy="645"/>
          </a:xfrm>
        </p:grpSpPr>
        <p:sp>
          <p:nvSpPr>
            <p:cNvPr id="28687" name="Oval 13"/>
            <p:cNvSpPr>
              <a:spLocks noChangeArrowheads="1"/>
            </p:cNvSpPr>
            <p:nvPr/>
          </p:nvSpPr>
          <p:spPr bwMode="auto">
            <a:xfrm>
              <a:off x="4929" y="3463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88" name="Rectangle 14"/>
            <p:cNvSpPr>
              <a:spLocks noChangeArrowheads="1"/>
            </p:cNvSpPr>
            <p:nvPr/>
          </p:nvSpPr>
          <p:spPr bwMode="auto">
            <a:xfrm>
              <a:off x="4952" y="3611"/>
              <a:ext cx="61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3000" b="1">
                  <a:solidFill>
                    <a:srgbClr val="FF6003"/>
                  </a:solidFill>
                  <a:sym typeface="Webdings" pitchFamily="18" charset="2"/>
                </a:rPr>
                <a:t></a:t>
              </a:r>
              <a:r>
                <a:rPr lang="en-US" altLang="en-US" sz="3000" b="1">
                  <a:solidFill>
                    <a:srgbClr val="FF6003"/>
                  </a:solidFill>
                </a:rPr>
                <a:t>X</a:t>
              </a:r>
              <a:r>
                <a:rPr lang="en-US" altLang="en-US" sz="3000" b="1" baseline="30000">
                  <a:solidFill>
                    <a:srgbClr val="FF6003"/>
                  </a:solidFill>
                </a:rPr>
                <a:t>h</a:t>
              </a:r>
              <a:endParaRPr lang="en-US" altLang="en-US" sz="3000" b="1" baseline="30000">
                <a:solidFill>
                  <a:srgbClr val="DA6C00"/>
                </a:solidFill>
              </a:endParaRPr>
            </a:p>
          </p:txBody>
        </p:sp>
      </p:grpSp>
      <p:sp>
        <p:nvSpPr>
          <p:cNvPr id="517135" name="Freeform 15"/>
          <p:cNvSpPr>
            <a:spLocks/>
          </p:cNvSpPr>
          <p:nvPr/>
        </p:nvSpPr>
        <p:spPr bwMode="auto">
          <a:xfrm>
            <a:off x="7216775" y="4845050"/>
            <a:ext cx="577850" cy="965200"/>
          </a:xfrm>
          <a:custGeom>
            <a:avLst/>
            <a:gdLst>
              <a:gd name="T0" fmla="*/ 577850 w 364"/>
              <a:gd name="T1" fmla="*/ 0 h 608"/>
              <a:gd name="T2" fmla="*/ 0 w 364"/>
              <a:gd name="T3" fmla="*/ 501650 h 608"/>
              <a:gd name="T4" fmla="*/ 547688 w 364"/>
              <a:gd name="T5" fmla="*/ 965200 h 608"/>
              <a:gd name="T6" fmla="*/ 0 60000 65536"/>
              <a:gd name="T7" fmla="*/ 0 60000 65536"/>
              <a:gd name="T8" fmla="*/ 0 60000 65536"/>
              <a:gd name="T9" fmla="*/ 0 w 364"/>
              <a:gd name="T10" fmla="*/ 0 h 608"/>
              <a:gd name="T11" fmla="*/ 364 w 364"/>
              <a:gd name="T12" fmla="*/ 608 h 6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" h="608">
                <a:moveTo>
                  <a:pt x="364" y="0"/>
                </a:moveTo>
                <a:lnTo>
                  <a:pt x="0" y="316"/>
                </a:lnTo>
                <a:lnTo>
                  <a:pt x="345" y="608"/>
                </a:ln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143625" y="4827588"/>
            <a:ext cx="1038225" cy="1023937"/>
            <a:chOff x="3865" y="3041"/>
            <a:chExt cx="654" cy="645"/>
          </a:xfrm>
        </p:grpSpPr>
        <p:sp>
          <p:nvSpPr>
            <p:cNvPr id="28685" name="Rectangle 8"/>
            <p:cNvSpPr>
              <a:spLocks noChangeArrowheads="1"/>
            </p:cNvSpPr>
            <p:nvPr/>
          </p:nvSpPr>
          <p:spPr bwMode="auto">
            <a:xfrm>
              <a:off x="3870" y="3189"/>
              <a:ext cx="649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en-US" sz="3000" b="1" dirty="0" err="1">
                  <a:solidFill>
                    <a:srgbClr val="000000"/>
                  </a:solidFill>
                </a:rPr>
                <a:t>X</a:t>
              </a:r>
              <a:r>
                <a:rPr lang="en-US" altLang="en-US" sz="3000" b="1" baseline="30000" dirty="0" err="1">
                  <a:solidFill>
                    <a:srgbClr val="000000"/>
                  </a:solidFill>
                </a:rPr>
                <a:t>H</a:t>
              </a:r>
              <a:r>
                <a:rPr lang="en-US" altLang="en-US" sz="3000" b="1" dirty="0" err="1">
                  <a:solidFill>
                    <a:srgbClr val="FF6003"/>
                  </a:solidFill>
                </a:rPr>
                <a:t>X</a:t>
              </a:r>
              <a:r>
                <a:rPr lang="en-US" altLang="en-US" sz="3000" b="1" baseline="30000" dirty="0" err="1">
                  <a:solidFill>
                    <a:srgbClr val="FF6003"/>
                  </a:solidFill>
                </a:rPr>
                <a:t>h</a:t>
              </a:r>
              <a:endParaRPr lang="en-US" altLang="en-US" sz="3000" b="1" baseline="30000" dirty="0">
                <a:solidFill>
                  <a:srgbClr val="0F116A"/>
                </a:solidFill>
              </a:endParaRPr>
            </a:p>
          </p:txBody>
        </p:sp>
        <p:sp>
          <p:nvSpPr>
            <p:cNvPr id="28686" name="Oval 7"/>
            <p:cNvSpPr>
              <a:spLocks noChangeArrowheads="1"/>
            </p:cNvSpPr>
            <p:nvPr/>
          </p:nvSpPr>
          <p:spPr bwMode="auto">
            <a:xfrm>
              <a:off x="3865" y="3041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17139" name="AutoShape 19"/>
          <p:cNvSpPr>
            <a:spLocks noChangeArrowheads="1"/>
          </p:cNvSpPr>
          <p:nvPr/>
        </p:nvSpPr>
        <p:spPr bwMode="auto">
          <a:xfrm>
            <a:off x="6423025" y="3709988"/>
            <a:ext cx="2114550" cy="33972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FFFFFF"/>
                </a:solidFill>
              </a:rPr>
              <a:t>patches of black</a:t>
            </a:r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517140" name="AutoShape 20"/>
          <p:cNvSpPr>
            <a:spLocks noChangeArrowheads="1"/>
          </p:cNvSpPr>
          <p:nvPr/>
        </p:nvSpPr>
        <p:spPr bwMode="auto">
          <a:xfrm>
            <a:off x="6421438" y="6518275"/>
            <a:ext cx="2314575" cy="339725"/>
          </a:xfrm>
          <a:prstGeom prst="roundRect">
            <a:avLst>
              <a:gd name="adj" fmla="val 16667"/>
            </a:avLst>
          </a:prstGeom>
          <a:solidFill>
            <a:srgbClr val="FF6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FFFFFF"/>
                </a:solidFill>
              </a:rPr>
              <a:t>patches of orange</a:t>
            </a:r>
            <a:endParaRPr lang="en-US" altLang="en-US" b="1">
              <a:solidFill>
                <a:srgbClr val="FFFFFF"/>
              </a:solidFill>
            </a:endParaRPr>
          </a:p>
        </p:txBody>
      </p:sp>
      <p:sp>
        <p:nvSpPr>
          <p:cNvPr id="517141" name="AutoShape 21"/>
          <p:cNvSpPr>
            <a:spLocks noChangeArrowheads="1"/>
          </p:cNvSpPr>
          <p:nvPr/>
        </p:nvSpPr>
        <p:spPr bwMode="auto">
          <a:xfrm>
            <a:off x="98425" y="5757863"/>
            <a:ext cx="1651000" cy="1025525"/>
          </a:xfrm>
          <a:prstGeom prst="roundRect">
            <a:avLst>
              <a:gd name="adj" fmla="val 16667"/>
            </a:avLst>
          </a:prstGeom>
          <a:solidFill>
            <a:srgbClr val="FF6003"/>
          </a:solidFill>
          <a:ln w="9525">
            <a:solidFill>
              <a:srgbClr val="201A17"/>
            </a:solidFill>
            <a:round/>
            <a:headEnd/>
            <a:tailEnd/>
          </a:ln>
        </p:spPr>
        <p:txBody>
          <a:bodyPr wrap="none" lIns="45720" tIns="0" rIns="4572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000" b="1">
                <a:solidFill>
                  <a:srgbClr val="201A17"/>
                </a:solidFill>
              </a:rPr>
              <a:t>tricolor cats</a:t>
            </a:r>
            <a:br>
              <a:rPr lang="en-US" altLang="en-US" sz="2000" b="1">
                <a:solidFill>
                  <a:srgbClr val="201A17"/>
                </a:solidFill>
              </a:rPr>
            </a:br>
            <a:r>
              <a:rPr lang="en-US" altLang="en-US" sz="2000" b="1">
                <a:solidFill>
                  <a:srgbClr val="201A17"/>
                </a:solidFill>
              </a:rPr>
              <a:t>can only be</a:t>
            </a:r>
            <a:br>
              <a:rPr lang="en-US" altLang="en-US" sz="2000" b="1">
                <a:solidFill>
                  <a:srgbClr val="201A17"/>
                </a:solidFill>
              </a:rPr>
            </a:br>
            <a:r>
              <a:rPr lang="en-US" altLang="en-US" sz="2000" b="1">
                <a:solidFill>
                  <a:srgbClr val="201A17"/>
                </a:solidFill>
              </a:rPr>
              <a:t>female</a:t>
            </a:r>
            <a:endParaRPr lang="en-US" altLang="en-US" b="1">
              <a:solidFill>
                <a:srgbClr val="201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65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7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7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7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7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34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7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39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7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7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7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build="p"/>
      <p:bldP spid="517135" grpId="0" animBg="1"/>
      <p:bldP spid="517139" grpId="0" animBg="1" autoUpdateAnimBg="0"/>
      <p:bldP spid="517140" grpId="0" animBg="1" autoUpdateAnimBg="0"/>
      <p:bldP spid="51714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127500" y="1295400"/>
            <a:ext cx="4811713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MALE cats have only </a:t>
            </a:r>
          </a:p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one X chromosome, so </a:t>
            </a:r>
            <a:b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they can only have </a:t>
            </a:r>
          </a:p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ONE COLOR of spots!</a:t>
            </a:r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228600" y="914400"/>
            <a:ext cx="32829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>
                <a:solidFill>
                  <a:srgbClr val="CC0099"/>
                </a:solidFill>
                <a:latin typeface="Arial" pitchFamily="34" charset="0"/>
              </a:rPr>
              <a:t>http://ascensionparish.net/forum/messages/14/2493.jpg</a:t>
            </a:r>
          </a:p>
        </p:txBody>
      </p:sp>
      <p:pic>
        <p:nvPicPr>
          <p:cNvPr id="45060" name="Picture 7" descr="calicocat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810000" cy="3711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65125" y="5130800"/>
            <a:ext cx="84772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3200" b="1">
                <a:solidFill>
                  <a:srgbClr val="000000"/>
                </a:solidFill>
                <a:latin typeface="Comic Sans MS" pitchFamily="66" charset="0"/>
              </a:rPr>
              <a:t>THINK ABOUT IT?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How many colors of spots could a male cat with</a:t>
            </a:r>
          </a:p>
          <a:p>
            <a:r>
              <a:rPr lang="en-US" altLang="en-US" sz="2800" b="1">
                <a:solidFill>
                  <a:srgbClr val="000000"/>
                </a:solidFill>
                <a:latin typeface="Comic Sans MS" pitchFamily="66" charset="0"/>
              </a:rPr>
              <a:t>Klinefelter syndrome have?</a:t>
            </a: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304800" y="152400"/>
            <a:ext cx="3552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" charset="0"/>
              </a:defRPr>
            </a:lvl9pPr>
          </a:lstStyle>
          <a:p>
            <a:r>
              <a:rPr lang="en-US" altLang="en-US" sz="4400" b="1">
                <a:solidFill>
                  <a:srgbClr val="333399"/>
                </a:solidFill>
                <a:latin typeface="Comic Sans MS" pitchFamily="66" charset="0"/>
              </a:rPr>
              <a:t>CAT COLOR</a:t>
            </a:r>
          </a:p>
        </p:txBody>
      </p:sp>
    </p:spTree>
    <p:extLst>
      <p:ext uri="{BB962C8B-B14F-4D97-AF65-F5344CB8AC3E}">
        <p14:creationId xmlns:p14="http://schemas.microsoft.com/office/powerpoint/2010/main" val="39210431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52400"/>
            <a:ext cx="8305800" cy="1031875"/>
          </a:xfrm>
        </p:spPr>
        <p:txBody>
          <a:bodyPr>
            <a:spAutoFit/>
          </a:bodyPr>
          <a:lstStyle/>
          <a:p>
            <a:pPr marL="0" indent="0">
              <a:buClr>
                <a:srgbClr val="339933"/>
              </a:buClr>
              <a:buFontTx/>
              <a:buNone/>
              <a:defRPr/>
            </a:pPr>
            <a:r>
              <a:rPr lang="en-US" altLang="en-US" sz="2800" dirty="0" smtClean="0">
                <a:solidFill>
                  <a:srgbClr val="FFC000"/>
                </a:solidFill>
              </a:rPr>
              <a:t>PRADER-WILLI Syndrome</a:t>
            </a:r>
          </a:p>
          <a:p>
            <a:pPr>
              <a:buClr>
                <a:srgbClr val="339933"/>
              </a:buClr>
              <a:buFontTx/>
              <a:buNone/>
              <a:defRPr/>
            </a:pPr>
            <a:endParaRPr lang="en-US" altLang="en-US" sz="2800" dirty="0" smtClean="0">
              <a:solidFill>
                <a:srgbClr val="FFC000"/>
              </a:solidFill>
            </a:endParaRPr>
          </a:p>
        </p:txBody>
      </p:sp>
      <p:pic>
        <p:nvPicPr>
          <p:cNvPr id="49155" name="Picture 6" descr="vict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66" y="3581400"/>
            <a:ext cx="22431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7" descr="victo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46050"/>
            <a:ext cx="2157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3810000" y="2824163"/>
            <a:ext cx="46307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C000"/>
                </a:solidFill>
                <a:latin typeface="Times" charset="0"/>
              </a:rPr>
              <a:t>            Victor Age 1  /  Victor Age 2</a:t>
            </a:r>
          </a:p>
        </p:txBody>
      </p:sp>
      <p:sp>
        <p:nvSpPr>
          <p:cNvPr id="49158" name="Text Box 9"/>
          <p:cNvSpPr txBox="1">
            <a:spLocks noChangeArrowheads="1"/>
          </p:cNvSpPr>
          <p:nvPr/>
        </p:nvSpPr>
        <p:spPr bwMode="auto">
          <a:xfrm>
            <a:off x="296863" y="3281363"/>
            <a:ext cx="639630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Born floppy and pale</a:t>
            </a:r>
            <a:b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</a:b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At first refuse to nurse, but later eat until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        they become obese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Tiny hands and feet</a:t>
            </a:r>
            <a:b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</a:b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Underdeveloped sex organs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Mildly retarded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Spectacular temper tantrums especially if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        refused food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Exceptional proficiency with Jig-saw puzzles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2D2D8A"/>
                </a:solidFill>
                <a:latin typeface="Comic Sans MS" panose="030F0702030302020204" pitchFamily="66" charset="0"/>
              </a:rPr>
              <a:t>Missing piece of chromosome #15</a:t>
            </a:r>
          </a:p>
        </p:txBody>
      </p:sp>
    </p:spTree>
    <p:extLst>
      <p:ext uri="{BB962C8B-B14F-4D97-AF65-F5344CB8AC3E}">
        <p14:creationId xmlns:p14="http://schemas.microsoft.com/office/powerpoint/2010/main" val="130125375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5638800" cy="1143000"/>
          </a:xfrm>
        </p:spPr>
        <p:txBody>
          <a:bodyPr/>
          <a:lstStyle/>
          <a:p>
            <a:r>
              <a:rPr lang="en-US" altLang="en-US" sz="4000" smtClean="0"/>
              <a:t>ANGELMAN’S SYNDROME</a:t>
            </a:r>
          </a:p>
        </p:txBody>
      </p:sp>
      <p:pic>
        <p:nvPicPr>
          <p:cNvPr id="50179" name="Picture 5" descr="Colin Farrell and son J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9"/>
          <a:stretch>
            <a:fillRect/>
          </a:stretch>
        </p:blipFill>
        <p:spPr bwMode="auto">
          <a:xfrm>
            <a:off x="5562600" y="1828800"/>
            <a:ext cx="27622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5715000" y="6613525"/>
            <a:ext cx="3228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993366"/>
                </a:solidFill>
                <a:latin typeface="Arial" charset="0"/>
              </a:rPr>
              <a:t>http://www.usmagazine.com/colin_farrell_and_son</a:t>
            </a: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6088798" y="5715000"/>
            <a:ext cx="30384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Times" charset="0"/>
              </a:rPr>
              <a:t>Colin Farrell’s son has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latin typeface="Times" charset="0"/>
              </a:rPr>
              <a:t>Angelman’s</a:t>
            </a:r>
            <a:r>
              <a:rPr lang="en-US" altLang="en-US" sz="2400" dirty="0">
                <a:solidFill>
                  <a:srgbClr val="C00000"/>
                </a:solidFill>
                <a:latin typeface="Times" charset="0"/>
              </a:rPr>
              <a:t> syndrome</a:t>
            </a:r>
          </a:p>
        </p:txBody>
      </p:sp>
      <p:pic>
        <p:nvPicPr>
          <p:cNvPr id="50182" name="Picture 8" descr="pupp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5367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9"/>
          <p:cNvSpPr txBox="1">
            <a:spLocks noChangeArrowheads="1"/>
          </p:cNvSpPr>
          <p:nvPr/>
        </p:nvSpPr>
        <p:spPr bwMode="auto">
          <a:xfrm>
            <a:off x="1066800" y="2438400"/>
            <a:ext cx="427392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Taut, not floppy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Thin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Hyperactive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Insomniac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Small head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Move jerkily like puppets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Happy disposition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Severely mentally retarded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C00000"/>
              </a:solidFill>
              <a:latin typeface="Times" charset="0"/>
            </a:endParaRPr>
          </a:p>
        </p:txBody>
      </p:sp>
      <p:sp>
        <p:nvSpPr>
          <p:cNvPr id="50184" name="Text Box 10"/>
          <p:cNvSpPr txBox="1">
            <a:spLocks noChangeArrowheads="1"/>
          </p:cNvSpPr>
          <p:nvPr/>
        </p:nvSpPr>
        <p:spPr bwMode="auto">
          <a:xfrm>
            <a:off x="0" y="5715000"/>
            <a:ext cx="63289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Rarer than </a:t>
            </a:r>
            <a:r>
              <a:rPr lang="en-US" altLang="en-US" sz="2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Prader</a:t>
            </a: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-Willi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Missing SAME piece of Chromosome #15</a:t>
            </a:r>
          </a:p>
        </p:txBody>
      </p:sp>
    </p:spTree>
    <p:extLst>
      <p:ext uri="{BB962C8B-B14F-4D97-AF65-F5344CB8AC3E}">
        <p14:creationId xmlns:p14="http://schemas.microsoft.com/office/powerpoint/2010/main" val="87997540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mtClean="0"/>
              <a:t>WHAT’S THE DIFFERENCE?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smtClean="0"/>
              <a:t>In Prader-Willi missing piece of #15 was from father</a:t>
            </a:r>
          </a:p>
          <a:p>
            <a:endParaRPr lang="en-US" altLang="en-US" sz="2800" smtClean="0"/>
          </a:p>
          <a:p>
            <a:r>
              <a:rPr lang="en-US" altLang="en-US" sz="2800" smtClean="0"/>
              <a:t>In Angelman’s, missing piece of #15 was from the mother</a:t>
            </a:r>
          </a:p>
        </p:txBody>
      </p:sp>
      <p:pic>
        <p:nvPicPr>
          <p:cNvPr id="51204" name="Picture 4" descr="couple w ba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2395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52400" y="5029200"/>
            <a:ext cx="86868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" charset="0"/>
              </a:rPr>
              <a:t>How does a gene “remember”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" charset="0"/>
              </a:rPr>
              <a:t>    where it came from?</a:t>
            </a:r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2133600" y="6172200"/>
            <a:ext cx="3481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93366"/>
                </a:solidFill>
                <a:latin typeface="Times" charset="0"/>
              </a:rPr>
              <a:t>GENOMIC IMPRINTING</a:t>
            </a:r>
          </a:p>
        </p:txBody>
      </p:sp>
    </p:spTree>
    <p:extLst>
      <p:ext uri="{BB962C8B-B14F-4D97-AF65-F5344CB8AC3E}">
        <p14:creationId xmlns:p14="http://schemas.microsoft.com/office/powerpoint/2010/main" val="132241568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138113" y="152400"/>
            <a:ext cx="883920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" charset="0"/>
              </a:rPr>
              <a:t>EPIGENETICS   “above genetics” </a:t>
            </a:r>
            <a:br>
              <a:rPr lang="en-US" altLang="en-US" sz="3600">
                <a:solidFill>
                  <a:srgbClr val="C00000"/>
                </a:solidFill>
                <a:latin typeface="Times" charset="0"/>
              </a:rPr>
            </a:br>
            <a:r>
              <a:rPr lang="en-US" altLang="en-US" sz="3600">
                <a:solidFill>
                  <a:srgbClr val="C00000"/>
                </a:solidFill>
                <a:latin typeface="Times" charset="0"/>
              </a:rPr>
              <a:t/>
            </a:r>
            <a:br>
              <a:rPr lang="en-US" altLang="en-US" sz="3600">
                <a:solidFill>
                  <a:srgbClr val="C00000"/>
                </a:solidFill>
                <a:latin typeface="Times" charset="0"/>
              </a:rPr>
            </a:br>
            <a:r>
              <a:rPr lang="en-US" altLang="en-US" sz="3600">
                <a:solidFill>
                  <a:srgbClr val="C00000"/>
                </a:solidFill>
                <a:latin typeface="Times" charset="0"/>
              </a:rPr>
              <a:t>Molecules sit on top of the genome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Times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" charset="0"/>
              </a:rPr>
              <a:t>Control which genes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" charset="0"/>
              </a:rPr>
              <a:t>           ON or OFF</a:t>
            </a:r>
          </a:p>
        </p:txBody>
      </p:sp>
      <p:pic>
        <p:nvPicPr>
          <p:cNvPr id="52227" name="Picture 2" descr="http://www.teachersdomain.org/assets/wgbh/biot09/biot09_vid_epigenetics/biot09_vid_epigenetic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057400"/>
            <a:ext cx="4800600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131763" y="6477000"/>
            <a:ext cx="9012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FF0000"/>
                </a:solidFill>
                <a:latin typeface="Times" charset="0"/>
              </a:rPr>
              <a:t>http://www.teachersdomain.org/assets/wgbh/biot09/biot09_vid_epigenetics/biot09_vid_epigenetics_l.jpg</a:t>
            </a:r>
          </a:p>
        </p:txBody>
      </p:sp>
    </p:spTree>
    <p:extLst>
      <p:ext uri="{BB962C8B-B14F-4D97-AF65-F5344CB8AC3E}">
        <p14:creationId xmlns:p14="http://schemas.microsoft.com/office/powerpoint/2010/main" val="7082895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0"/>
          <p:cNvSpPr>
            <a:spLocks noChangeArrowheads="1"/>
          </p:cNvSpPr>
          <p:nvPr/>
        </p:nvSpPr>
        <p:spPr bwMode="auto">
          <a:xfrm>
            <a:off x="228600" y="228600"/>
            <a:ext cx="89154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C00000"/>
                </a:solidFill>
                <a:latin typeface="Times" charset="0"/>
              </a:rPr>
              <a:t>GENOMIC IMPRINTING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" charset="0"/>
              </a:rPr>
              <a:t>Involves the silencing of certain genes that are “stamped” with an imprint during gamete production so same allele (maternal or paternal) is expressed in all body cells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C00000"/>
              </a:solidFill>
              <a:latin typeface="Times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>
                <a:solidFill>
                  <a:srgbClr val="C00000"/>
                </a:solidFill>
                <a:latin typeface="Times" charset="0"/>
              </a:rPr>
              <a:t> Involves methylation (-CH</a:t>
            </a:r>
            <a:r>
              <a:rPr lang="en-US" altLang="en-US" baseline="-25000">
                <a:solidFill>
                  <a:srgbClr val="C00000"/>
                </a:solidFill>
                <a:latin typeface="Times" charset="0"/>
              </a:rPr>
              <a:t>3</a:t>
            </a:r>
            <a:r>
              <a:rPr lang="en-US" altLang="en-US">
                <a:solidFill>
                  <a:srgbClr val="C00000"/>
                </a:solidFill>
                <a:latin typeface="Times" charset="0"/>
              </a:rPr>
              <a:t>) (turns genes OFF)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" charset="0"/>
              </a:rPr>
              <a:t>or demethylation (turns genes on)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00000"/>
                </a:solidFill>
                <a:latin typeface="Times" charset="0"/>
              </a:rPr>
              <a:t>	of cytosine nucleotides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C00000"/>
              </a:solidFill>
              <a:latin typeface="Times" charset="0"/>
            </a:endParaRPr>
          </a:p>
        </p:txBody>
      </p:sp>
      <p:pic>
        <p:nvPicPr>
          <p:cNvPr id="53251" name="Picture 48" descr="methylation%5B1%5D-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3832225"/>
            <a:ext cx="41529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9"/>
          <p:cNvSpPr>
            <a:spLocks noChangeArrowheads="1"/>
          </p:cNvSpPr>
          <p:nvPr/>
        </p:nvSpPr>
        <p:spPr bwMode="auto">
          <a:xfrm>
            <a:off x="3657600" y="6477000"/>
            <a:ext cx="50530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http://www.scq.ubc.ca/wp-content/uploads/2006/08/methylation%5B1%5D-GIF.gif</a:t>
            </a:r>
          </a:p>
        </p:txBody>
      </p:sp>
      <p:sp>
        <p:nvSpPr>
          <p:cNvPr id="53253" name="Rectangle 59"/>
          <p:cNvSpPr>
            <a:spLocks noChangeArrowheads="1"/>
          </p:cNvSpPr>
          <p:nvPr/>
        </p:nvSpPr>
        <p:spPr bwMode="auto">
          <a:xfrm>
            <a:off x="4876800" y="3810000"/>
            <a:ext cx="4038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D2D8A"/>
                </a:solidFill>
                <a:latin typeface="Times" charset="0"/>
              </a:rPr>
              <a:t>Several hundred mammalian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D2D8A"/>
                </a:solidFill>
                <a:latin typeface="Times" charset="0"/>
              </a:rPr>
              <a:t>genes, many critical for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D2D8A"/>
                </a:solidFill>
                <a:latin typeface="Times" charset="0"/>
              </a:rPr>
              <a:t>development, may be subject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2D2D8A"/>
                </a:solidFill>
                <a:latin typeface="Times" charset="0"/>
              </a:rPr>
              <a:t>to imprinting</a:t>
            </a:r>
            <a:r>
              <a:rPr lang="en-US" altLang="en-US" sz="2400" dirty="0">
                <a:solidFill>
                  <a:srgbClr val="FFC000"/>
                </a:solidFill>
                <a:latin typeface="Time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48705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838200"/>
            <a:ext cx="4038600" cy="5235575"/>
          </a:xfrm>
        </p:spPr>
        <p:txBody>
          <a:bodyPr>
            <a:spAutoFit/>
          </a:bodyPr>
          <a:lstStyle/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chemeClr val="accent6"/>
                </a:solidFill>
              </a:rPr>
              <a:t>In the new generation, both maternal and paternal imprints are apparently “erased” in gamete-producing cells.</a:t>
            </a: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chemeClr val="accent6"/>
                </a:solidFill>
              </a:rPr>
              <a:t>Then, all chromosomes are re-imprinted according to the sex of the individual in which they reside.</a:t>
            </a:r>
          </a:p>
          <a:p>
            <a:pPr>
              <a:buClr>
                <a:srgbClr val="339933"/>
              </a:buClr>
            </a:pPr>
            <a:r>
              <a:rPr lang="en-US" altLang="en-US" sz="2600" dirty="0" smtClean="0">
                <a:solidFill>
                  <a:schemeClr val="accent6"/>
                </a:solidFill>
              </a:rPr>
              <a:t>Imprinting is critical for normal development</a:t>
            </a:r>
            <a:r>
              <a:rPr lang="en-US" altLang="en-US" sz="2600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457200" y="6553200"/>
            <a:ext cx="678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" charset="0"/>
              </a:rPr>
              <a:t>Copyright © 2002 Pearson Education, Inc., publishing as Benjamin Cummings</a:t>
            </a:r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724400" y="304800"/>
            <a:ext cx="35702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09214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8"/>
          <p:cNvSpPr>
            <a:spLocks noChangeArrowheads="1"/>
          </p:cNvSpPr>
          <p:nvPr/>
        </p:nvSpPr>
        <p:spPr bwMode="auto">
          <a:xfrm>
            <a:off x="182563" y="152400"/>
            <a:ext cx="87328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2D2D8A"/>
                </a:solidFill>
                <a:latin typeface="Times" charset="0"/>
              </a:rPr>
              <a:t>Addition or removal or “methyl tags” may be</a:t>
            </a:r>
            <a:br>
              <a:rPr lang="en-US" sz="3200" dirty="0">
                <a:solidFill>
                  <a:srgbClr val="2D2D8A"/>
                </a:solidFill>
                <a:latin typeface="Times" charset="0"/>
              </a:rPr>
            </a:br>
            <a:r>
              <a:rPr lang="en-US" sz="3200" dirty="0">
                <a:solidFill>
                  <a:srgbClr val="2D2D8A"/>
                </a:solidFill>
                <a:latin typeface="Times" charset="0"/>
              </a:rPr>
              <a:t>influenced by environment               </a:t>
            </a:r>
          </a:p>
          <a:p>
            <a:pPr eaLnBrk="0" hangingPunct="0">
              <a:defRPr/>
            </a:pPr>
            <a:endParaRPr lang="en-US" sz="3200" dirty="0">
              <a:solidFill>
                <a:srgbClr val="2D2D8A"/>
              </a:solidFill>
              <a:latin typeface="Times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2D2D8A"/>
                </a:solidFill>
                <a:latin typeface="Times" charset="0"/>
              </a:rPr>
              <a:t>Twins start with same methyl tags but become </a:t>
            </a:r>
            <a:br>
              <a:rPr lang="en-US" sz="3200" dirty="0">
                <a:solidFill>
                  <a:srgbClr val="2D2D8A"/>
                </a:solidFill>
                <a:latin typeface="Times" charset="0"/>
              </a:rPr>
            </a:br>
            <a:r>
              <a:rPr lang="en-US" sz="3200" dirty="0">
                <a:solidFill>
                  <a:srgbClr val="2D2D8A"/>
                </a:solidFill>
                <a:latin typeface="Times" charset="0"/>
              </a:rPr>
              <a:t>       more different with age</a:t>
            </a:r>
          </a:p>
          <a:p>
            <a:pPr eaLnBrk="0" hangingPunct="0">
              <a:defRPr/>
            </a:pPr>
            <a:endParaRPr lang="en-US" sz="3200" dirty="0">
              <a:solidFill>
                <a:srgbClr val="2D2D8A"/>
              </a:solidFill>
              <a:latin typeface="Times" charset="0"/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2D2D8A"/>
                </a:solidFill>
                <a:latin typeface="Times" charset="0"/>
              </a:rPr>
              <a:t>Agouti rats – changing diet of pregnant mom can change expression of genes</a:t>
            </a:r>
            <a:br>
              <a:rPr lang="en-US" sz="3200" dirty="0">
                <a:solidFill>
                  <a:srgbClr val="2D2D8A"/>
                </a:solidFill>
                <a:latin typeface="Times" charset="0"/>
              </a:rPr>
            </a:br>
            <a:r>
              <a:rPr lang="en-US" sz="3200" dirty="0">
                <a:solidFill>
                  <a:srgbClr val="2D2D8A"/>
                </a:solidFill>
                <a:latin typeface="Times" charset="0"/>
              </a:rPr>
              <a:t>                                                   </a:t>
            </a:r>
          </a:p>
        </p:txBody>
      </p:sp>
      <p:sp>
        <p:nvSpPr>
          <p:cNvPr id="55299" name="Rectangle 1"/>
          <p:cNvSpPr>
            <a:spLocks noChangeArrowheads="1"/>
          </p:cNvSpPr>
          <p:nvPr/>
        </p:nvSpPr>
        <p:spPr bwMode="auto">
          <a:xfrm>
            <a:off x="182563" y="6519863"/>
            <a:ext cx="7924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" charset="0"/>
              </a:rPr>
              <a:t>http://www.precisionnutrition.com/wordpress/wp-content/uploads/2009/12/Figure-3-Agouti-mice.jpg</a:t>
            </a:r>
          </a:p>
        </p:txBody>
      </p:sp>
      <p:pic>
        <p:nvPicPr>
          <p:cNvPr id="55300" name="Picture 41" descr="http://www.precisionnutrition.com/wordpress/wp-content/uploads/2009/12/Figure-3-Agouti-m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08488"/>
            <a:ext cx="3276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ChangeArrowheads="1"/>
          </p:cNvSpPr>
          <p:nvPr/>
        </p:nvSpPr>
        <p:spPr bwMode="auto">
          <a:xfrm>
            <a:off x="2684463" y="4951413"/>
            <a:ext cx="14605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rgbClr val="000000"/>
                </a:solidFill>
                <a:latin typeface="Times" charset="0"/>
                <a:hlinkClick r:id="rId3"/>
              </a:rPr>
              <a:t>VIDEO</a:t>
            </a:r>
            <a:endParaRPr lang="en-US" altLang="en-US" sz="3200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1670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 descr="http://www.google.com/url?source=imglanding&amp;ct=img&amp;q=https://wikispaces.psu.edu/download/attachments/38805922/Figure%207%20Polygenic%20Inheritance.jpg&amp;sa=X&amp;ei=_z9VT9yrOMjfggenmrz3DQ&amp;ved=0CAkQ8wc&amp;usg=AFQjCNF02k_GJtMmwcZdGds_cJMWg39kCw"/>
          <p:cNvSpPr>
            <a:spLocks noChangeAspect="1" noChangeArrowheads="1"/>
          </p:cNvSpPr>
          <p:nvPr/>
        </p:nvSpPr>
        <p:spPr bwMode="auto">
          <a:xfrm>
            <a:off x="63500" y="-136525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283" name="AutoShape 4" descr="http://www.google.com/url?source=imglanding&amp;ct=img&amp;q=https://wikispaces.psu.edu/download/attachments/38805922/Figure%207%20Polygenic%20Inheritance.jpg&amp;sa=X&amp;ei=_z9VT9yrOMjfggenmrz3DQ&amp;ved=0CAkQ8wc&amp;usg=AFQjCNF02k_GJtMmwcZdGds_cJMWg39kCw"/>
          <p:cNvSpPr>
            <a:spLocks noChangeAspect="1" noChangeArrowheads="1"/>
          </p:cNvSpPr>
          <p:nvPr/>
        </p:nvSpPr>
        <p:spPr bwMode="auto">
          <a:xfrm>
            <a:off x="63500" y="-136525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7284" name="AutoShape 6" descr="http://www.google.com/url?source=imglanding&amp;ct=img&amp;q=https://wikispaces.psu.edu/download/attachments/38805922/Figure%207%20Polygenic%20Inheritance.jpg&amp;sa=X&amp;ei=_z9VT9yrOMjfggenmrz3DQ&amp;ved=0CAkQ8wc&amp;usg=AFQjCNF02k_GJtMmwcZdGds_cJMWg39kCw"/>
          <p:cNvSpPr>
            <a:spLocks noChangeAspect="1" noChangeArrowheads="1"/>
          </p:cNvSpPr>
          <p:nvPr/>
        </p:nvSpPr>
        <p:spPr bwMode="auto">
          <a:xfrm>
            <a:off x="63500" y="-136525"/>
            <a:ext cx="3429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97285" name="Picture 6" descr="polygenic inherit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4876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Box 7"/>
          <p:cNvSpPr txBox="1">
            <a:spLocks noChangeArrowheads="1"/>
          </p:cNvSpPr>
          <p:nvPr/>
        </p:nvSpPr>
        <p:spPr bwMode="auto">
          <a:xfrm>
            <a:off x="533400" y="2895600"/>
            <a:ext cx="3008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Skin Color</a:t>
            </a:r>
          </a:p>
        </p:txBody>
      </p:sp>
    </p:spTree>
    <p:extLst>
      <p:ext uri="{BB962C8B-B14F-4D97-AF65-F5344CB8AC3E}">
        <p14:creationId xmlns:p14="http://schemas.microsoft.com/office/powerpoint/2010/main" val="11772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90678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dirty="0">
                <a:solidFill>
                  <a:srgbClr val="2D2D8A"/>
                </a:solidFill>
              </a:rPr>
              <a:t>Addition or removal or “methyl tags” may be</a:t>
            </a:r>
            <a:br>
              <a:rPr lang="en-US" sz="3200" dirty="0">
                <a:solidFill>
                  <a:srgbClr val="2D2D8A"/>
                </a:solidFill>
              </a:rPr>
            </a:br>
            <a:r>
              <a:rPr lang="en-US" sz="3200" dirty="0">
                <a:solidFill>
                  <a:srgbClr val="2D2D8A"/>
                </a:solidFill>
              </a:rPr>
              <a:t>influenced by environment</a:t>
            </a:r>
          </a:p>
          <a:p>
            <a:pPr eaLnBrk="0" hangingPunct="0">
              <a:defRPr/>
            </a:pPr>
            <a:endParaRPr lang="en-US" sz="3200" dirty="0">
              <a:solidFill>
                <a:srgbClr val="FFC000"/>
              </a:solidFill>
            </a:endParaRP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2D2D8A"/>
                </a:solidFill>
              </a:rPr>
              <a:t>DIET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2D2D8A"/>
                </a:solidFill>
              </a:rPr>
              <a:t>STRESS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2D2D8A"/>
                </a:solidFill>
              </a:rPr>
              <a:t>EXERCISE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srgbClr val="2D2D8A"/>
                </a:solidFill>
              </a:rPr>
              <a:t>CHEMICALS </a:t>
            </a:r>
          </a:p>
          <a:p>
            <a:pPr eaLnBrk="0" hangingPunct="0">
              <a:defRPr/>
            </a:pPr>
            <a:endParaRPr lang="en-US" sz="2800" dirty="0">
              <a:solidFill>
                <a:srgbClr val="000000"/>
              </a:solidFill>
            </a:endParaRPr>
          </a:p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</a:rPr>
              <a:t>          </a:t>
            </a:r>
          </a:p>
          <a:p>
            <a:pPr eaLnBrk="0" hangingPunct="0">
              <a:defRPr/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6323" name="Picture 2" descr="http://emilyscarenhealth.files.wordpress.com/2011/10/20070129_smok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4238"/>
            <a:ext cx="28575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2"/>
          <p:cNvSpPr>
            <a:spLocks noChangeArrowheads="1"/>
          </p:cNvSpPr>
          <p:nvPr/>
        </p:nvSpPr>
        <p:spPr bwMode="auto">
          <a:xfrm>
            <a:off x="127000" y="6275388"/>
            <a:ext cx="8696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charset="0"/>
              </a:rPr>
              <a:t>http://www.naturepedic.com/blog/wp-content/uploads/2010/11/BPA_free_logo.jpg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charset="0"/>
              </a:rPr>
              <a:t>http://www.knowabouthealth.com/wp-content/uploads/2010/06/mcdonalds_.jpg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Arial" charset="0"/>
              </a:rPr>
              <a:t>http://emilyscarenhealth.wordpress.com/2011/10/04/attention-a-must-read-for-smokers/</a:t>
            </a:r>
          </a:p>
        </p:txBody>
      </p:sp>
      <p:pic>
        <p:nvPicPr>
          <p:cNvPr id="56325" name="Picture 4" descr="http://www.naturepedic.com/blog/wp-content/uploads/2010/11/BPA_free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3962400"/>
            <a:ext cx="2024062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http://www.knowabouthealth.com/wp-content/uploads/2010/06/mcdonalds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1025525"/>
            <a:ext cx="30480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93578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27000" y="304800"/>
            <a:ext cx="4491038" cy="16002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/>
                </a:solidFill>
              </a:rPr>
              <a:t>GENOMIC</a:t>
            </a:r>
            <a:br>
              <a:rPr lang="en-US" altLang="en-US" dirty="0" smtClean="0">
                <a:solidFill>
                  <a:schemeClr val="accent6"/>
                </a:solidFill>
              </a:rPr>
            </a:br>
            <a:r>
              <a:rPr lang="en-US" altLang="en-US" dirty="0" smtClean="0">
                <a:solidFill>
                  <a:schemeClr val="accent6"/>
                </a:solidFill>
              </a:rPr>
              <a:t>IMPRINTING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" y="2219325"/>
            <a:ext cx="9144000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Tags Maternal/Paternal chromosomes</a:t>
            </a:r>
            <a:endParaRPr lang="en-US" dirty="0">
              <a:latin typeface="Comic Sans MS" pitchFamily="66" charset="0"/>
            </a:endParaRP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Differentiation of cell types (blood, skin, </a:t>
            </a:r>
            <a:r>
              <a:rPr lang="en-US" dirty="0" err="1" smtClean="0">
                <a:latin typeface="Comic Sans MS" pitchFamily="66" charset="0"/>
              </a:rPr>
              <a:t>etc</a:t>
            </a:r>
            <a:r>
              <a:rPr lang="en-US" dirty="0" smtClean="0">
                <a:latin typeface="Comic Sans MS" pitchFamily="66" charset="0"/>
              </a:rPr>
              <a:t>)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Embryonic development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Changes in puberty, pregnancy, aging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X chromosome inactivation (Barr bodies)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differences can lead to diseases (cancer)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         and genetic disorders</a:t>
            </a:r>
            <a:br>
              <a:rPr lang="en-US" dirty="0" smtClean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pic>
        <p:nvPicPr>
          <p:cNvPr id="57348" name="Picture 2" descr="epige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8" y="152400"/>
            <a:ext cx="37782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10"/>
          <p:cNvSpPr>
            <a:spLocks noChangeArrowheads="1"/>
          </p:cNvSpPr>
          <p:nvPr/>
        </p:nvSpPr>
        <p:spPr bwMode="auto">
          <a:xfrm>
            <a:off x="127000" y="6534150"/>
            <a:ext cx="91392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16165D"/>
                </a:solidFill>
                <a:latin typeface="Times" charset="0"/>
              </a:rPr>
              <a:t>http://www.molekularbiologie.abi.med.uni-muenchen.de/ueber_uns/schotta/index.html</a:t>
            </a:r>
          </a:p>
        </p:txBody>
      </p:sp>
    </p:spTree>
    <p:extLst>
      <p:ext uri="{BB962C8B-B14F-4D97-AF65-F5344CB8AC3E}">
        <p14:creationId xmlns:p14="http://schemas.microsoft.com/office/powerpoint/2010/main" val="333740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Polygenic Trait – Skin Color</a:t>
            </a:r>
          </a:p>
        </p:txBody>
      </p:sp>
      <p:pic>
        <p:nvPicPr>
          <p:cNvPr id="66563" name="Picture 5" descr="Skin Colors Punne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200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Epistasis </a:t>
            </a:r>
          </a:p>
        </p:txBody>
      </p:sp>
      <p:sp>
        <p:nvSpPr>
          <p:cNvPr id="394271" name="AutoShape 31"/>
          <p:cNvSpPr>
            <a:spLocks noChangeArrowheads="1"/>
          </p:cNvSpPr>
          <p:nvPr/>
        </p:nvSpPr>
        <p:spPr bwMode="auto">
          <a:xfrm>
            <a:off x="147638" y="2965450"/>
            <a:ext cx="10731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600" b="1" i="1">
                <a:solidFill>
                  <a:srgbClr val="201A17"/>
                </a:solidFill>
              </a:rPr>
              <a:t>B_C_</a:t>
            </a:r>
          </a:p>
        </p:txBody>
      </p:sp>
      <p:sp>
        <p:nvSpPr>
          <p:cNvPr id="394272" name="AutoShape 32"/>
          <p:cNvSpPr>
            <a:spLocks noChangeArrowheads="1"/>
          </p:cNvSpPr>
          <p:nvPr/>
        </p:nvSpPr>
        <p:spPr bwMode="auto">
          <a:xfrm>
            <a:off x="147638" y="2955925"/>
            <a:ext cx="1082675" cy="542925"/>
          </a:xfrm>
          <a:prstGeom prst="roundRect">
            <a:avLst>
              <a:gd name="adj" fmla="val 16667"/>
            </a:avLst>
          </a:prstGeom>
          <a:solidFill>
            <a:srgbClr val="201A17"/>
          </a:solidFill>
          <a:ln w="9525">
            <a:solidFill>
              <a:srgbClr val="201A17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600" b="1" i="1">
                <a:solidFill>
                  <a:srgbClr val="FFFFFF"/>
                </a:solidFill>
              </a:rPr>
              <a:t>B_C_</a:t>
            </a:r>
          </a:p>
        </p:txBody>
      </p:sp>
      <p:sp>
        <p:nvSpPr>
          <p:cNvPr id="394273" name="AutoShape 33"/>
          <p:cNvSpPr>
            <a:spLocks noChangeArrowheads="1"/>
          </p:cNvSpPr>
          <p:nvPr/>
        </p:nvSpPr>
        <p:spPr bwMode="auto">
          <a:xfrm>
            <a:off x="147638" y="3656013"/>
            <a:ext cx="10541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600" b="1" i="1">
                <a:solidFill>
                  <a:srgbClr val="201A17"/>
                </a:solidFill>
              </a:rPr>
              <a:t>bbC_</a:t>
            </a:r>
          </a:p>
        </p:txBody>
      </p:sp>
      <p:sp>
        <p:nvSpPr>
          <p:cNvPr id="394274" name="AutoShape 34"/>
          <p:cNvSpPr>
            <a:spLocks noChangeArrowheads="1"/>
          </p:cNvSpPr>
          <p:nvPr/>
        </p:nvSpPr>
        <p:spPr bwMode="auto">
          <a:xfrm>
            <a:off x="147638" y="3656013"/>
            <a:ext cx="1063625" cy="542925"/>
          </a:xfrm>
          <a:prstGeom prst="roundRect">
            <a:avLst>
              <a:gd name="adj" fmla="val 16667"/>
            </a:avLst>
          </a:prstGeom>
          <a:solidFill>
            <a:srgbClr val="582B00"/>
          </a:solidFill>
          <a:ln w="9525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600" b="1" i="1">
                <a:solidFill>
                  <a:srgbClr val="FFFFFF"/>
                </a:solidFill>
              </a:rPr>
              <a:t>bbC_</a:t>
            </a:r>
          </a:p>
        </p:txBody>
      </p:sp>
      <p:sp>
        <p:nvSpPr>
          <p:cNvPr id="394275" name="AutoShape 35"/>
          <p:cNvSpPr>
            <a:spLocks noChangeArrowheads="1"/>
          </p:cNvSpPr>
          <p:nvPr/>
        </p:nvSpPr>
        <p:spPr bwMode="auto">
          <a:xfrm>
            <a:off x="147638" y="4357688"/>
            <a:ext cx="1065212" cy="542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600" b="1" i="1">
                <a:solidFill>
                  <a:srgbClr val="201A17"/>
                </a:solidFill>
              </a:rPr>
              <a:t>_ _cc</a:t>
            </a:r>
          </a:p>
        </p:txBody>
      </p:sp>
      <p:sp>
        <p:nvSpPr>
          <p:cNvPr id="394276" name="AutoShape 36"/>
          <p:cNvSpPr>
            <a:spLocks noChangeArrowheads="1"/>
          </p:cNvSpPr>
          <p:nvPr/>
        </p:nvSpPr>
        <p:spPr bwMode="auto">
          <a:xfrm>
            <a:off x="147638" y="4352925"/>
            <a:ext cx="1074737" cy="552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201A17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600" b="1" i="1">
                <a:solidFill>
                  <a:srgbClr val="201A17"/>
                </a:solidFill>
              </a:rPr>
              <a:t>_ _cc</a:t>
            </a:r>
          </a:p>
        </p:txBody>
      </p:sp>
      <p:pic>
        <p:nvPicPr>
          <p:cNvPr id="12297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038725" y="2133600"/>
            <a:ext cx="4095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78" name="Oval 38"/>
          <p:cNvSpPr>
            <a:spLocks noChangeArrowheads="1"/>
          </p:cNvSpPr>
          <p:nvPr/>
        </p:nvSpPr>
        <p:spPr bwMode="auto">
          <a:xfrm>
            <a:off x="5838825" y="5121275"/>
            <a:ext cx="685800" cy="533400"/>
          </a:xfrm>
          <a:prstGeom prst="ellipse">
            <a:avLst/>
          </a:prstGeom>
          <a:noFill/>
          <a:ln w="38100">
            <a:solidFill>
              <a:srgbClr val="582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79" name="Oval 39"/>
          <p:cNvSpPr>
            <a:spLocks noChangeArrowheads="1"/>
          </p:cNvSpPr>
          <p:nvPr/>
        </p:nvSpPr>
        <p:spPr bwMode="auto">
          <a:xfrm>
            <a:off x="6719888" y="4254500"/>
            <a:ext cx="685800" cy="533400"/>
          </a:xfrm>
          <a:prstGeom prst="ellipse">
            <a:avLst/>
          </a:prstGeom>
          <a:noFill/>
          <a:ln w="38100">
            <a:solidFill>
              <a:srgbClr val="582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80" name="Oval 40"/>
          <p:cNvSpPr>
            <a:spLocks noChangeArrowheads="1"/>
          </p:cNvSpPr>
          <p:nvPr/>
        </p:nvSpPr>
        <p:spPr bwMode="auto">
          <a:xfrm>
            <a:off x="7594600" y="5091113"/>
            <a:ext cx="685800" cy="533400"/>
          </a:xfrm>
          <a:prstGeom prst="ellipse">
            <a:avLst/>
          </a:prstGeom>
          <a:noFill/>
          <a:ln w="38100">
            <a:solidFill>
              <a:srgbClr val="582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81" name="Oval 41"/>
          <p:cNvSpPr>
            <a:spLocks noChangeArrowheads="1"/>
          </p:cNvSpPr>
          <p:nvPr/>
        </p:nvSpPr>
        <p:spPr bwMode="auto">
          <a:xfrm>
            <a:off x="6705600" y="5105400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82" name="Oval 42"/>
          <p:cNvSpPr>
            <a:spLocks noChangeArrowheads="1"/>
          </p:cNvSpPr>
          <p:nvPr/>
        </p:nvSpPr>
        <p:spPr bwMode="auto">
          <a:xfrm>
            <a:off x="6248400" y="5562600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83" name="Oval 43"/>
          <p:cNvSpPr>
            <a:spLocks noChangeArrowheads="1"/>
          </p:cNvSpPr>
          <p:nvPr/>
        </p:nvSpPr>
        <p:spPr bwMode="auto">
          <a:xfrm>
            <a:off x="7162800" y="5562600"/>
            <a:ext cx="685800" cy="5334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4286" name="AutoShape 46"/>
          <p:cNvSpPr>
            <a:spLocks noChangeArrowheads="1"/>
          </p:cNvSpPr>
          <p:nvPr/>
        </p:nvSpPr>
        <p:spPr bwMode="auto">
          <a:xfrm flipH="1">
            <a:off x="1976438" y="5819775"/>
            <a:ext cx="3565525" cy="1016000"/>
          </a:xfrm>
          <a:prstGeom prst="wedgeEllipseCallout">
            <a:avLst>
              <a:gd name="adj1" fmla="val 66523"/>
              <a:gd name="adj2" fmla="val -1375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600" b="1">
                <a:solidFill>
                  <a:srgbClr val="0F116A"/>
                </a:solidFill>
                <a:latin typeface="Comic Sans MS" pitchFamily="66" charset="0"/>
                <a:ea typeface="MS PGothic" pitchFamily="34" charset="-128"/>
              </a:rPr>
              <a:t>How would you know that</a:t>
            </a:r>
            <a:br>
              <a:rPr lang="en-US" altLang="en-US" sz="1600" b="1">
                <a:solidFill>
                  <a:srgbClr val="0F116A"/>
                </a:solidFill>
                <a:latin typeface="Comic Sans MS" pitchFamily="66" charset="0"/>
                <a:ea typeface="MS PGothic" pitchFamily="34" charset="-128"/>
              </a:rPr>
            </a:br>
            <a:r>
              <a:rPr lang="en-US" altLang="en-US" sz="1600" b="1">
                <a:solidFill>
                  <a:srgbClr val="0F116A"/>
                </a:solidFill>
                <a:latin typeface="Comic Sans MS" pitchFamily="66" charset="0"/>
                <a:ea typeface="MS PGothic" pitchFamily="34" charset="-128"/>
              </a:rPr>
              <a:t>difference wasn</a:t>
            </a:r>
            <a:r>
              <a:rPr lang="en-US" altLang="en-US" sz="1600" b="1">
                <a:solidFill>
                  <a:srgbClr val="0F116A"/>
                </a:solidFill>
                <a:ea typeface="MS PGothic" pitchFamily="34" charset="-128"/>
              </a:rPr>
              <a:t>’</a:t>
            </a:r>
            <a:r>
              <a:rPr lang="en-US" altLang="en-US" sz="1600" b="1">
                <a:solidFill>
                  <a:srgbClr val="0F116A"/>
                </a:solidFill>
                <a:latin typeface="Comic Sans MS" pitchFamily="66" charset="0"/>
                <a:ea typeface="MS PGothic" pitchFamily="34" charset="-128"/>
              </a:rPr>
              <a:t>t random chance?</a:t>
            </a:r>
          </a:p>
          <a:p>
            <a:r>
              <a:rPr lang="en-US" altLang="en-US" sz="1600" b="1">
                <a:solidFill>
                  <a:srgbClr val="0F116A"/>
                </a:solidFill>
                <a:latin typeface="Comic Sans MS" pitchFamily="66" charset="0"/>
                <a:ea typeface="MS PGothic" pitchFamily="34" charset="-128"/>
              </a:rPr>
              <a:t>Chi-square test</a:t>
            </a:r>
            <a:r>
              <a:rPr lang="en-US" altLang="en-US" sz="1600" b="1" i="1">
                <a:solidFill>
                  <a:srgbClr val="0F116A"/>
                </a:solidFill>
                <a:latin typeface="Comic Sans MS" pitchFamily="66" charset="0"/>
                <a:ea typeface="MS PGothic" pitchFamily="34" charset="-128"/>
              </a:rPr>
              <a:t>!</a:t>
            </a:r>
            <a:endParaRPr lang="en-US" altLang="en-US" sz="1800" b="1">
              <a:solidFill>
                <a:srgbClr val="0F116A"/>
              </a:solidFill>
              <a:latin typeface="Comic Sans MS" pitchFamily="66" charset="0"/>
              <a:ea typeface="Geneva"/>
              <a:cs typeface="Geneva"/>
            </a:endParaRPr>
          </a:p>
        </p:txBody>
      </p:sp>
      <p:sp>
        <p:nvSpPr>
          <p:cNvPr id="3942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1663" y="1219200"/>
            <a:ext cx="8383587" cy="46482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dirty="0" smtClean="0"/>
              <a:t>One </a:t>
            </a:r>
            <a:r>
              <a:rPr lang="en-US" altLang="en-US" i="1" u="sng" dirty="0" smtClean="0"/>
              <a:t>gene</a:t>
            </a:r>
            <a:r>
              <a:rPr lang="en-US" altLang="en-US" dirty="0" smtClean="0"/>
              <a:t> completely masks another </a:t>
            </a:r>
            <a:r>
              <a:rPr lang="en-US" altLang="en-US" i="1" u="sng" dirty="0" smtClean="0"/>
              <a:t>gene</a:t>
            </a:r>
            <a:endParaRPr lang="en-US" altLang="en-US" dirty="0" smtClean="0"/>
          </a:p>
          <a:p>
            <a:pPr lvl="1" eaLnBrk="1" hangingPunct="1">
              <a:buClrTx/>
            </a:pPr>
            <a:r>
              <a:rPr lang="en-US" altLang="en-US" dirty="0" smtClean="0"/>
              <a:t>coat color in mice = 2 separate genes</a:t>
            </a:r>
          </a:p>
          <a:p>
            <a:pPr marL="1085850" lvl="2" eaLnBrk="1" hangingPunct="1"/>
            <a:r>
              <a:rPr lang="en-US" altLang="en-US" u="sng" dirty="0" err="1" smtClean="0">
                <a:solidFill>
                  <a:srgbClr val="000000"/>
                </a:solidFill>
              </a:rPr>
              <a:t>C,c</a:t>
            </a:r>
            <a:r>
              <a:rPr lang="en-US" altLang="en-US" dirty="0" smtClean="0">
                <a:solidFill>
                  <a:srgbClr val="000000"/>
                </a:solidFill>
              </a:rPr>
              <a:t>: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pigment (</a:t>
            </a:r>
            <a:r>
              <a:rPr lang="en-US" altLang="en-US" dirty="0" smtClean="0">
                <a:solidFill>
                  <a:srgbClr val="391C00"/>
                </a:solidFill>
              </a:rPr>
              <a:t>C</a:t>
            </a:r>
            <a:r>
              <a:rPr lang="en-US" altLang="en-US" dirty="0" smtClean="0"/>
              <a:t>) or </a:t>
            </a:r>
            <a:br>
              <a:rPr lang="en-US" altLang="en-US" dirty="0" smtClean="0"/>
            </a:br>
            <a:r>
              <a:rPr lang="en-US" altLang="en-US" dirty="0" smtClean="0"/>
              <a:t>no pigment (</a:t>
            </a:r>
            <a:r>
              <a:rPr lang="en-US" altLang="en-US" i="1" dirty="0" smtClean="0">
                <a:solidFill>
                  <a:srgbClr val="808080"/>
                </a:solidFill>
              </a:rPr>
              <a:t>c</a:t>
            </a:r>
            <a:r>
              <a:rPr lang="en-US" altLang="en-US" dirty="0" smtClean="0"/>
              <a:t>)</a:t>
            </a:r>
          </a:p>
          <a:p>
            <a:pPr marL="1085850" lvl="2" eaLnBrk="1" hangingPunct="1"/>
            <a:r>
              <a:rPr lang="en-US" altLang="en-US" u="sng" dirty="0" err="1" smtClean="0">
                <a:solidFill>
                  <a:srgbClr val="000000"/>
                </a:solidFill>
              </a:rPr>
              <a:t>B,b</a:t>
            </a:r>
            <a:r>
              <a:rPr lang="en-US" altLang="en-US" dirty="0" smtClean="0">
                <a:solidFill>
                  <a:srgbClr val="000000"/>
                </a:solidFill>
              </a:rPr>
              <a:t>:</a:t>
            </a:r>
            <a:r>
              <a:rPr lang="en-US" altLang="en-US" dirty="0" smtClean="0"/>
              <a:t> </a:t>
            </a:r>
            <a:br>
              <a:rPr lang="en-US" altLang="en-US" dirty="0" smtClean="0"/>
            </a:br>
            <a:r>
              <a:rPr lang="en-US" altLang="en-US" dirty="0" smtClean="0"/>
              <a:t>more pigment (black=</a:t>
            </a:r>
            <a:r>
              <a:rPr lang="en-US" altLang="en-US" dirty="0" smtClean="0">
                <a:solidFill>
                  <a:srgbClr val="000000"/>
                </a:solidFill>
              </a:rPr>
              <a:t>B</a:t>
            </a:r>
            <a:r>
              <a:rPr lang="en-US" altLang="en-US" dirty="0" smtClean="0"/>
              <a:t>) </a:t>
            </a:r>
            <a:br>
              <a:rPr lang="en-US" altLang="en-US" dirty="0" smtClean="0"/>
            </a:br>
            <a:r>
              <a:rPr lang="en-US" altLang="en-US" dirty="0" smtClean="0"/>
              <a:t>or less (brown=</a:t>
            </a:r>
            <a:r>
              <a:rPr lang="en-US" altLang="en-US" dirty="0" smtClean="0">
                <a:solidFill>
                  <a:srgbClr val="391C00"/>
                </a:solidFill>
              </a:rPr>
              <a:t>b</a:t>
            </a:r>
            <a:r>
              <a:rPr lang="en-US" altLang="en-US" dirty="0" smtClean="0"/>
              <a:t>)</a:t>
            </a:r>
          </a:p>
          <a:p>
            <a:pPr marL="1085850" lvl="2" eaLnBrk="1" hangingPunct="1"/>
            <a:r>
              <a:rPr lang="en-US" altLang="en-US" i="1" dirty="0" smtClean="0">
                <a:solidFill>
                  <a:srgbClr val="808080"/>
                </a:solidFill>
              </a:rPr>
              <a:t>cc</a:t>
            </a:r>
            <a:r>
              <a:rPr lang="en-US" altLang="en-US" dirty="0" smtClean="0"/>
              <a:t> = albino, </a:t>
            </a:r>
            <a:br>
              <a:rPr lang="en-US" altLang="en-US" dirty="0" smtClean="0"/>
            </a:br>
            <a:r>
              <a:rPr lang="en-US" altLang="en-US" dirty="0" smtClean="0"/>
              <a:t>no matter B allele</a:t>
            </a:r>
          </a:p>
          <a:p>
            <a:pPr marL="1085850" lvl="2" eaLnBrk="1" hangingPunct="1"/>
            <a:r>
              <a:rPr lang="en-US" altLang="en-US" dirty="0" smtClean="0"/>
              <a:t>9:3:3:1 becomes 9:3:4</a:t>
            </a:r>
          </a:p>
        </p:txBody>
      </p:sp>
      <p:sp>
        <p:nvSpPr>
          <p:cNvPr id="394284" name="Oval 44"/>
          <p:cNvSpPr>
            <a:spLocks noChangeArrowheads="1"/>
          </p:cNvSpPr>
          <p:nvPr/>
        </p:nvSpPr>
        <p:spPr bwMode="auto">
          <a:xfrm>
            <a:off x="6718300" y="6007100"/>
            <a:ext cx="685800" cy="533400"/>
          </a:xfrm>
          <a:prstGeom prst="ellipse">
            <a:avLst/>
          </a:prstGeom>
          <a:noFill/>
          <a:ln w="38100">
            <a:solidFill>
              <a:srgbClr val="00840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" name="Picture 13" descr="See full 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6613"/>
            <a:ext cx="124618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9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4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4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4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4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4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4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94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4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9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94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942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94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94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1" grpId="0" build="p" autoUpdateAnimBg="0"/>
      <p:bldP spid="394272" grpId="0" animBg="1" autoUpdateAnimBg="0"/>
      <p:bldP spid="394273" grpId="0" build="p" autoUpdateAnimBg="0"/>
      <p:bldP spid="394274" grpId="0" animBg="1" autoUpdateAnimBg="0"/>
      <p:bldP spid="394275" grpId="0" build="p" autoUpdateAnimBg="0"/>
      <p:bldP spid="394276" grpId="0" animBg="1" autoUpdateAnimBg="0"/>
      <p:bldP spid="394278" grpId="0" animBg="1"/>
      <p:bldP spid="394279" grpId="0" animBg="1"/>
      <p:bldP spid="394280" grpId="0" animBg="1"/>
      <p:bldP spid="394281" grpId="0" animBg="1"/>
      <p:bldP spid="394282" grpId="0" animBg="1"/>
      <p:bldP spid="394283" grpId="0" animBg="1"/>
      <p:bldP spid="394286" grpId="0" build="p" animBg="1" autoUpdateAnimBg="0"/>
      <p:bldP spid="394244" grpId="0" build="p" autoUpdateAnimBg="0"/>
      <p:bldP spid="3942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Epistasis in Labrador retrievers</a:t>
            </a:r>
          </a:p>
        </p:txBody>
      </p:sp>
      <p:sp>
        <p:nvSpPr>
          <p:cNvPr id="4454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42325" cy="1447800"/>
          </a:xfrm>
        </p:spPr>
        <p:txBody>
          <a:bodyPr/>
          <a:lstStyle/>
          <a:p>
            <a:pPr eaLnBrk="1" hangingPunct="1">
              <a:buClrTx/>
            </a:pPr>
            <a:r>
              <a:rPr lang="en-US" altLang="en-US" sz="2600" smtClean="0"/>
              <a:t>2 genes: (</a:t>
            </a:r>
            <a:r>
              <a:rPr lang="en-US" altLang="en-US" sz="2600" smtClean="0">
                <a:solidFill>
                  <a:schemeClr val="tx2"/>
                </a:solidFill>
              </a:rPr>
              <a:t>E,e)</a:t>
            </a:r>
            <a:r>
              <a:rPr lang="en-US" altLang="en-US" sz="2600" smtClean="0"/>
              <a:t> &amp; (</a:t>
            </a:r>
            <a:r>
              <a:rPr lang="en-US" altLang="en-US" sz="2600" smtClean="0">
                <a:solidFill>
                  <a:schemeClr val="tx2"/>
                </a:solidFill>
              </a:rPr>
              <a:t>B,b)</a:t>
            </a:r>
            <a:endParaRPr lang="en-US" altLang="en-US" sz="2600" smtClean="0"/>
          </a:p>
          <a:p>
            <a:pPr lvl="1" eaLnBrk="1" hangingPunct="1"/>
            <a:r>
              <a:rPr lang="en-US" altLang="en-US" sz="2400" smtClean="0"/>
              <a:t>pigment (</a:t>
            </a:r>
            <a:r>
              <a:rPr lang="en-US" altLang="en-US" sz="2400" smtClean="0">
                <a:solidFill>
                  <a:srgbClr val="582B00"/>
                </a:solidFill>
              </a:rPr>
              <a:t>E</a:t>
            </a:r>
            <a:r>
              <a:rPr lang="en-US" altLang="en-US" sz="2400" smtClean="0"/>
              <a:t>) or no pigment (</a:t>
            </a:r>
            <a:r>
              <a:rPr lang="en-US" altLang="en-US" sz="2400" smtClean="0">
                <a:solidFill>
                  <a:srgbClr val="FFCC18"/>
                </a:solidFill>
              </a:rPr>
              <a:t>e</a:t>
            </a:r>
            <a:r>
              <a:rPr lang="en-US" altLang="en-US" sz="2400" smtClean="0"/>
              <a:t>)</a:t>
            </a:r>
          </a:p>
          <a:p>
            <a:pPr lvl="1" eaLnBrk="1" hangingPunct="1"/>
            <a:r>
              <a:rPr lang="en-US" altLang="en-US" sz="2400" smtClean="0"/>
              <a:t>pigment concentration: black (</a:t>
            </a:r>
            <a:r>
              <a:rPr lang="en-US" altLang="en-US" sz="2400" smtClean="0">
                <a:solidFill>
                  <a:srgbClr val="201A17"/>
                </a:solidFill>
              </a:rPr>
              <a:t>B</a:t>
            </a:r>
            <a:r>
              <a:rPr lang="en-US" altLang="en-US" sz="2400" smtClean="0"/>
              <a:t>) to brown</a:t>
            </a:r>
            <a:r>
              <a:rPr lang="en-US" altLang="en-US" sz="2400" smtClean="0">
                <a:solidFill>
                  <a:schemeClr val="tx2"/>
                </a:solidFill>
              </a:rPr>
              <a:t> </a:t>
            </a:r>
            <a:r>
              <a:rPr lang="en-US" altLang="en-US" sz="2400" smtClean="0"/>
              <a:t>(</a:t>
            </a:r>
            <a:r>
              <a:rPr lang="en-US" altLang="en-US" sz="2400" smtClean="0">
                <a:solidFill>
                  <a:srgbClr val="582B00"/>
                </a:solidFill>
              </a:rPr>
              <a:t>b</a:t>
            </a:r>
            <a:r>
              <a:rPr lang="en-US" altLang="en-US" sz="2400" smtClean="0"/>
              <a:t>)</a:t>
            </a:r>
          </a:p>
        </p:txBody>
      </p:sp>
      <p:pic>
        <p:nvPicPr>
          <p:cNvPr id="13316" name="Picture 11" descr="f13-20_the_effect_of_e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" b="4500"/>
          <a:stretch>
            <a:fillRect/>
          </a:stretch>
        </p:blipFill>
        <p:spPr bwMode="auto">
          <a:xfrm>
            <a:off x="1600200" y="2819400"/>
            <a:ext cx="5738813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56" name="AutoShape 16"/>
          <p:cNvSpPr>
            <a:spLocks noChangeArrowheads="1"/>
          </p:cNvSpPr>
          <p:nvPr/>
        </p:nvSpPr>
        <p:spPr bwMode="auto">
          <a:xfrm>
            <a:off x="6251575" y="5270500"/>
            <a:ext cx="7810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>
                <a:solidFill>
                  <a:srgbClr val="201A17"/>
                </a:solidFill>
              </a:rPr>
              <a:t>E–B–</a:t>
            </a:r>
          </a:p>
        </p:txBody>
      </p:sp>
      <p:sp>
        <p:nvSpPr>
          <p:cNvPr id="445457" name="AutoShape 17"/>
          <p:cNvSpPr>
            <a:spLocks noChangeArrowheads="1"/>
          </p:cNvSpPr>
          <p:nvPr/>
        </p:nvSpPr>
        <p:spPr bwMode="auto">
          <a:xfrm>
            <a:off x="4791075" y="5270500"/>
            <a:ext cx="7683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>
                <a:solidFill>
                  <a:srgbClr val="201A17"/>
                </a:solidFill>
              </a:rPr>
              <a:t>E–bb</a:t>
            </a:r>
          </a:p>
        </p:txBody>
      </p:sp>
      <p:sp>
        <p:nvSpPr>
          <p:cNvPr id="445458" name="AutoShape 18"/>
          <p:cNvSpPr>
            <a:spLocks noChangeArrowheads="1"/>
          </p:cNvSpPr>
          <p:nvPr/>
        </p:nvSpPr>
        <p:spPr bwMode="auto">
          <a:xfrm>
            <a:off x="3360738" y="5270500"/>
            <a:ext cx="7556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>
                <a:solidFill>
                  <a:srgbClr val="201A17"/>
                </a:solidFill>
              </a:rPr>
              <a:t>eeB–</a:t>
            </a:r>
          </a:p>
        </p:txBody>
      </p:sp>
      <p:sp>
        <p:nvSpPr>
          <p:cNvPr id="445459" name="AutoShape 19"/>
          <p:cNvSpPr>
            <a:spLocks noChangeArrowheads="1"/>
          </p:cNvSpPr>
          <p:nvPr/>
        </p:nvSpPr>
        <p:spPr bwMode="auto">
          <a:xfrm>
            <a:off x="1952625" y="5270500"/>
            <a:ext cx="742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1800" b="1">
                <a:solidFill>
                  <a:srgbClr val="201A17"/>
                </a:solidFill>
              </a:rPr>
              <a:t>eebb</a:t>
            </a:r>
          </a:p>
        </p:txBody>
      </p:sp>
    </p:spTree>
    <p:extLst>
      <p:ext uri="{BB962C8B-B14F-4D97-AF65-F5344CB8AC3E}">
        <p14:creationId xmlns:p14="http://schemas.microsoft.com/office/powerpoint/2010/main" val="12326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5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5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5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5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54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build="p" autoUpdateAnimBg="0"/>
      <p:bldP spid="445456" grpId="0" animBg="1" autoUpdateAnimBg="0"/>
      <p:bldP spid="445457" grpId="0" animBg="1" autoUpdateAnimBg="0"/>
      <p:bldP spid="445458" grpId="0" animBg="1" autoUpdateAnimBg="0"/>
      <p:bldP spid="44545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Traits Influenced By The Environment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648200" cy="5638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Phenotype is affected by environmental conditions </a:t>
            </a:r>
          </a:p>
          <a:p>
            <a:pPr eaLnBrk="1" hangingPunct="1"/>
            <a:r>
              <a:rPr lang="en-US" altLang="en-US" dirty="0" smtClean="0"/>
              <a:t>Hydrangeas (flowers) range from blue to pink based upon the pH of the soil</a:t>
            </a:r>
          </a:p>
          <a:p>
            <a:pPr lvl="1" eaLnBrk="1" hangingPunct="1"/>
            <a:r>
              <a:rPr lang="en-US" altLang="en-US" dirty="0" smtClean="0"/>
              <a:t>Acidic soil = blue flowers </a:t>
            </a:r>
          </a:p>
          <a:p>
            <a:pPr lvl="1" eaLnBrk="1" hangingPunct="1"/>
            <a:r>
              <a:rPr lang="en-US" altLang="en-US" dirty="0" smtClean="0"/>
              <a:t>Basic soil = pink flowers </a:t>
            </a:r>
          </a:p>
        </p:txBody>
      </p:sp>
      <p:pic>
        <p:nvPicPr>
          <p:cNvPr id="74756" name="Picture 4" descr="2481280308_501df7b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72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14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Traits Influenced By The Environment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2514600"/>
          </a:xfrm>
        </p:spPr>
        <p:txBody>
          <a:bodyPr/>
          <a:lstStyle/>
          <a:p>
            <a:pPr eaLnBrk="1" hangingPunct="1"/>
            <a:r>
              <a:rPr lang="en-US" altLang="en-US" smtClean="0"/>
              <a:t>Siamese Cat </a:t>
            </a:r>
          </a:p>
          <a:p>
            <a:pPr lvl="1" eaLnBrk="1" hangingPunct="1"/>
            <a:r>
              <a:rPr lang="en-US" altLang="en-US" smtClean="0"/>
              <a:t>Fur on ears, nose, paws, and tail is darker than the rest of the body</a:t>
            </a:r>
          </a:p>
          <a:p>
            <a:pPr lvl="1" eaLnBrk="1" hangingPunct="1"/>
            <a:r>
              <a:rPr lang="en-US" altLang="en-US" smtClean="0"/>
              <a:t>Dark fur at locations which are cooler than normal body temperature </a:t>
            </a:r>
          </a:p>
        </p:txBody>
      </p:sp>
      <p:pic>
        <p:nvPicPr>
          <p:cNvPr id="75780" name="Picture 4" descr="siamese-c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324225"/>
            <a:ext cx="47244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54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Human Examples: </a:t>
            </a:r>
            <a:br>
              <a:rPr lang="en-US" altLang="en-US" sz="4000" smtClean="0"/>
            </a:br>
            <a:r>
              <a:rPr lang="en-US" altLang="en-US" sz="4000" smtClean="0"/>
              <a:t>Traits Influenced By The Environment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4648200" cy="4191000"/>
          </a:xfrm>
        </p:spPr>
        <p:txBody>
          <a:bodyPr/>
          <a:lstStyle/>
          <a:p>
            <a:pPr eaLnBrk="1" hangingPunct="1"/>
            <a:r>
              <a:rPr lang="en-US" altLang="en-US" smtClean="0"/>
              <a:t>Height </a:t>
            </a:r>
          </a:p>
          <a:p>
            <a:pPr lvl="1" eaLnBrk="1" hangingPunct="1"/>
            <a:r>
              <a:rPr lang="en-US" altLang="en-US" smtClean="0"/>
              <a:t>What can influence height besides genes?</a:t>
            </a:r>
          </a:p>
          <a:p>
            <a:pPr eaLnBrk="1" hangingPunct="1"/>
            <a:r>
              <a:rPr lang="en-US" altLang="en-US" smtClean="0"/>
              <a:t>Skin Color </a:t>
            </a:r>
          </a:p>
          <a:p>
            <a:pPr eaLnBrk="1" hangingPunct="1"/>
            <a:r>
              <a:rPr lang="en-US" altLang="en-US" smtClean="0"/>
              <a:t>Human Personality 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77828" name="Picture 4" descr="skin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1219200"/>
            <a:ext cx="4597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97551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901</Words>
  <Application>Microsoft Office PowerPoint</Application>
  <PresentationFormat>On-screen Show (4:3)</PresentationFormat>
  <Paragraphs>229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Complex Patterns of Inheritance  </vt:lpstr>
      <vt:lpstr>Traits Influenced by Several Genes</vt:lpstr>
      <vt:lpstr>PowerPoint Presentation</vt:lpstr>
      <vt:lpstr>Polygenic Trait – Skin Color</vt:lpstr>
      <vt:lpstr>Epistasis </vt:lpstr>
      <vt:lpstr>Epistasis in Labrador retrievers</vt:lpstr>
      <vt:lpstr>Traits Influenced By The Environment</vt:lpstr>
      <vt:lpstr>Traits Influenced By The Environment</vt:lpstr>
      <vt:lpstr>Human Examples:  Traits Influenced By The Environment</vt:lpstr>
      <vt:lpstr>Traits Caused By Mutation</vt:lpstr>
      <vt:lpstr>Sickle Cell Anemia </vt:lpstr>
      <vt:lpstr>Hemophilia </vt:lpstr>
      <vt:lpstr>Hemophilia: The Royal Family</vt:lpstr>
      <vt:lpstr>Huntington’s Disease </vt:lpstr>
      <vt:lpstr>Detecting and Treating Genetic Disorders </vt:lpstr>
      <vt:lpstr>Disorders from Nondisjunction</vt:lpstr>
      <vt:lpstr>Trisomy 21</vt:lpstr>
      <vt:lpstr>PowerPoint Presentation</vt:lpstr>
      <vt:lpstr>X-chromosome Inactivation</vt:lpstr>
      <vt:lpstr>PowerPoint Presentation</vt:lpstr>
      <vt:lpstr>X-inactivation</vt:lpstr>
      <vt:lpstr>PowerPoint Presentation</vt:lpstr>
      <vt:lpstr>PowerPoint Presentation</vt:lpstr>
      <vt:lpstr>ANGELMAN’S SYNDROME</vt:lpstr>
      <vt:lpstr>WHAT’S THE DIFFERENCE?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GENOMIC IMPRINTING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Patterns of Inheritance  </dc:title>
  <dc:creator>desktopuser</dc:creator>
  <cp:lastModifiedBy>desktopuser</cp:lastModifiedBy>
  <cp:revision>1</cp:revision>
  <dcterms:created xsi:type="dcterms:W3CDTF">2015-02-11T17:12:44Z</dcterms:created>
  <dcterms:modified xsi:type="dcterms:W3CDTF">2015-02-11T17:13:35Z</dcterms:modified>
</cp:coreProperties>
</file>