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8" r:id="rId3"/>
    <p:sldMasterId id="2147483700" r:id="rId4"/>
    <p:sldMasterId id="2147483712" r:id="rId5"/>
  </p:sldMasterIdLst>
  <p:notesMasterIdLst>
    <p:notesMasterId r:id="rId32"/>
  </p:notes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4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2C102A-F2B9-4A98-9A74-0DE4F6150699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1CBB7-9784-4F15-8366-9FAFD79AF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83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5650" indent="-290513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3638" indent="-231775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0363" indent="-231775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5500" indent="-231775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52700" indent="-231775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09900" indent="-231775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67100" indent="-231775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24300" indent="-231775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054267B1-FB92-4E98-B87D-622BAF43F51D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92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5650" indent="-290513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3638" indent="-231775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0363" indent="-231775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5500" indent="-231775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52700" indent="-231775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09900" indent="-231775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67100" indent="-231775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24300" indent="-231775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B346A6FD-E311-4570-B217-A571F766CCFB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94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5650" indent="-290513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3638" indent="-231775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0363" indent="-231775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5500" indent="-231775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52700" indent="-231775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09900" indent="-231775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67100" indent="-231775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24300" indent="-231775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F4048BFA-A45E-431B-BA51-08A9B6BD99B4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979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00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0035" name="Slide Number Placeholder 3"/>
          <p:cNvSpPr txBox="1">
            <a:spLocks noGrp="1"/>
          </p:cNvSpPr>
          <p:nvPr/>
        </p:nvSpPr>
        <p:spPr bwMode="auto">
          <a:xfrm>
            <a:off x="3884613" y="8684926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7238" indent="-2921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5225" indent="-233363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0363" indent="-233363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7088" indent="-233363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542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114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686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258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C39202ED-E2CF-4F5C-9344-DC4E289534EC}" type="slidenum">
              <a:rPr lang="en-US" altLang="en-US">
                <a:solidFill>
                  <a:prstClr val="black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41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4131" name="Slide Number Placeholder 3"/>
          <p:cNvSpPr txBox="1">
            <a:spLocks noGrp="1"/>
          </p:cNvSpPr>
          <p:nvPr/>
        </p:nvSpPr>
        <p:spPr bwMode="auto">
          <a:xfrm>
            <a:off x="3884613" y="8684926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7238" indent="-2921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5225" indent="-233363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0363" indent="-233363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7088" indent="-233363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542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114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686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258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85BA09B3-BFBB-4D4E-A6EE-4C64BF174F69}" type="slidenum">
              <a:rPr lang="en-US" altLang="en-US">
                <a:solidFill>
                  <a:prstClr val="black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203" name="Slide Number Placeholder 3"/>
          <p:cNvSpPr txBox="1">
            <a:spLocks noGrp="1"/>
          </p:cNvSpPr>
          <p:nvPr/>
        </p:nvSpPr>
        <p:spPr bwMode="auto">
          <a:xfrm>
            <a:off x="3884613" y="8684926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7238" indent="-2921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5225" indent="-233363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0363" indent="-233363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7088" indent="-233363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542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114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686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258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367F43EE-EE1B-471B-A65E-1C1BC3C1B6C2}" type="slidenum">
              <a:rPr lang="en-US" altLang="en-US">
                <a:solidFill>
                  <a:prstClr val="black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64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6419" name="Slide Number Placeholder 3"/>
          <p:cNvSpPr txBox="1">
            <a:spLocks noGrp="1"/>
          </p:cNvSpPr>
          <p:nvPr/>
        </p:nvSpPr>
        <p:spPr bwMode="auto">
          <a:xfrm>
            <a:off x="3884613" y="8684926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7238" indent="-2921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5225" indent="-233363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0363" indent="-233363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7088" indent="-233363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542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114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686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258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8530158A-8C3B-4760-AB3B-947AC2F6AABA}" type="slidenum">
              <a:rPr lang="en-US" altLang="en-US">
                <a:solidFill>
                  <a:prstClr val="black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solidFill>
                  <a:srgbClr val="D1EAEE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rgbClr val="D1EAEE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rgbClr val="D1EAEE"/>
                </a:solidFill>
              </a:defRPr>
            </a:lvl1pPr>
          </a:lstStyle>
          <a:p>
            <a:fld id="{8D57EDEE-C71D-4BBB-BDB8-D5D8868454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7893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fld id="{E62F5FDB-657F-4C92-8AC4-CD416412F82B}" type="datetimeFigureOut">
              <a:rPr lang="en-US" altLang="en-US"/>
              <a:pPr/>
              <a:t>11/4/2015</a:t>
            </a:fld>
            <a:endParaRPr lang="en-US" alt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endParaRPr lang="en-US" alt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fld id="{44FBC7E2-F165-41ED-B508-11FB2FDFCA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668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fld id="{0323FEC9-3E72-458E-B7F9-E0B1F62BFD9E}" type="datetimeFigureOut">
              <a:rPr lang="en-US" altLang="en-US"/>
              <a:pPr/>
              <a:t>11/4/2015</a:t>
            </a:fld>
            <a:endParaRPr lang="en-US" alt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endParaRPr lang="en-US" alt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fld id="{237E64BC-ADB9-4726-8075-90CC460857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8381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EABD7E-70E5-4723-A5E2-FE67CDE624E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749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BDE2A1-032F-43AC-8632-4297DECAAF6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085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F926E9-710D-42C5-860D-506B00032AB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38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4FC2E7-4514-47C2-9EF5-57D94DD302B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033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5F2573-3230-46D5-B788-96698C16AAA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8933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E9EDDB-75FD-4244-BC5E-4F9A4515E4E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1134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FA71C3-8DE8-4B97-A7EC-78BAD4F9C21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2388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DD53EC-E06F-4D6B-9A9D-2DE3464A8D4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148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fld id="{25EBDC3E-B205-4EF3-B980-885E73126C7C}" type="datetimeFigureOut">
              <a:rPr lang="en-US" altLang="en-US"/>
              <a:pPr/>
              <a:t>11/4/2015</a:t>
            </a:fld>
            <a:endParaRPr lang="en-US" alt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endParaRPr lang="en-US" alt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fld id="{515271E2-1B91-4A62-9501-043140B051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59636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4AD9FF-8272-44D3-B580-C975B34EA4B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224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654277-AAF6-4972-8367-0E48664BF8F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8269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E6842-889E-4C36-9794-4139CE40751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7336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BF062-BB4D-4B8E-96FC-24B20B238AD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4182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8FB60B-971F-419F-ADA6-E082FA4363D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201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10E70C-95EA-4919-A623-BA91ADC5532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0495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B62012-57C4-4135-B4E6-87968A3967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6741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826909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183376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43107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solidFill>
                  <a:srgbClr val="D1EAEE"/>
                </a:solidFill>
              </a:defRPr>
            </a:lvl1pPr>
          </a:lstStyle>
          <a:p>
            <a:fld id="{E9A3A196-49B2-4D87-9AFB-F91A42852AA7}" type="datetimeFigureOut">
              <a:rPr lang="en-US" altLang="en-US"/>
              <a:pPr/>
              <a:t>11/4/2015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rgbClr val="D1EAEE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rgbClr val="D1EAEE"/>
                </a:solidFill>
              </a:defRPr>
            </a:lvl1pPr>
          </a:lstStyle>
          <a:p>
            <a:fld id="{2590155B-8132-407F-924D-0E15B06BF4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47523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050" y="1095375"/>
            <a:ext cx="4359275" cy="4619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4725" y="1095375"/>
            <a:ext cx="4359275" cy="4619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176917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723594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468500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247763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332799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221858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594919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26263" y="0"/>
            <a:ext cx="221773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3050" y="0"/>
            <a:ext cx="6500813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429017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716021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92632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fld id="{4E6D91C2-844B-4042-8B76-5C99B6239995}" type="datetimeFigureOut">
              <a:rPr lang="en-US" altLang="en-US"/>
              <a:pPr/>
              <a:t>11/4/2015</a:t>
            </a:fld>
            <a:endParaRPr lang="en-US" alt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endParaRPr lang="en-US" alt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fld id="{D80D0565-59ED-49D7-AD0D-C50FFD6728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79937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951507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050" y="1095375"/>
            <a:ext cx="4197350" cy="4848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095375"/>
            <a:ext cx="4197350" cy="4848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943648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60233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837582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66376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194516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442170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750295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3375" y="0"/>
            <a:ext cx="2136775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3050" y="0"/>
            <a:ext cx="6257925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421534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29892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fld id="{0E10D9BD-B1BB-4399-8527-F69ED61DC941}" type="datetimeFigureOut">
              <a:rPr lang="en-US" altLang="en-US"/>
              <a:pPr/>
              <a:t>11/4/2015</a:t>
            </a:fld>
            <a:endParaRPr lang="en-US" alt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endParaRPr lang="en-US" alt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fld id="{6A4BD8E4-DBA6-4F2E-8741-7997A24114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32662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352498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09519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050" y="1095375"/>
            <a:ext cx="4359275" cy="4619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4725" y="1095375"/>
            <a:ext cx="4359275" cy="4619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10629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435798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587543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77141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726832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11979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218998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26263" y="0"/>
            <a:ext cx="221773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3050" y="0"/>
            <a:ext cx="6500813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4992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fld id="{68372254-F6D8-4F96-9CB8-3D9BE305C311}" type="datetimeFigureOut">
              <a:rPr lang="en-US" altLang="en-US"/>
              <a:pPr/>
              <a:t>11/4/2015</a:t>
            </a:fld>
            <a:endParaRPr lang="en-US" alt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endParaRPr lang="en-US" alt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fld id="{BB037E6B-5F92-4ED0-965E-1386D7D735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2243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fld id="{EE6DCAE2-E892-4CE0-AC40-8621162B49D0}" type="datetimeFigureOut">
              <a:rPr lang="en-US" altLang="en-US"/>
              <a:pPr/>
              <a:t>11/4/2015</a:t>
            </a:fld>
            <a:endParaRPr lang="en-US" alt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endParaRPr lang="en-US" alt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fld id="{74AA8E36-DE16-4923-9581-07B04018FE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0379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fld id="{175F8BC2-B4DD-4997-964E-0971278F2F56}" type="datetimeFigureOut">
              <a:rPr lang="en-US" altLang="en-US"/>
              <a:pPr/>
              <a:t>11/4/2015</a:t>
            </a:fld>
            <a:endParaRPr lang="en-US" alt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endParaRPr lang="en-US" alt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fld id="{C7A69983-ACF3-4601-A2D8-490F69BACB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9001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/>
          <p:cNvSpPr>
            <a:spLocks/>
          </p:cNvSpPr>
          <p:nvPr/>
        </p:nvSpPr>
        <p:spPr bwMode="auto">
          <a:xfrm rot="420000" flipV="1">
            <a:off x="3165475" y="1108075"/>
            <a:ext cx="5257800" cy="4114800"/>
          </a:xfrm>
          <a:custGeom>
            <a:avLst/>
            <a:gdLst>
              <a:gd name="T0" fmla="*/ 5257800 w 5257800"/>
              <a:gd name="T1" fmla="*/ 2057400 h 4114800"/>
              <a:gd name="T2" fmla="*/ 2628900 w 5257800"/>
              <a:gd name="T3" fmla="*/ 4114800 h 4114800"/>
              <a:gd name="T4" fmla="*/ 0 w 5257800"/>
              <a:gd name="T5" fmla="*/ 2057400 h 4114800"/>
              <a:gd name="T6" fmla="*/ 2628900 w 5257800"/>
              <a:gd name="T7" fmla="*/ 0 h 4114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257800"/>
              <a:gd name="T13" fmla="*/ 0 h 4114800"/>
              <a:gd name="T14" fmla="*/ 5182784 w 5257800"/>
              <a:gd name="T15" fmla="*/ 4114800 h 4114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57800" h="4114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 cmpd="sng">
            <a:solidFill>
              <a:srgbClr val="C0C0C0"/>
            </a:solidFill>
            <a:prstDash val="solid"/>
            <a:round/>
            <a:headEnd/>
            <a:tailEnd/>
          </a:ln>
          <a:effectLst>
            <a:outerShdw blurRad="63500" dist="38500" dir="7500041" sx="98500" sy="100079" kx="99984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ight Triangle 5"/>
          <p:cNvSpPr>
            <a:spLocks noChangeArrowheads="1"/>
          </p:cNvSpPr>
          <p:nvPr/>
        </p:nvSpPr>
        <p:spPr bwMode="auto"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>
            <a:solidFill>
              <a:srgbClr val="FFFFFF"/>
            </a:solidFill>
            <a:bevel/>
            <a:headEnd/>
            <a:tailEnd/>
          </a:ln>
          <a:effectLst>
            <a:outerShdw blurRad="63500" dist="6350" dir="12899787" algn="tl" rotWithShape="0">
              <a:srgbClr val="000000">
                <a:alpha val="46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3200" b="1">
              <a:solidFill>
                <a:srgbClr val="FFFFFF"/>
              </a:solidFill>
              <a:latin typeface="Constantia" pitchFamily="18" charset="0"/>
              <a:ea typeface="ＭＳ Ｐゴシック" pitchFamily="34" charset="-128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fld id="{932E2F49-ACC2-4286-AC2C-E348B082AE13}" type="datetimeFigureOut">
              <a:rPr lang="en-US" altLang="en-US"/>
              <a:pPr/>
              <a:t>11/4/2015</a:t>
            </a:fld>
            <a:endParaRPr lang="en-US" alt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endParaRPr lang="en-US" alt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 b="0"/>
            </a:lvl1pPr>
          </a:lstStyle>
          <a:p>
            <a:fld id="{FA160F18-01E4-4027-BF93-6C99EC32BE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811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prstClr val="black"/>
              </a:solidFill>
            </a:endParaRPr>
          </a:p>
        </p:txBody>
      </p:sp>
      <p:sp>
        <p:nvSpPr>
          <p:cNvPr id="275460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7546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solidFill>
                  <a:srgbClr val="045C75"/>
                </a:solidFill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97DF347-F956-4652-82BC-96ED396B48FC}" type="datetimeFigureOut">
              <a:rPr lang="en-US" altLang="en-US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11/4/2015</a:t>
            </a:fld>
            <a:endParaRPr lang="en-US" altLang="en-US">
              <a:cs typeface="Arial" pitchFamily="34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solidFill>
                  <a:srgbClr val="045C75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cs typeface="Arial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rgbClr val="045C75"/>
                </a:solidFill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ABDCABE-EDD2-4BFB-AFAB-0B0C0427C7B8}" type="slidenum">
              <a:rPr lang="en-US" altLang="en-US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itchFamily="34" charset="0"/>
            </a:endParaRPr>
          </a:p>
        </p:txBody>
      </p:sp>
      <p:grpSp>
        <p:nvGrpSpPr>
          <p:cNvPr id="275465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32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32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0700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ＭＳ Ｐゴシック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72C0AF2-08AA-4B78-A09F-A08C89610687}" type="slidenum">
              <a:rPr lang="en-US" altLang="en-US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239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0" descr="outine copy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3" descr="red butto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5" y="6399213"/>
            <a:ext cx="1143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050" y="1095375"/>
            <a:ext cx="887095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785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cs typeface="Arial" pitchFamily="34" charset="0"/>
            </a:endParaRPr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59088" y="6578600"/>
            <a:ext cx="2895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rgbClr val="535353"/>
                </a:solidFill>
                <a:effectLst/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994400" y="61880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rgbClr val="000000"/>
                </a:solidFill>
                <a:effectLst/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1</a:t>
            </a:r>
          </a:p>
        </p:txBody>
      </p:sp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1828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tabLst>
                <a:tab pos="1828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tabLst>
                <a:tab pos="1828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tabLst>
                <a:tab pos="1828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tabLst>
                <a:tab pos="1828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100000"/>
              </a:spcBef>
              <a:spcAft>
                <a:spcPct val="75000"/>
              </a:spcAft>
            </a:pPr>
            <a:endParaRPr lang="en-US" altLang="en-US" sz="3200" b="1">
              <a:solidFill>
                <a:srgbClr val="000080"/>
              </a:solidFill>
            </a:endParaRPr>
          </a:p>
        </p:txBody>
      </p:sp>
      <p:sp>
        <p:nvSpPr>
          <p:cNvPr id="2057" name="Rectangle 11"/>
          <p:cNvSpPr>
            <a:spLocks noChangeArrowheads="1"/>
          </p:cNvSpPr>
          <p:nvPr/>
        </p:nvSpPr>
        <p:spPr bwMode="auto">
          <a:xfrm>
            <a:off x="609600" y="63849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000">
              <a:solidFill>
                <a:srgbClr val="FFFFFF"/>
              </a:solidFill>
            </a:endParaRPr>
          </a:p>
        </p:txBody>
      </p:sp>
      <p:sp>
        <p:nvSpPr>
          <p:cNvPr id="2058" name="Text Box 12"/>
          <p:cNvSpPr txBox="1"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059" name="Text Box 14"/>
          <p:cNvSpPr txBox="1">
            <a:spLocks noChangeArrowheads="1"/>
          </p:cNvSpPr>
          <p:nvPr/>
        </p:nvSpPr>
        <p:spPr bwMode="auto">
          <a:xfrm>
            <a:off x="8210550" y="6448425"/>
            <a:ext cx="920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smtClean="0">
                <a:solidFill>
                  <a:srgbClr val="FFFFFF"/>
                </a:solidFill>
                <a:cs typeface="Arial" pitchFamily="34" charset="0"/>
              </a:rPr>
              <a:t>End Show</a:t>
            </a:r>
          </a:p>
        </p:txBody>
      </p:sp>
      <p:sp>
        <p:nvSpPr>
          <p:cNvPr id="64527" name="Rectangle 15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053388" y="6346825"/>
            <a:ext cx="1147762" cy="549275"/>
          </a:xfrm>
          <a:prstGeom prst="rect">
            <a:avLst/>
          </a:prstGeom>
          <a:solidFill>
            <a:srgbClr val="FFFF00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8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61" name="Rectangle 16"/>
          <p:cNvSpPr>
            <a:spLocks noChangeArrowheads="1"/>
          </p:cNvSpPr>
          <p:nvPr/>
        </p:nvSpPr>
        <p:spPr bwMode="auto">
          <a:xfrm>
            <a:off x="1776413" y="0"/>
            <a:ext cx="231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800" smtClean="0">
                <a:solidFill>
                  <a:srgbClr val="FF0000"/>
                </a:solidFill>
                <a:cs typeface="Arial" pitchFamily="34" charset="0"/>
              </a:rPr>
              <a:t>7-3 Cell Boundaries</a:t>
            </a:r>
          </a:p>
        </p:txBody>
      </p:sp>
      <p:pic>
        <p:nvPicPr>
          <p:cNvPr id="54286" name="Picture 17" descr="arrow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825" y="101600"/>
            <a:ext cx="317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7" name="Picture 18" descr="key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2397125"/>
            <a:ext cx="671513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8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4341813" y="0"/>
            <a:ext cx="4076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54289" name="Picture 21" descr="logo_ph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6267450"/>
            <a:ext cx="58896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6" name="Rectangle 22"/>
          <p:cNvSpPr>
            <a:spLocks noChangeArrowheads="1"/>
          </p:cNvSpPr>
          <p:nvPr userDrawn="1"/>
        </p:nvSpPr>
        <p:spPr bwMode="auto">
          <a:xfrm>
            <a:off x="6816725" y="5967413"/>
            <a:ext cx="2286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FFFFFF"/>
                </a:solidFill>
              </a:rPr>
              <a:t>Slide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FE92290D-E00A-49F5-89D0-7483F91C100A}" type="slidenum">
              <a:rPr lang="en-US" altLang="en-US" sz="1200" b="1">
                <a:solidFill>
                  <a:srgbClr val="FFFFFF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altLang="en-US" sz="1200" b="1">
                <a:solidFill>
                  <a:srgbClr val="FFFFFF"/>
                </a:solidFill>
              </a:rPr>
              <a:t> of 47</a:t>
            </a:r>
            <a:endParaRPr lang="en-US" altLang="en-US"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718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100000"/>
        </a:spcBef>
        <a:spcAft>
          <a:spcPct val="75000"/>
        </a:spcAft>
        <a:buChar char="•"/>
        <a:tabLst>
          <a:tab pos="1828800" algn="l"/>
        </a:tabLst>
        <a:defRPr sz="3200" b="1">
          <a:solidFill>
            <a:srgbClr val="000080"/>
          </a:solidFill>
          <a:latin typeface="+mn-lt"/>
          <a:ea typeface="+mn-ea"/>
          <a:cs typeface="+mn-cs"/>
        </a:defRPr>
      </a:lvl1pPr>
      <a:lvl2pPr marL="1206500" indent="-749300" algn="l" rtl="0" eaLnBrk="0" fontAlgn="base" hangingPunct="0">
        <a:spcBef>
          <a:spcPct val="100000"/>
        </a:spcBef>
        <a:spcAft>
          <a:spcPct val="25000"/>
        </a:spcAft>
        <a:buChar char="–"/>
        <a:tabLst>
          <a:tab pos="1828800" algn="l"/>
        </a:tabLst>
        <a:defRPr sz="2800" b="1">
          <a:solidFill>
            <a:srgbClr val="006400"/>
          </a:solidFill>
          <a:latin typeface="+mn-lt"/>
          <a:ea typeface="+mn-ea"/>
        </a:defRPr>
      </a:lvl2pPr>
      <a:lvl3pPr marL="1557338" indent="-236538" algn="l" rtl="0" eaLnBrk="0" fontAlgn="base" hangingPunct="0">
        <a:spcBef>
          <a:spcPct val="0"/>
        </a:spcBef>
        <a:spcAft>
          <a:spcPct val="25000"/>
        </a:spcAft>
        <a:buSzPct val="125000"/>
        <a:buChar char="•"/>
        <a:tabLst>
          <a:tab pos="1828800" algn="l"/>
        </a:tabLst>
        <a:defRPr sz="2800">
          <a:solidFill>
            <a:schemeClr val="tx1"/>
          </a:solidFill>
          <a:latin typeface="+mn-lt"/>
          <a:ea typeface="+mn-ea"/>
        </a:defRPr>
      </a:lvl3pPr>
      <a:lvl4pPr marL="1671638" indent="-300038" algn="l" rtl="0" eaLnBrk="0" fontAlgn="base" hangingPunct="0">
        <a:spcBef>
          <a:spcPct val="0"/>
        </a:spcBef>
        <a:spcAft>
          <a:spcPct val="25000"/>
        </a:spcAft>
        <a:buChar char="–"/>
        <a:tabLst>
          <a:tab pos="1828800" algn="l"/>
        </a:tabLst>
        <a:defRPr sz="2800">
          <a:solidFill>
            <a:schemeClr val="tx1"/>
          </a:solidFill>
          <a:latin typeface="+mn-lt"/>
          <a:ea typeface="+mn-ea"/>
        </a:defRPr>
      </a:lvl4pPr>
      <a:lvl5pPr marL="2465388" indent="-228600" algn="l" rtl="0" eaLnBrk="0" fontAlgn="base" hangingPunct="0">
        <a:spcBef>
          <a:spcPct val="0"/>
        </a:spcBef>
        <a:spcAft>
          <a:spcPct val="5000"/>
        </a:spcAft>
        <a:buChar char="»"/>
        <a:tabLst>
          <a:tab pos="1828800" algn="l"/>
        </a:tabLst>
        <a:defRPr sz="3200">
          <a:solidFill>
            <a:schemeClr val="tx1"/>
          </a:solidFill>
          <a:latin typeface="+mn-lt"/>
          <a:ea typeface="+mn-ea"/>
        </a:defRPr>
      </a:lvl5pPr>
      <a:lvl6pPr marL="2922588" indent="-228600" algn="l" rtl="0" fontAlgn="base">
        <a:spcBef>
          <a:spcPct val="0"/>
        </a:spcBef>
        <a:spcAft>
          <a:spcPct val="5000"/>
        </a:spcAft>
        <a:buChar char="»"/>
        <a:tabLst>
          <a:tab pos="1828800" algn="l"/>
        </a:tabLst>
        <a:defRPr sz="3200">
          <a:solidFill>
            <a:schemeClr val="tx1"/>
          </a:solidFill>
          <a:latin typeface="+mn-lt"/>
          <a:ea typeface="+mn-ea"/>
        </a:defRPr>
      </a:lvl6pPr>
      <a:lvl7pPr marL="3379788" indent="-228600" algn="l" rtl="0" fontAlgn="base">
        <a:spcBef>
          <a:spcPct val="0"/>
        </a:spcBef>
        <a:spcAft>
          <a:spcPct val="5000"/>
        </a:spcAft>
        <a:buChar char="»"/>
        <a:tabLst>
          <a:tab pos="1828800" algn="l"/>
        </a:tabLst>
        <a:defRPr sz="3200">
          <a:solidFill>
            <a:schemeClr val="tx1"/>
          </a:solidFill>
          <a:latin typeface="+mn-lt"/>
          <a:ea typeface="+mn-ea"/>
        </a:defRPr>
      </a:lvl7pPr>
      <a:lvl8pPr marL="3836988" indent="-228600" algn="l" rtl="0" fontAlgn="base">
        <a:spcBef>
          <a:spcPct val="0"/>
        </a:spcBef>
        <a:spcAft>
          <a:spcPct val="5000"/>
        </a:spcAft>
        <a:buChar char="»"/>
        <a:tabLst>
          <a:tab pos="1828800" algn="l"/>
        </a:tabLst>
        <a:defRPr sz="3200">
          <a:solidFill>
            <a:schemeClr val="tx1"/>
          </a:solidFill>
          <a:latin typeface="+mn-lt"/>
          <a:ea typeface="+mn-ea"/>
        </a:defRPr>
      </a:lvl8pPr>
      <a:lvl9pPr marL="4294188" indent="-228600" algn="l" rtl="0" fontAlgn="base">
        <a:spcBef>
          <a:spcPct val="0"/>
        </a:spcBef>
        <a:spcAft>
          <a:spcPct val="5000"/>
        </a:spcAft>
        <a:buChar char="»"/>
        <a:tabLst>
          <a:tab pos="1828800" algn="l"/>
        </a:tabLst>
        <a:defRPr sz="3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9" descr="outine copy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3" descr="red butto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5" y="6399213"/>
            <a:ext cx="1143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341813" y="0"/>
            <a:ext cx="4076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050" y="1095375"/>
            <a:ext cx="854710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3040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785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cs typeface="Arial" pitchFamily="34" charset="0"/>
            </a:endParaRPr>
          </a:p>
        </p:txBody>
      </p:sp>
      <p:sp>
        <p:nvSpPr>
          <p:cNvPr id="23040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59088" y="6578600"/>
            <a:ext cx="2895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rgbClr val="535353"/>
                </a:solidFill>
                <a:effectLst/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23040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994400" y="61880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rgbClr val="000000"/>
                </a:solidFill>
                <a:effectLst/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1</a:t>
            </a: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12557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tabLst>
                <a:tab pos="12557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tabLst>
                <a:tab pos="12557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tabLst>
                <a:tab pos="12557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tabLst>
                <a:tab pos="12557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57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57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57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57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50000"/>
              </a:spcAft>
            </a:pPr>
            <a:endParaRPr lang="en-US" altLang="en-US" sz="3200" b="1">
              <a:solidFill>
                <a:srgbClr val="000080"/>
              </a:solidFill>
            </a:endParaRPr>
          </a:p>
        </p:txBody>
      </p:sp>
      <p:sp>
        <p:nvSpPr>
          <p:cNvPr id="4106" name="Rectangle 11"/>
          <p:cNvSpPr>
            <a:spLocks noChangeArrowheads="1"/>
          </p:cNvSpPr>
          <p:nvPr/>
        </p:nvSpPr>
        <p:spPr bwMode="auto">
          <a:xfrm>
            <a:off x="609600" y="63849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000">
              <a:solidFill>
                <a:srgbClr val="FFFFFF"/>
              </a:solidFill>
            </a:endParaRPr>
          </a:p>
        </p:txBody>
      </p:sp>
      <p:sp>
        <p:nvSpPr>
          <p:cNvPr id="4107" name="Text Box 12"/>
          <p:cNvSpPr txBox="1"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08" name="Text Box 14"/>
          <p:cNvSpPr txBox="1">
            <a:spLocks noChangeArrowheads="1"/>
          </p:cNvSpPr>
          <p:nvPr/>
        </p:nvSpPr>
        <p:spPr bwMode="auto">
          <a:xfrm>
            <a:off x="8210550" y="6448425"/>
            <a:ext cx="923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smtClean="0">
                <a:solidFill>
                  <a:srgbClr val="FFFFFF"/>
                </a:solidFill>
                <a:cs typeface="Arial" pitchFamily="34" charset="0"/>
              </a:rPr>
              <a:t>End Show</a:t>
            </a:r>
          </a:p>
        </p:txBody>
      </p:sp>
      <p:sp>
        <p:nvSpPr>
          <p:cNvPr id="230415" name="Rectangle 15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053388" y="6346825"/>
            <a:ext cx="1147762" cy="549275"/>
          </a:xfrm>
          <a:prstGeom prst="rect">
            <a:avLst/>
          </a:prstGeom>
          <a:solidFill>
            <a:srgbClr val="FFFF00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8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10" name="Rectangle 16"/>
          <p:cNvSpPr>
            <a:spLocks noChangeArrowheads="1"/>
          </p:cNvSpPr>
          <p:nvPr/>
        </p:nvSpPr>
        <p:spPr bwMode="auto">
          <a:xfrm>
            <a:off x="1776413" y="0"/>
            <a:ext cx="231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800" smtClean="0">
                <a:solidFill>
                  <a:srgbClr val="FF0000"/>
                </a:solidFill>
                <a:cs typeface="Arial" pitchFamily="34" charset="0"/>
              </a:rPr>
              <a:t>7-3 Cell Boundaries</a:t>
            </a:r>
          </a:p>
        </p:txBody>
      </p:sp>
      <p:pic>
        <p:nvPicPr>
          <p:cNvPr id="41999" name="Picture 20" descr="logo_ph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6267450"/>
            <a:ext cx="58896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2" name="Rectangle 21"/>
          <p:cNvSpPr>
            <a:spLocks noChangeArrowheads="1"/>
          </p:cNvSpPr>
          <p:nvPr userDrawn="1"/>
        </p:nvSpPr>
        <p:spPr bwMode="auto">
          <a:xfrm>
            <a:off x="6816725" y="5967413"/>
            <a:ext cx="2286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FFFFFF"/>
                </a:solidFill>
              </a:rPr>
              <a:t>Slide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F90D5785-619E-4D10-A02F-7E2DC3A80D0B}" type="slidenum">
              <a:rPr lang="en-US" altLang="en-US" sz="1200" b="1">
                <a:solidFill>
                  <a:srgbClr val="FFFFFF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altLang="en-US" sz="1200" b="1">
                <a:solidFill>
                  <a:srgbClr val="FFFFFF"/>
                </a:solidFill>
              </a:rPr>
              <a:t> of 47</a:t>
            </a:r>
            <a:endParaRPr lang="en-US" altLang="en-US" sz="1400" b="1">
              <a:solidFill>
                <a:srgbClr val="FFFFFF"/>
              </a:solidFill>
            </a:endParaRPr>
          </a:p>
        </p:txBody>
      </p:sp>
      <p:pic>
        <p:nvPicPr>
          <p:cNvPr id="42001" name="Picture 22" descr="arrow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825" y="101600"/>
            <a:ext cx="317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495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50000"/>
        </a:spcAft>
        <a:buChar char="•"/>
        <a:tabLst>
          <a:tab pos="1255713" algn="l"/>
        </a:tabLst>
        <a:defRPr sz="3200" b="1">
          <a:solidFill>
            <a:srgbClr val="000080"/>
          </a:solidFill>
          <a:latin typeface="+mn-lt"/>
          <a:ea typeface="+mn-ea"/>
          <a:cs typeface="+mn-cs"/>
        </a:defRPr>
      </a:lvl1pPr>
      <a:lvl2pPr marL="114300" indent="342900" algn="l" rtl="0" eaLnBrk="0" fontAlgn="base" hangingPunct="0">
        <a:lnSpc>
          <a:spcPct val="85000"/>
        </a:lnSpc>
        <a:spcBef>
          <a:spcPct val="0"/>
        </a:spcBef>
        <a:spcAft>
          <a:spcPct val="50000"/>
        </a:spcAft>
        <a:buChar char="–"/>
        <a:tabLst>
          <a:tab pos="1255713" algn="l"/>
        </a:tabLst>
        <a:defRPr sz="2800" b="1">
          <a:solidFill>
            <a:srgbClr val="006400"/>
          </a:solidFill>
          <a:latin typeface="+mn-lt"/>
          <a:ea typeface="+mn-ea"/>
        </a:defRPr>
      </a:lvl2pPr>
      <a:lvl3pPr marL="287338" indent="4763" algn="l" rtl="0" eaLnBrk="0" fontAlgn="base" hangingPunct="0">
        <a:spcBef>
          <a:spcPct val="25000"/>
        </a:spcBef>
        <a:spcAft>
          <a:spcPct val="25000"/>
        </a:spcAft>
        <a:buFont typeface="Arial" pitchFamily="34" charset="0"/>
        <a:buChar char="•"/>
        <a:tabLst>
          <a:tab pos="1255713" algn="l"/>
        </a:tabLst>
        <a:defRPr sz="2800">
          <a:solidFill>
            <a:schemeClr val="tx1"/>
          </a:solidFill>
          <a:latin typeface="+mn-lt"/>
          <a:ea typeface="+mn-ea"/>
        </a:defRPr>
      </a:lvl3pPr>
      <a:lvl4pPr marL="914400" indent="-231775" algn="l" rtl="0" eaLnBrk="0" fontAlgn="base" hangingPunct="0">
        <a:spcBef>
          <a:spcPct val="25000"/>
        </a:spcBef>
        <a:spcAft>
          <a:spcPct val="25000"/>
        </a:spcAft>
        <a:buSzPct val="125000"/>
        <a:buChar char="•"/>
        <a:tabLst>
          <a:tab pos="1255713" algn="l"/>
        </a:tabLst>
        <a:defRPr sz="2800">
          <a:solidFill>
            <a:schemeClr val="tx1"/>
          </a:solidFill>
          <a:latin typeface="+mn-lt"/>
          <a:ea typeface="+mn-ea"/>
        </a:defRPr>
      </a:lvl4pPr>
      <a:lvl5pPr marL="1252538" indent="3175" algn="l" rtl="0" eaLnBrk="0" fontAlgn="base" hangingPunct="0">
        <a:spcBef>
          <a:spcPct val="25000"/>
        </a:spcBef>
        <a:spcAft>
          <a:spcPct val="25000"/>
        </a:spcAft>
        <a:buSzPct val="125000"/>
        <a:buFont typeface="Wingdings" pitchFamily="2" charset="2"/>
        <a:buChar char="»"/>
        <a:tabLst>
          <a:tab pos="1255713" algn="l"/>
        </a:tabLst>
        <a:defRPr sz="2800">
          <a:solidFill>
            <a:schemeClr val="tx1"/>
          </a:solidFill>
          <a:latin typeface="+mn-lt"/>
          <a:ea typeface="+mn-ea"/>
        </a:defRPr>
      </a:lvl5pPr>
      <a:lvl6pPr marL="1709738" indent="3175" algn="l" rtl="0" fontAlgn="base">
        <a:spcBef>
          <a:spcPct val="25000"/>
        </a:spcBef>
        <a:spcAft>
          <a:spcPct val="25000"/>
        </a:spcAft>
        <a:buSzPct val="125000"/>
        <a:buFont typeface="Wingdings" pitchFamily="2" charset="2"/>
        <a:tabLst>
          <a:tab pos="1255713" algn="l"/>
        </a:tabLst>
        <a:defRPr sz="2800">
          <a:solidFill>
            <a:schemeClr val="tx1"/>
          </a:solidFill>
          <a:latin typeface="+mn-lt"/>
          <a:ea typeface="+mn-ea"/>
        </a:defRPr>
      </a:lvl6pPr>
      <a:lvl7pPr marL="2166938" indent="3175" algn="l" rtl="0" fontAlgn="base">
        <a:spcBef>
          <a:spcPct val="25000"/>
        </a:spcBef>
        <a:spcAft>
          <a:spcPct val="25000"/>
        </a:spcAft>
        <a:buSzPct val="125000"/>
        <a:buFont typeface="Wingdings" pitchFamily="2" charset="2"/>
        <a:tabLst>
          <a:tab pos="1255713" algn="l"/>
        </a:tabLst>
        <a:defRPr sz="2800">
          <a:solidFill>
            <a:schemeClr val="tx1"/>
          </a:solidFill>
          <a:latin typeface="+mn-lt"/>
          <a:ea typeface="+mn-ea"/>
        </a:defRPr>
      </a:lvl7pPr>
      <a:lvl8pPr marL="2624138" indent="3175" algn="l" rtl="0" fontAlgn="base">
        <a:spcBef>
          <a:spcPct val="25000"/>
        </a:spcBef>
        <a:spcAft>
          <a:spcPct val="25000"/>
        </a:spcAft>
        <a:buSzPct val="125000"/>
        <a:buFont typeface="Wingdings" pitchFamily="2" charset="2"/>
        <a:tabLst>
          <a:tab pos="1255713" algn="l"/>
        </a:tabLst>
        <a:defRPr sz="2800">
          <a:solidFill>
            <a:schemeClr val="tx1"/>
          </a:solidFill>
          <a:latin typeface="+mn-lt"/>
          <a:ea typeface="+mn-ea"/>
        </a:defRPr>
      </a:lvl8pPr>
      <a:lvl9pPr marL="3081338" indent="3175" algn="l" rtl="0" fontAlgn="base">
        <a:spcBef>
          <a:spcPct val="25000"/>
        </a:spcBef>
        <a:spcAft>
          <a:spcPct val="25000"/>
        </a:spcAft>
        <a:buSzPct val="125000"/>
        <a:buFont typeface="Wingdings" pitchFamily="2" charset="2"/>
        <a:tabLst>
          <a:tab pos="1255713" algn="l"/>
        </a:tabLst>
        <a:defRPr sz="2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0" descr="outine copy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red butto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5" y="6399213"/>
            <a:ext cx="1143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050" y="1095375"/>
            <a:ext cx="887095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785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cs typeface="Arial" pitchFamily="34" charset="0"/>
            </a:endParaRPr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59088" y="6578600"/>
            <a:ext cx="2895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rgbClr val="535353"/>
                </a:solidFill>
                <a:effectLst/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994400" y="61880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rgbClr val="000000"/>
                </a:solidFill>
                <a:effectLst/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1</a:t>
            </a:r>
          </a:p>
        </p:txBody>
      </p:sp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1828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tabLst>
                <a:tab pos="1828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tabLst>
                <a:tab pos="1828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tabLst>
                <a:tab pos="1828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tabLst>
                <a:tab pos="1828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100000"/>
              </a:spcBef>
              <a:spcAft>
                <a:spcPct val="75000"/>
              </a:spcAft>
            </a:pPr>
            <a:endParaRPr lang="en-US" altLang="en-US" sz="3200" b="1">
              <a:solidFill>
                <a:srgbClr val="000080"/>
              </a:solidFill>
            </a:endParaRPr>
          </a:p>
        </p:txBody>
      </p:sp>
      <p:sp>
        <p:nvSpPr>
          <p:cNvPr id="2057" name="Rectangle 11"/>
          <p:cNvSpPr>
            <a:spLocks noChangeArrowheads="1"/>
          </p:cNvSpPr>
          <p:nvPr/>
        </p:nvSpPr>
        <p:spPr bwMode="auto">
          <a:xfrm>
            <a:off x="609600" y="63849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000">
              <a:solidFill>
                <a:srgbClr val="FFFFFF"/>
              </a:solidFill>
            </a:endParaRPr>
          </a:p>
        </p:txBody>
      </p:sp>
      <p:sp>
        <p:nvSpPr>
          <p:cNvPr id="2058" name="Text Box 12"/>
          <p:cNvSpPr txBox="1"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059" name="Text Box 14"/>
          <p:cNvSpPr txBox="1">
            <a:spLocks noChangeArrowheads="1"/>
          </p:cNvSpPr>
          <p:nvPr/>
        </p:nvSpPr>
        <p:spPr bwMode="auto">
          <a:xfrm>
            <a:off x="8210550" y="6448425"/>
            <a:ext cx="920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smtClean="0">
                <a:solidFill>
                  <a:srgbClr val="FFFFFF"/>
                </a:solidFill>
                <a:cs typeface="Arial" pitchFamily="34" charset="0"/>
              </a:rPr>
              <a:t>End Show</a:t>
            </a:r>
          </a:p>
        </p:txBody>
      </p:sp>
      <p:sp>
        <p:nvSpPr>
          <p:cNvPr id="64527" name="Rectangle 15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053388" y="6346825"/>
            <a:ext cx="1147762" cy="549275"/>
          </a:xfrm>
          <a:prstGeom prst="rect">
            <a:avLst/>
          </a:prstGeom>
          <a:solidFill>
            <a:srgbClr val="FFFF00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8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61" name="Rectangle 16"/>
          <p:cNvSpPr>
            <a:spLocks noChangeArrowheads="1"/>
          </p:cNvSpPr>
          <p:nvPr/>
        </p:nvSpPr>
        <p:spPr bwMode="auto">
          <a:xfrm>
            <a:off x="1776413" y="0"/>
            <a:ext cx="231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800" smtClean="0">
                <a:solidFill>
                  <a:srgbClr val="FF0000"/>
                </a:solidFill>
                <a:cs typeface="Arial" pitchFamily="34" charset="0"/>
              </a:rPr>
              <a:t>7-3 Cell Boundaries</a:t>
            </a:r>
          </a:p>
        </p:txBody>
      </p:sp>
      <p:pic>
        <p:nvPicPr>
          <p:cNvPr id="17422" name="Picture 17" descr="arrow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825" y="101600"/>
            <a:ext cx="317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18" descr="key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2397125"/>
            <a:ext cx="671513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4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4341813" y="0"/>
            <a:ext cx="4076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17425" name="Picture 21" descr="logo_ph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6267450"/>
            <a:ext cx="58896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6" name="Rectangle 22"/>
          <p:cNvSpPr>
            <a:spLocks noChangeArrowheads="1"/>
          </p:cNvSpPr>
          <p:nvPr userDrawn="1"/>
        </p:nvSpPr>
        <p:spPr bwMode="auto">
          <a:xfrm>
            <a:off x="6816725" y="5967413"/>
            <a:ext cx="2286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FFFFFF"/>
                </a:solidFill>
              </a:rPr>
              <a:t>Slide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B9C31A3-9422-4038-947A-8C21F80E7C4A}" type="slidenum">
              <a:rPr lang="en-US" altLang="en-US" sz="1200" b="1">
                <a:solidFill>
                  <a:srgbClr val="FFFFFF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altLang="en-US" sz="1200" b="1">
                <a:solidFill>
                  <a:srgbClr val="FFFFFF"/>
                </a:solidFill>
              </a:rPr>
              <a:t> of 47</a:t>
            </a:r>
            <a:endParaRPr lang="en-US" altLang="en-US"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578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100000"/>
        </a:spcBef>
        <a:spcAft>
          <a:spcPct val="75000"/>
        </a:spcAft>
        <a:buChar char="•"/>
        <a:tabLst>
          <a:tab pos="1828800" algn="l"/>
        </a:tabLst>
        <a:defRPr sz="3200" b="1">
          <a:solidFill>
            <a:srgbClr val="000080"/>
          </a:solidFill>
          <a:latin typeface="+mn-lt"/>
          <a:ea typeface="+mn-ea"/>
          <a:cs typeface="+mn-cs"/>
        </a:defRPr>
      </a:lvl1pPr>
      <a:lvl2pPr marL="1206500" indent="-749300" algn="l" rtl="0" eaLnBrk="0" fontAlgn="base" hangingPunct="0">
        <a:spcBef>
          <a:spcPct val="100000"/>
        </a:spcBef>
        <a:spcAft>
          <a:spcPct val="25000"/>
        </a:spcAft>
        <a:buChar char="–"/>
        <a:tabLst>
          <a:tab pos="1828800" algn="l"/>
        </a:tabLst>
        <a:defRPr sz="2800" b="1">
          <a:solidFill>
            <a:srgbClr val="006400"/>
          </a:solidFill>
          <a:latin typeface="+mn-lt"/>
          <a:ea typeface="+mn-ea"/>
        </a:defRPr>
      </a:lvl2pPr>
      <a:lvl3pPr marL="1557338" indent="-236538" algn="l" rtl="0" eaLnBrk="0" fontAlgn="base" hangingPunct="0">
        <a:spcBef>
          <a:spcPct val="0"/>
        </a:spcBef>
        <a:spcAft>
          <a:spcPct val="25000"/>
        </a:spcAft>
        <a:buSzPct val="125000"/>
        <a:buChar char="•"/>
        <a:tabLst>
          <a:tab pos="1828800" algn="l"/>
        </a:tabLst>
        <a:defRPr sz="2800">
          <a:solidFill>
            <a:schemeClr val="tx1"/>
          </a:solidFill>
          <a:latin typeface="+mn-lt"/>
          <a:ea typeface="+mn-ea"/>
        </a:defRPr>
      </a:lvl3pPr>
      <a:lvl4pPr marL="1671638" indent="-300038" algn="l" rtl="0" eaLnBrk="0" fontAlgn="base" hangingPunct="0">
        <a:spcBef>
          <a:spcPct val="0"/>
        </a:spcBef>
        <a:spcAft>
          <a:spcPct val="25000"/>
        </a:spcAft>
        <a:buChar char="–"/>
        <a:tabLst>
          <a:tab pos="1828800" algn="l"/>
        </a:tabLst>
        <a:defRPr sz="2800">
          <a:solidFill>
            <a:schemeClr val="tx1"/>
          </a:solidFill>
          <a:latin typeface="+mn-lt"/>
          <a:ea typeface="+mn-ea"/>
        </a:defRPr>
      </a:lvl4pPr>
      <a:lvl5pPr marL="2465388" indent="-228600" algn="l" rtl="0" eaLnBrk="0" fontAlgn="base" hangingPunct="0">
        <a:spcBef>
          <a:spcPct val="0"/>
        </a:spcBef>
        <a:spcAft>
          <a:spcPct val="5000"/>
        </a:spcAft>
        <a:buChar char="»"/>
        <a:tabLst>
          <a:tab pos="1828800" algn="l"/>
        </a:tabLst>
        <a:defRPr sz="3200">
          <a:solidFill>
            <a:schemeClr val="tx1"/>
          </a:solidFill>
          <a:latin typeface="+mn-lt"/>
          <a:ea typeface="+mn-ea"/>
        </a:defRPr>
      </a:lvl5pPr>
      <a:lvl6pPr marL="2922588" indent="-228600" algn="l" rtl="0" fontAlgn="base">
        <a:spcBef>
          <a:spcPct val="0"/>
        </a:spcBef>
        <a:spcAft>
          <a:spcPct val="5000"/>
        </a:spcAft>
        <a:buChar char="»"/>
        <a:tabLst>
          <a:tab pos="1828800" algn="l"/>
        </a:tabLst>
        <a:defRPr sz="3200">
          <a:solidFill>
            <a:schemeClr val="tx1"/>
          </a:solidFill>
          <a:latin typeface="+mn-lt"/>
          <a:ea typeface="+mn-ea"/>
        </a:defRPr>
      </a:lvl6pPr>
      <a:lvl7pPr marL="3379788" indent="-228600" algn="l" rtl="0" fontAlgn="base">
        <a:spcBef>
          <a:spcPct val="0"/>
        </a:spcBef>
        <a:spcAft>
          <a:spcPct val="5000"/>
        </a:spcAft>
        <a:buChar char="»"/>
        <a:tabLst>
          <a:tab pos="1828800" algn="l"/>
        </a:tabLst>
        <a:defRPr sz="3200">
          <a:solidFill>
            <a:schemeClr val="tx1"/>
          </a:solidFill>
          <a:latin typeface="+mn-lt"/>
          <a:ea typeface="+mn-ea"/>
        </a:defRPr>
      </a:lvl7pPr>
      <a:lvl8pPr marL="3836988" indent="-228600" algn="l" rtl="0" fontAlgn="base">
        <a:spcBef>
          <a:spcPct val="0"/>
        </a:spcBef>
        <a:spcAft>
          <a:spcPct val="5000"/>
        </a:spcAft>
        <a:buChar char="»"/>
        <a:tabLst>
          <a:tab pos="1828800" algn="l"/>
        </a:tabLst>
        <a:defRPr sz="3200">
          <a:solidFill>
            <a:schemeClr val="tx1"/>
          </a:solidFill>
          <a:latin typeface="+mn-lt"/>
          <a:ea typeface="+mn-ea"/>
        </a:defRPr>
      </a:lvl8pPr>
      <a:lvl9pPr marL="4294188" indent="-228600" algn="l" rtl="0" fontAlgn="base">
        <a:spcBef>
          <a:spcPct val="0"/>
        </a:spcBef>
        <a:spcAft>
          <a:spcPct val="5000"/>
        </a:spcAft>
        <a:buChar char="»"/>
        <a:tabLst>
          <a:tab pos="1828800" algn="l"/>
        </a:tabLst>
        <a:defRPr sz="3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://www.stolaf.edu/people/giannini/flashanimat/lipids/membrane%20fluidity.swf" TargetMode="Externa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www.wisc-online.com/objects/index_tj.asp?objid=AP1101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-76200"/>
            <a:ext cx="7851648" cy="1828800"/>
          </a:xfrm>
          <a:ln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Chapter 7</a:t>
            </a:r>
            <a:endParaRPr lang="en-US" dirty="0"/>
          </a:p>
        </p:txBody>
      </p:sp>
      <p:sp>
        <p:nvSpPr>
          <p:cNvPr id="289794" name="Subtitle 4"/>
          <p:cNvSpPr>
            <a:spLocks noGrp="1"/>
          </p:cNvSpPr>
          <p:nvPr>
            <p:ph type="subTitle" idx="1"/>
          </p:nvPr>
        </p:nvSpPr>
        <p:spPr>
          <a:xfrm>
            <a:off x="533400" y="1781175"/>
            <a:ext cx="7854950" cy="1752600"/>
          </a:xfrm>
        </p:spPr>
        <p:txBody>
          <a:bodyPr/>
          <a:lstStyle/>
          <a:p>
            <a:pPr marR="0" eaLnBrk="1" hangingPunct="1"/>
            <a:r>
              <a:rPr lang="en-US" altLang="en-US" sz="4400" smtClean="0"/>
              <a:t>Membrane Structure and Function</a:t>
            </a:r>
          </a:p>
        </p:txBody>
      </p:sp>
      <p:pic>
        <p:nvPicPr>
          <p:cNvPr id="7172" name="Picture 5" descr="07_05PlasmaMembrane-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71800"/>
            <a:ext cx="5638800" cy="3627438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22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5943600" cy="64008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mtClean="0"/>
              <a:t>Structure of cell membrane</a:t>
            </a:r>
          </a:p>
          <a:p>
            <a:pPr marL="0" indent="0">
              <a:buFontTx/>
              <a:buNone/>
            </a:pPr>
            <a:endParaRPr lang="en-US" altLang="en-US" sz="3600" smtClean="0"/>
          </a:p>
          <a:p>
            <a:pPr marL="0" indent="0">
              <a:buFontTx/>
              <a:buNone/>
            </a:pPr>
            <a:r>
              <a:rPr lang="en-US" altLang="en-US" sz="3600" b="1" i="1" u="sng" smtClean="0"/>
              <a:t>Lipid</a:t>
            </a:r>
            <a:r>
              <a:rPr lang="en-US" altLang="en-US" sz="3600" b="1" i="1" smtClean="0"/>
              <a:t> Bilayer</a:t>
            </a:r>
            <a:r>
              <a:rPr lang="en-US" altLang="en-US" sz="3600" smtClean="0"/>
              <a:t> -2 layers of phospholipids</a:t>
            </a:r>
          </a:p>
          <a:p>
            <a:pPr marL="914400" lvl="1" indent="-457200">
              <a:buFont typeface="Calibri" pitchFamily="34" charset="0"/>
              <a:buChar char="–"/>
            </a:pPr>
            <a:r>
              <a:rPr lang="en-US" altLang="en-US" sz="3200" smtClean="0"/>
              <a:t>Phosphate head is </a:t>
            </a:r>
            <a:r>
              <a:rPr lang="en-US" altLang="en-US" sz="3200" i="1" u="sng" smtClean="0"/>
              <a:t>polar</a:t>
            </a:r>
            <a:r>
              <a:rPr lang="en-US" altLang="en-US" sz="3200" smtClean="0"/>
              <a:t> (water loving) </a:t>
            </a:r>
            <a:r>
              <a:rPr lang="en-US" altLang="en-US" sz="3200" u="sng" smtClean="0"/>
              <a:t>“Hydrophilic”</a:t>
            </a:r>
          </a:p>
          <a:p>
            <a:pPr marL="914400" lvl="1" indent="-457200"/>
            <a:r>
              <a:rPr lang="en-US" altLang="en-US" sz="3200" smtClean="0"/>
              <a:t>Fatty acid tails </a:t>
            </a:r>
            <a:r>
              <a:rPr lang="en-US" altLang="en-US" sz="3200" i="1" u="sng" smtClean="0"/>
              <a:t>non-polar</a:t>
            </a:r>
            <a:r>
              <a:rPr lang="en-US" altLang="en-US" sz="3200" smtClean="0"/>
              <a:t> (water fearing) </a:t>
            </a:r>
            <a:r>
              <a:rPr lang="en-US" altLang="en-US" sz="3200" u="sng" smtClean="0"/>
              <a:t>Hydrophobic”</a:t>
            </a:r>
          </a:p>
          <a:p>
            <a:pPr marL="914400" lvl="1" indent="-457200"/>
            <a:r>
              <a:rPr lang="en-US" altLang="en-US" sz="3200" b="1" i="1" u="sng" smtClean="0"/>
              <a:t>Proteins</a:t>
            </a:r>
            <a:r>
              <a:rPr lang="en-US" altLang="en-US" sz="3200" smtClean="0"/>
              <a:t> embedded </a:t>
            </a:r>
          </a:p>
          <a:p>
            <a:pPr marL="914400" lvl="1" indent="-457200">
              <a:buFontTx/>
              <a:buNone/>
            </a:pPr>
            <a:r>
              <a:rPr lang="en-US" altLang="en-US" sz="3200" smtClean="0"/>
              <a:t>     in membrane</a:t>
            </a:r>
          </a:p>
        </p:txBody>
      </p:sp>
      <p:pic>
        <p:nvPicPr>
          <p:cNvPr id="303106" name="Picture 5" descr="phospholipid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400" y="838200"/>
            <a:ext cx="1722438" cy="2133600"/>
          </a:xfrm>
          <a:noFill/>
        </p:spPr>
      </p:pic>
      <p:pic>
        <p:nvPicPr>
          <p:cNvPr id="30310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018088"/>
            <a:ext cx="4191000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3108" name="Text Box 8"/>
          <p:cNvSpPr txBox="1">
            <a:spLocks noChangeArrowheads="1"/>
          </p:cNvSpPr>
          <p:nvPr/>
        </p:nvSpPr>
        <p:spPr bwMode="auto">
          <a:xfrm>
            <a:off x="6096000" y="3124200"/>
            <a:ext cx="2743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cs typeface="Arial" pitchFamily="34" charset="0"/>
              </a:rPr>
              <a:t>Phospholipid</a:t>
            </a:r>
          </a:p>
        </p:txBody>
      </p:sp>
      <p:sp>
        <p:nvSpPr>
          <p:cNvPr id="303109" name="Text Box 9"/>
          <p:cNvSpPr txBox="1">
            <a:spLocks noChangeArrowheads="1"/>
          </p:cNvSpPr>
          <p:nvPr/>
        </p:nvSpPr>
        <p:spPr bwMode="auto">
          <a:xfrm>
            <a:off x="6400800" y="3733800"/>
            <a:ext cx="1752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cs typeface="Arial" pitchFamily="34" charset="0"/>
              </a:rPr>
              <a:t> Bilayer</a:t>
            </a:r>
          </a:p>
        </p:txBody>
      </p:sp>
      <p:pic>
        <p:nvPicPr>
          <p:cNvPr id="303110" name="Picture 10" descr="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0" r="60001"/>
          <a:stretch>
            <a:fillRect/>
          </a:stretch>
        </p:blipFill>
        <p:spPr bwMode="auto">
          <a:xfrm>
            <a:off x="8153400" y="685800"/>
            <a:ext cx="736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8032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3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 smtClean="0">
                <a:ea typeface="ＭＳ Ｐゴシック" pitchFamily="34" charset="-128"/>
              </a:rPr>
              <a:t>Phospholipids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87513"/>
            <a:ext cx="3810000" cy="4637087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Bilayer</a:t>
            </a:r>
          </a:p>
          <a:p>
            <a:pPr eaLnBrk="1" hangingPunct="1"/>
            <a:r>
              <a:rPr lang="en-US" altLang="en-US" b="1" u="sng" smtClean="0">
                <a:solidFill>
                  <a:srgbClr val="FF0000"/>
                </a:solidFill>
                <a:ea typeface="ＭＳ Ｐゴシック" pitchFamily="34" charset="-128"/>
              </a:rPr>
              <a:t>Amphipathic</a:t>
            </a:r>
            <a:r>
              <a:rPr lang="en-US" altLang="en-US" smtClean="0">
                <a:ea typeface="ＭＳ Ｐゴシック" pitchFamily="34" charset="-128"/>
              </a:rPr>
              <a:t> = hydrophilic head, hydrophobic tail</a:t>
            </a:r>
          </a:p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Hydrophobic barrier: keeps hydrophilic molecules out</a:t>
            </a:r>
          </a:p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305155" name="Picture 3" descr="07_02PhospholipidBilayer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00200"/>
            <a:ext cx="48895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280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17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90963"/>
            <a:ext cx="6781800" cy="296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6178" name="Text Box 8"/>
          <p:cNvSpPr txBox="1">
            <a:spLocks noChangeArrowheads="1"/>
          </p:cNvSpPr>
          <p:nvPr/>
        </p:nvSpPr>
        <p:spPr bwMode="auto">
          <a:xfrm>
            <a:off x="1447800" y="6019800"/>
            <a:ext cx="2057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0000"/>
                </a:solidFill>
                <a:cs typeface="Arial" pitchFamily="34" charset="0"/>
              </a:rPr>
              <a:t>Proteins</a:t>
            </a:r>
          </a:p>
        </p:txBody>
      </p:sp>
      <p:grpSp>
        <p:nvGrpSpPr>
          <p:cNvPr id="306179" name="Group 10"/>
          <p:cNvGrpSpPr>
            <a:grpSpLocks/>
          </p:cNvGrpSpPr>
          <p:nvPr/>
        </p:nvGrpSpPr>
        <p:grpSpPr bwMode="auto">
          <a:xfrm>
            <a:off x="0" y="304800"/>
            <a:ext cx="5867400" cy="3308350"/>
            <a:chOff x="240" y="96"/>
            <a:chExt cx="3835" cy="2180"/>
          </a:xfrm>
        </p:grpSpPr>
        <p:pic>
          <p:nvPicPr>
            <p:cNvPr id="306190" name="Picture 5" descr="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9" t="21600" r="51601" b="21600"/>
            <a:stretch>
              <a:fillRect/>
            </a:stretch>
          </p:blipFill>
          <p:spPr bwMode="auto">
            <a:xfrm>
              <a:off x="240" y="96"/>
              <a:ext cx="2500" cy="2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6191" name="Picture 9" descr="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000" t="21600" b="21600"/>
            <a:stretch>
              <a:fillRect/>
            </a:stretch>
          </p:blipFill>
          <p:spPr bwMode="auto">
            <a:xfrm>
              <a:off x="2592" y="96"/>
              <a:ext cx="1483" cy="2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6180" name="Rectangle 11"/>
          <p:cNvSpPr>
            <a:spLocks noChangeArrowheads="1"/>
          </p:cNvSpPr>
          <p:nvPr/>
        </p:nvSpPr>
        <p:spPr bwMode="auto">
          <a:xfrm>
            <a:off x="6477000" y="2209800"/>
            <a:ext cx="2133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cs typeface="Arial" pitchFamily="34" charset="0"/>
              </a:rPr>
              <a:t>	</a:t>
            </a:r>
            <a:r>
              <a:rPr lang="en-US" altLang="en-US" sz="2400">
                <a:solidFill>
                  <a:srgbClr val="000000"/>
                </a:solidFill>
                <a:cs typeface="Arial" pitchFamily="34" charset="0"/>
                <a:hlinkClick r:id="rId5"/>
              </a:rPr>
              <a:t>Membrane movement animation</a:t>
            </a:r>
            <a:endParaRPr lang="en-US" alt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06181" name="Line 12"/>
          <p:cNvSpPr>
            <a:spLocks noChangeShapeType="1"/>
          </p:cNvSpPr>
          <p:nvPr/>
        </p:nvSpPr>
        <p:spPr bwMode="auto">
          <a:xfrm flipH="1">
            <a:off x="3276600" y="914400"/>
            <a:ext cx="6096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06182" name="Text Box 13"/>
          <p:cNvSpPr txBox="1">
            <a:spLocks noChangeArrowheads="1"/>
          </p:cNvSpPr>
          <p:nvPr/>
        </p:nvSpPr>
        <p:spPr bwMode="auto">
          <a:xfrm>
            <a:off x="3886200" y="304800"/>
            <a:ext cx="22098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cs typeface="Arial" pitchFamily="34" charset="0"/>
              </a:rPr>
              <a:t>Polar </a:t>
            </a:r>
            <a:r>
              <a:rPr lang="en-US" altLang="en-US" sz="2800" u="sng">
                <a:solidFill>
                  <a:srgbClr val="FF0000"/>
                </a:solidFill>
                <a:cs typeface="Arial" pitchFamily="34" charset="0"/>
              </a:rPr>
              <a:t>heads </a:t>
            </a:r>
            <a:r>
              <a:rPr lang="en-US" altLang="en-US" sz="2800" b="1" u="sng">
                <a:solidFill>
                  <a:srgbClr val="FF0000"/>
                </a:solidFill>
                <a:cs typeface="Arial" pitchFamily="34" charset="0"/>
              </a:rPr>
              <a:t>love water</a:t>
            </a:r>
            <a:r>
              <a:rPr lang="en-US" altLang="en-US" sz="2800">
                <a:solidFill>
                  <a:srgbClr val="FF0000"/>
                </a:solidFill>
                <a:cs typeface="Arial" pitchFamily="34" charset="0"/>
              </a:rPr>
              <a:t> &amp; dissolve.</a:t>
            </a:r>
          </a:p>
        </p:txBody>
      </p:sp>
      <p:sp>
        <p:nvSpPr>
          <p:cNvPr id="306183" name="Line 14"/>
          <p:cNvSpPr>
            <a:spLocks noChangeShapeType="1"/>
          </p:cNvSpPr>
          <p:nvPr/>
        </p:nvSpPr>
        <p:spPr bwMode="auto">
          <a:xfrm flipH="1" flipV="1">
            <a:off x="3429000" y="2209800"/>
            <a:ext cx="6096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06184" name="Text Box 15"/>
          <p:cNvSpPr txBox="1">
            <a:spLocks noChangeArrowheads="1"/>
          </p:cNvSpPr>
          <p:nvPr/>
        </p:nvSpPr>
        <p:spPr bwMode="auto">
          <a:xfrm>
            <a:off x="4038600" y="2286000"/>
            <a:ext cx="22098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cs typeface="Arial" pitchFamily="34" charset="0"/>
              </a:rPr>
              <a:t>Non-polar </a:t>
            </a:r>
            <a:r>
              <a:rPr lang="en-US" altLang="en-US" sz="2800" u="sng">
                <a:solidFill>
                  <a:srgbClr val="FF0000"/>
                </a:solidFill>
                <a:cs typeface="Arial" pitchFamily="34" charset="0"/>
              </a:rPr>
              <a:t>tails </a:t>
            </a:r>
            <a:r>
              <a:rPr lang="en-US" altLang="en-US" sz="2800" b="1" u="sng">
                <a:solidFill>
                  <a:srgbClr val="FF0000"/>
                </a:solidFill>
                <a:cs typeface="Arial" pitchFamily="34" charset="0"/>
              </a:rPr>
              <a:t>hide from water</a:t>
            </a:r>
            <a:r>
              <a:rPr lang="en-US" altLang="en-US" sz="2800" u="sng">
                <a:solidFill>
                  <a:srgbClr val="FF0000"/>
                </a:solidFill>
                <a:cs typeface="Arial" pitchFamily="34" charset="0"/>
              </a:rPr>
              <a:t>.</a:t>
            </a:r>
          </a:p>
        </p:txBody>
      </p:sp>
      <p:sp>
        <p:nvSpPr>
          <p:cNvPr id="306185" name="Line 17"/>
          <p:cNvSpPr>
            <a:spLocks noChangeShapeType="1"/>
          </p:cNvSpPr>
          <p:nvPr/>
        </p:nvSpPr>
        <p:spPr bwMode="auto">
          <a:xfrm flipV="1">
            <a:off x="1676400" y="5562600"/>
            <a:ext cx="76200" cy="4572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114" name="Line 18"/>
          <p:cNvSpPr>
            <a:spLocks noChangeShapeType="1"/>
          </p:cNvSpPr>
          <p:nvPr/>
        </p:nvSpPr>
        <p:spPr bwMode="auto">
          <a:xfrm flipV="1">
            <a:off x="2895600" y="5562600"/>
            <a:ext cx="304800" cy="685800"/>
          </a:xfrm>
          <a:prstGeom prst="line">
            <a:avLst/>
          </a:prstGeom>
          <a:ln>
            <a:headEnd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15" name="Line 19"/>
          <p:cNvSpPr>
            <a:spLocks noChangeShapeType="1"/>
          </p:cNvSpPr>
          <p:nvPr/>
        </p:nvSpPr>
        <p:spPr bwMode="auto">
          <a:xfrm flipH="1">
            <a:off x="2590800" y="4114800"/>
            <a:ext cx="914400" cy="76200"/>
          </a:xfrm>
          <a:prstGeom prst="line">
            <a:avLst/>
          </a:prstGeom>
          <a:ln>
            <a:headEnd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ln>
                <a:solidFill>
                  <a:sysClr val="windowText" lastClr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306188" name="Text Box 20"/>
          <p:cNvSpPr txBox="1">
            <a:spLocks noChangeArrowheads="1"/>
          </p:cNvSpPr>
          <p:nvPr/>
        </p:nvSpPr>
        <p:spPr bwMode="auto">
          <a:xfrm>
            <a:off x="3505200" y="3810000"/>
            <a:ext cx="3124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cs typeface="Arial" pitchFamily="34" charset="0"/>
              </a:rPr>
              <a:t>Carbohydrate cell markers</a:t>
            </a:r>
          </a:p>
        </p:txBody>
      </p:sp>
      <p:sp>
        <p:nvSpPr>
          <p:cNvPr id="306189" name="Text Box 21"/>
          <p:cNvSpPr txBox="1">
            <a:spLocks noChangeArrowheads="1"/>
          </p:cNvSpPr>
          <p:nvPr/>
        </p:nvSpPr>
        <p:spPr bwMode="auto">
          <a:xfrm>
            <a:off x="5943600" y="228600"/>
            <a:ext cx="3200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0000"/>
                </a:solidFill>
                <a:cs typeface="Arial" pitchFamily="34" charset="0"/>
              </a:rPr>
              <a:t>Fluid Mosaic Model of the cell membrane</a:t>
            </a:r>
          </a:p>
        </p:txBody>
      </p:sp>
    </p:spTree>
    <p:extLst>
      <p:ext uri="{BB962C8B-B14F-4D97-AF65-F5344CB8AC3E}">
        <p14:creationId xmlns:p14="http://schemas.microsoft.com/office/powerpoint/2010/main" val="83909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5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104188" cy="1214438"/>
          </a:xfrm>
        </p:spPr>
        <p:txBody>
          <a:bodyPr/>
          <a:lstStyle/>
          <a:p>
            <a:pPr eaLnBrk="1" hangingPunct="1"/>
            <a:r>
              <a:rPr lang="en-US" altLang="en-US" sz="4800" smtClean="0">
                <a:ea typeface="ＭＳ Ｐゴシック" pitchFamily="34" charset="-128"/>
              </a:rPr>
              <a:t>Membrane fluidity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35113"/>
            <a:ext cx="4953000" cy="5170487"/>
          </a:xfrm>
        </p:spPr>
        <p:txBody>
          <a:bodyPr/>
          <a:lstStyle/>
          <a:p>
            <a:pPr eaLnBrk="1" hangingPunct="1"/>
            <a:r>
              <a:rPr lang="en-US" altLang="en-US" sz="2400" b="1" smtClean="0">
                <a:solidFill>
                  <a:srgbClr val="FF0000"/>
                </a:solidFill>
                <a:ea typeface="ＭＳ Ｐゴシック" pitchFamily="34" charset="-128"/>
              </a:rPr>
              <a:t>Low temps</a:t>
            </a:r>
            <a:r>
              <a:rPr lang="en-US" altLang="en-US" sz="2400" smtClean="0">
                <a:ea typeface="ＭＳ Ｐゴシック" pitchFamily="34" charset="-128"/>
              </a:rPr>
              <a:t>: phospholipids w/unsaturated tails (kinks prevent close packing)</a:t>
            </a:r>
          </a:p>
          <a:p>
            <a:pPr eaLnBrk="1" hangingPunct="1"/>
            <a:r>
              <a:rPr lang="en-US" altLang="en-US" sz="2400" b="1" smtClean="0">
                <a:solidFill>
                  <a:srgbClr val="FF0000"/>
                </a:solidFill>
                <a:ea typeface="ＭＳ Ｐゴシック" pitchFamily="34" charset="-128"/>
              </a:rPr>
              <a:t>Cholesterol</a:t>
            </a:r>
            <a:r>
              <a:rPr lang="en-US" altLang="en-US" sz="2400" smtClean="0">
                <a:ea typeface="ＭＳ Ｐゴシック" pitchFamily="34" charset="-128"/>
              </a:rPr>
              <a:t> resists changes by: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limit fluidity at high temps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hinder close packing at low temps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Adaptations: bacteria in hot springs (unusual lipids); winter wheat (</a:t>
            </a:r>
            <a:r>
              <a:rPr lang="en-US" altLang="en-US" sz="2400" smtClean="0">
                <a:ea typeface="ＭＳ Ｐゴシック" pitchFamily="34" charset="-128"/>
                <a:sym typeface="Wingdings" pitchFamily="2" charset="2"/>
              </a:rPr>
              <a:t> </a:t>
            </a:r>
            <a:r>
              <a:rPr lang="en-US" altLang="en-US" sz="2400" smtClean="0">
                <a:ea typeface="ＭＳ Ｐゴシック" pitchFamily="34" charset="-128"/>
              </a:rPr>
              <a:t>unsaturated phospholipids</a:t>
            </a:r>
            <a:r>
              <a:rPr lang="en-US" altLang="en-US" smtClean="0">
                <a:ea typeface="ＭＳ Ｐゴシック" pitchFamily="34" charset="-128"/>
              </a:rPr>
              <a:t>)</a:t>
            </a:r>
          </a:p>
        </p:txBody>
      </p:sp>
      <p:pic>
        <p:nvPicPr>
          <p:cNvPr id="308227" name="Picture 4" descr="07_08MembraneFluidFactor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87538"/>
            <a:ext cx="4038600" cy="364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893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1125538"/>
            <a:ext cx="8229600" cy="5143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Membrane Proteins</a:t>
            </a:r>
          </a:p>
        </p:txBody>
      </p:sp>
      <p:sp>
        <p:nvSpPr>
          <p:cNvPr id="309250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3688"/>
            <a:ext cx="4040188" cy="685800"/>
          </a:xfrm>
        </p:spPr>
        <p:txBody>
          <a:bodyPr/>
          <a:lstStyle/>
          <a:p>
            <a:pPr eaLnBrk="1" hangingPunct="1"/>
            <a:r>
              <a:rPr lang="en-US" altLang="en-US" sz="2800" u="sng" smtClean="0">
                <a:ea typeface="ＭＳ Ｐゴシック" pitchFamily="34" charset="-128"/>
              </a:rPr>
              <a:t>Integral Proteins</a:t>
            </a:r>
          </a:p>
        </p:txBody>
      </p:sp>
      <p:sp>
        <p:nvSpPr>
          <p:cNvPr id="309251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63688"/>
            <a:ext cx="4041775" cy="685800"/>
          </a:xfrm>
        </p:spPr>
        <p:txBody>
          <a:bodyPr/>
          <a:lstStyle/>
          <a:p>
            <a:pPr eaLnBrk="1" hangingPunct="1"/>
            <a:r>
              <a:rPr lang="en-US" altLang="en-US" sz="2800" u="sng" smtClean="0">
                <a:ea typeface="ＭＳ Ｐゴシック" pitchFamily="34" charset="-128"/>
              </a:rPr>
              <a:t>Peripheral Proteins</a:t>
            </a:r>
          </a:p>
        </p:txBody>
      </p:sp>
      <p:sp>
        <p:nvSpPr>
          <p:cNvPr id="19461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173288"/>
            <a:ext cx="4040188" cy="4608512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C00000"/>
                </a:solidFill>
                <a:ea typeface="ＭＳ Ｐゴシック" pitchFamily="34" charset="-128"/>
              </a:rPr>
              <a:t>Embedded</a:t>
            </a:r>
            <a:r>
              <a:rPr lang="en-US" altLang="en-US" smtClean="0">
                <a:ea typeface="ＭＳ Ｐゴシック" pitchFamily="34" charset="-128"/>
              </a:rPr>
              <a:t> in membrane</a:t>
            </a:r>
          </a:p>
          <a:p>
            <a:pPr eaLnBrk="1" hangingPunct="1"/>
            <a:endParaRPr lang="en-US" altLang="en-US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Transmembrane with hydrophilic heads/tails and hydrophobic middles</a:t>
            </a:r>
          </a:p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19462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3288"/>
            <a:ext cx="4041775" cy="4608512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Extracellular or cytoplasmic sides of membrane</a:t>
            </a:r>
          </a:p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NOT embedded</a:t>
            </a:r>
          </a:p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Held in place by the cytoskeleton or ECM</a:t>
            </a:r>
          </a:p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Provides stronger framework</a:t>
            </a:r>
          </a:p>
        </p:txBody>
      </p:sp>
    </p:spTree>
    <p:extLst>
      <p:ext uri="{BB962C8B-B14F-4D97-AF65-F5344CB8AC3E}">
        <p14:creationId xmlns:p14="http://schemas.microsoft.com/office/powerpoint/2010/main" val="48889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3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382000" cy="609600"/>
          </a:xfrm>
        </p:spPr>
        <p:txBody>
          <a:bodyPr/>
          <a:lstStyle/>
          <a:p>
            <a:r>
              <a:rPr lang="en-US" altLang="en-US" sz="4000" smtClean="0"/>
              <a:t>Transmembrane protein structure</a:t>
            </a:r>
          </a:p>
        </p:txBody>
      </p:sp>
      <p:pic>
        <p:nvPicPr>
          <p:cNvPr id="310274" name="Picture 3" descr="07_09TransmembProtein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95438"/>
            <a:ext cx="403860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2590800" y="3657600"/>
            <a:ext cx="2444750" cy="484188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12025634">
            <a:off x="4976813" y="2986088"/>
            <a:ext cx="1919287" cy="485775"/>
          </a:xfrm>
          <a:prstGeom prst="rightArrow">
            <a:avLst/>
          </a:prstGeom>
          <a:solidFill>
            <a:srgbClr val="06900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9755331">
            <a:off x="4981575" y="4576763"/>
            <a:ext cx="1931988" cy="485775"/>
          </a:xfrm>
          <a:prstGeom prst="rightArrow">
            <a:avLst/>
          </a:prstGeom>
          <a:solidFill>
            <a:srgbClr val="06900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0" y="3429000"/>
            <a:ext cx="2438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en-US" sz="2800" b="1">
                <a:solidFill>
                  <a:srgbClr val="C00000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Hydrophobic interior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934200" y="3505200"/>
            <a:ext cx="2438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en-US" sz="2800" b="1">
                <a:solidFill>
                  <a:srgbClr val="069009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Hydrophilic ends</a:t>
            </a:r>
          </a:p>
        </p:txBody>
      </p:sp>
    </p:spTree>
    <p:extLst>
      <p:ext uri="{BB962C8B-B14F-4D97-AF65-F5344CB8AC3E}">
        <p14:creationId xmlns:p14="http://schemas.microsoft.com/office/powerpoint/2010/main" val="142841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7" name="Rectangle 2"/>
          <p:cNvSpPr>
            <a:spLocks noChangeArrowheads="1"/>
          </p:cNvSpPr>
          <p:nvPr/>
        </p:nvSpPr>
        <p:spPr bwMode="auto">
          <a:xfrm>
            <a:off x="0" y="0"/>
            <a:ext cx="55626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04800" indent="-304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62000" indent="-304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cs typeface="Arial" pitchFamily="34" charset="0"/>
              </a:rPr>
              <a:t>Proteins</a:t>
            </a:r>
          </a:p>
          <a:p>
            <a:pPr eaLnBrk="0" fontAlgn="base" hangingPunct="0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cs typeface="Arial" pitchFamily="34" charset="0"/>
              </a:rPr>
              <a:t>	</a:t>
            </a:r>
            <a:r>
              <a:rPr lang="en-US" altLang="en-US" sz="2400" b="1" u="sng">
                <a:solidFill>
                  <a:srgbClr val="000000"/>
                </a:solidFill>
                <a:cs typeface="Arial" pitchFamily="34" charset="0"/>
              </a:rPr>
              <a:t>Cell-surface markers: </a:t>
            </a:r>
            <a:r>
              <a:rPr lang="en-US" altLang="en-US" sz="2400">
                <a:solidFill>
                  <a:srgbClr val="000000"/>
                </a:solidFill>
                <a:cs typeface="Arial" pitchFamily="34" charset="0"/>
              </a:rPr>
              <a:t>(</a:t>
            </a:r>
            <a:r>
              <a:rPr lang="en-US" altLang="en-US" sz="240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Carbohydrates attached to the proteins act like chemical identification cards) </a:t>
            </a:r>
            <a:r>
              <a:rPr lang="en-US" altLang="en-US" sz="2400">
                <a:solidFill>
                  <a:srgbClr val="000000"/>
                </a:solidFill>
                <a:cs typeface="Arial" pitchFamily="34" charset="0"/>
              </a:rPr>
              <a:t>Identify the cell type and help cells work together.</a:t>
            </a:r>
          </a:p>
          <a:p>
            <a:pPr eaLnBrk="0" fontAlgn="base" hangingPunct="0">
              <a:lnSpc>
                <a:spcPct val="90000"/>
              </a:lnSpc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  <a:cs typeface="Arial" pitchFamily="34" charset="0"/>
            </a:endParaRPr>
          </a:p>
          <a:p>
            <a:pPr eaLnBrk="0" fontAlgn="base" hangingPunct="0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cs typeface="Arial" pitchFamily="34" charset="0"/>
              </a:rPr>
              <a:t>	</a:t>
            </a:r>
            <a:r>
              <a:rPr lang="en-US" altLang="en-US" sz="2400" b="1" u="sng">
                <a:solidFill>
                  <a:srgbClr val="000000"/>
                </a:solidFill>
                <a:cs typeface="Arial" pitchFamily="34" charset="0"/>
              </a:rPr>
              <a:t>Receptor proteins</a:t>
            </a:r>
            <a:r>
              <a:rPr lang="en-US" altLang="en-US" sz="2400" b="1">
                <a:solidFill>
                  <a:srgbClr val="000000"/>
                </a:solidFill>
                <a:cs typeface="Arial" pitchFamily="34" charset="0"/>
              </a:rPr>
              <a:t>: </a:t>
            </a:r>
            <a:r>
              <a:rPr lang="en-US" altLang="en-US" sz="2400">
                <a:solidFill>
                  <a:srgbClr val="000000"/>
                </a:solidFill>
                <a:cs typeface="Arial" pitchFamily="34" charset="0"/>
              </a:rPr>
              <a:t>Monitor environment</a:t>
            </a:r>
          </a:p>
          <a:p>
            <a:pPr eaLnBrk="0" fontAlgn="base" hangingPunct="0">
              <a:lnSpc>
                <a:spcPct val="90000"/>
              </a:lnSpc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  <a:cs typeface="Arial" pitchFamily="34" charset="0"/>
            </a:endParaRPr>
          </a:p>
          <a:p>
            <a:pPr eaLnBrk="0" fontAlgn="base" hangingPunct="0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cs typeface="Arial" pitchFamily="34" charset="0"/>
              </a:rPr>
              <a:t>	</a:t>
            </a:r>
            <a:r>
              <a:rPr lang="en-US" altLang="en-US" sz="2400" b="1" u="sng">
                <a:solidFill>
                  <a:srgbClr val="000000"/>
                </a:solidFill>
                <a:cs typeface="Arial" pitchFamily="34" charset="0"/>
              </a:rPr>
              <a:t>Enzymes:</a:t>
            </a:r>
            <a:r>
              <a:rPr lang="en-US" altLang="en-US" sz="2400">
                <a:solidFill>
                  <a:srgbClr val="000000"/>
                </a:solidFill>
                <a:cs typeface="Arial" pitchFamily="34" charset="0"/>
              </a:rPr>
              <a:t> speeds up rate of chemical reactions in cell.</a:t>
            </a:r>
          </a:p>
          <a:p>
            <a:pPr eaLnBrk="0" fontAlgn="base" hangingPunct="0">
              <a:lnSpc>
                <a:spcPct val="90000"/>
              </a:lnSpc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  <a:cs typeface="Arial" pitchFamily="34" charset="0"/>
            </a:endParaRPr>
          </a:p>
          <a:p>
            <a:pPr eaLnBrk="0" fontAlgn="base" hangingPunct="0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cs typeface="Arial" pitchFamily="34" charset="0"/>
              </a:rPr>
              <a:t>	</a:t>
            </a:r>
            <a:r>
              <a:rPr lang="en-US" altLang="en-US" sz="2400" b="1" u="sng">
                <a:solidFill>
                  <a:srgbClr val="000000"/>
                </a:solidFill>
                <a:cs typeface="Arial" pitchFamily="34" charset="0"/>
              </a:rPr>
              <a:t>Transport Proteins:</a:t>
            </a:r>
            <a:r>
              <a:rPr lang="en-US" altLang="en-US" b="1" u="sng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altLang="en-US">
                <a:solidFill>
                  <a:srgbClr val="000000"/>
                </a:solidFill>
                <a:cs typeface="Arial" pitchFamily="34" charset="0"/>
              </a:rPr>
              <a:t>(</a:t>
            </a:r>
            <a:r>
              <a:rPr lang="en-US" altLang="en-US" sz="240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Some proteins  form channels and pumps) </a:t>
            </a:r>
            <a:r>
              <a:rPr lang="en-US" altLang="en-US" sz="2400">
                <a:solidFill>
                  <a:srgbClr val="000000"/>
                </a:solidFill>
                <a:cs typeface="Arial" pitchFamily="34" charset="0"/>
              </a:rPr>
              <a:t>move materials across bilayer</a:t>
            </a:r>
          </a:p>
        </p:txBody>
      </p:sp>
      <p:pic>
        <p:nvPicPr>
          <p:cNvPr id="311298" name="Picture 3" descr="11_20_membrane_prote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8600"/>
            <a:ext cx="3657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29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0" y="4600575"/>
            <a:ext cx="3227388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300" name="Line 11"/>
          <p:cNvSpPr>
            <a:spLocks noChangeShapeType="1"/>
          </p:cNvSpPr>
          <p:nvPr/>
        </p:nvSpPr>
        <p:spPr bwMode="auto">
          <a:xfrm flipV="1">
            <a:off x="5562600" y="5638800"/>
            <a:ext cx="60960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51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321" name="Picture 3" descr="07_10_MembProteinFunction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788" y="274638"/>
            <a:ext cx="6450012" cy="658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2322" name="TextBox 4"/>
          <p:cNvSpPr txBox="1">
            <a:spLocks noChangeArrowheads="1"/>
          </p:cNvSpPr>
          <p:nvPr/>
        </p:nvSpPr>
        <p:spPr bwMode="auto">
          <a:xfrm>
            <a:off x="0" y="2209800"/>
            <a:ext cx="26670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en-US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Some functions of membrane proteins</a:t>
            </a:r>
          </a:p>
        </p:txBody>
      </p:sp>
    </p:spTree>
    <p:extLst>
      <p:ext uri="{BB962C8B-B14F-4D97-AF65-F5344CB8AC3E}">
        <p14:creationId xmlns:p14="http://schemas.microsoft.com/office/powerpoint/2010/main" val="270574239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5" name="Title 1"/>
          <p:cNvSpPr>
            <a:spLocks noGrp="1"/>
          </p:cNvSpPr>
          <p:nvPr>
            <p:ph type="title"/>
          </p:nvPr>
        </p:nvSpPr>
        <p:spPr>
          <a:xfrm>
            <a:off x="457200" y="3968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Carbohydrates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0138"/>
            <a:ext cx="8229600" cy="4387850"/>
          </a:xfrm>
        </p:spPr>
        <p:txBody>
          <a:bodyPr/>
          <a:lstStyle/>
          <a:p>
            <a:pPr eaLnBrk="1" hangingPunct="1"/>
            <a:r>
              <a:rPr lang="en-US" altLang="en-US" b="1" u="sng" smtClean="0">
                <a:ea typeface="ＭＳ Ｐゴシック" pitchFamily="34" charset="-128"/>
              </a:rPr>
              <a:t>Function</a:t>
            </a:r>
            <a:r>
              <a:rPr lang="en-US" altLang="en-US" smtClean="0">
                <a:ea typeface="ＭＳ Ｐゴシック" pitchFamily="34" charset="-128"/>
              </a:rPr>
              <a:t>: cell-cell recognition; developing organisms</a:t>
            </a:r>
          </a:p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Glycolipids, glycoproteins</a:t>
            </a:r>
          </a:p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Eg. blood transfusions are type-specific</a:t>
            </a:r>
          </a:p>
        </p:txBody>
      </p:sp>
      <p:pic>
        <p:nvPicPr>
          <p:cNvPr id="313347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35"/>
          <a:stretch>
            <a:fillRect/>
          </a:stretch>
        </p:blipFill>
        <p:spPr bwMode="auto">
          <a:xfrm>
            <a:off x="1143000" y="3294063"/>
            <a:ext cx="6781800" cy="331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50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905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Synthesis and sidedness of membranes</a:t>
            </a:r>
            <a:endParaRPr lang="en-US" sz="4000" dirty="0"/>
          </a:p>
        </p:txBody>
      </p:sp>
      <p:pic>
        <p:nvPicPr>
          <p:cNvPr id="314370" name="Picture 3" descr="07_12MembraneSynthesis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7473950" cy="563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016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What You Must Know:</a:t>
            </a:r>
          </a:p>
        </p:txBody>
      </p:sp>
      <p:sp>
        <p:nvSpPr>
          <p:cNvPr id="290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8313" indent="-407988" eaLnBrk="1" hangingPunct="1"/>
            <a:r>
              <a:rPr lang="en-US" altLang="en-US" sz="2800" smtClean="0">
                <a:ea typeface="ＭＳ Ｐゴシック" pitchFamily="34" charset="-128"/>
              </a:rPr>
              <a:t>Why membranes are selectively permeable.</a:t>
            </a:r>
          </a:p>
          <a:p>
            <a:pPr marL="468313" indent="-407988" eaLnBrk="1" hangingPunct="1"/>
            <a:r>
              <a:rPr lang="en-US" altLang="en-US" sz="2800" smtClean="0">
                <a:ea typeface="ＭＳ Ｐゴシック" pitchFamily="34" charset="-128"/>
              </a:rPr>
              <a:t>The role of phospholipids, proteins, and carbohydrates in membranes.</a:t>
            </a:r>
          </a:p>
          <a:p>
            <a:pPr marL="468313" indent="-407988" eaLnBrk="1" hangingPunct="1"/>
            <a:r>
              <a:rPr lang="en-US" altLang="en-US" sz="2800" smtClean="0">
                <a:ea typeface="ＭＳ Ｐゴシック" pitchFamily="34" charset="-128"/>
              </a:rPr>
              <a:t>How water will move if a cell is placed in an isotonic, hypertonic, or hypotonic solution.</a:t>
            </a:r>
          </a:p>
          <a:p>
            <a:pPr marL="468313" indent="-407988" eaLnBrk="1" hangingPunct="1"/>
            <a:r>
              <a:rPr lang="en-US" altLang="en-US" sz="2800" smtClean="0">
                <a:ea typeface="ＭＳ Ｐゴシック" pitchFamily="34" charset="-128"/>
              </a:rPr>
              <a:t>How electrochemical gradients are formed.</a:t>
            </a:r>
          </a:p>
        </p:txBody>
      </p:sp>
    </p:spTree>
    <p:extLst>
      <p:ext uri="{BB962C8B-B14F-4D97-AF65-F5344CB8AC3E}">
        <p14:creationId xmlns:p14="http://schemas.microsoft.com/office/powerpoint/2010/main" val="106096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39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05000"/>
            <a:ext cx="6919913" cy="318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5394" name="Text Box 3"/>
          <p:cNvSpPr txBox="1">
            <a:spLocks noChangeArrowheads="1"/>
          </p:cNvSpPr>
          <p:nvPr/>
        </p:nvSpPr>
        <p:spPr bwMode="auto">
          <a:xfrm>
            <a:off x="3581400" y="1371600"/>
            <a:ext cx="41910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FF0000"/>
                </a:solidFill>
                <a:cs typeface="Arial" pitchFamily="34" charset="0"/>
              </a:rPr>
              <a:t>Outside of cell</a:t>
            </a:r>
          </a:p>
        </p:txBody>
      </p:sp>
      <p:sp>
        <p:nvSpPr>
          <p:cNvPr id="315395" name="Text Box 4"/>
          <p:cNvSpPr txBox="1">
            <a:spLocks noChangeArrowheads="1"/>
          </p:cNvSpPr>
          <p:nvPr/>
        </p:nvSpPr>
        <p:spPr bwMode="auto">
          <a:xfrm>
            <a:off x="4114800" y="5181600"/>
            <a:ext cx="2640013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FF0000"/>
                </a:solidFill>
                <a:cs typeface="Arial" pitchFamily="34" charset="0"/>
              </a:rPr>
              <a:t>Inside of cell</a:t>
            </a:r>
          </a:p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FF0000"/>
                </a:solidFill>
                <a:cs typeface="Arial" pitchFamily="34" charset="0"/>
              </a:rPr>
              <a:t> (cytoplasm</a:t>
            </a:r>
            <a:r>
              <a:rPr lang="en-US" altLang="en-US">
                <a:solidFill>
                  <a:srgbClr val="FF0000"/>
                </a:solidFill>
                <a:cs typeface="Arial" pitchFamily="34" charset="0"/>
              </a:rPr>
              <a:t>)</a:t>
            </a:r>
          </a:p>
        </p:txBody>
      </p:sp>
      <p:sp>
        <p:nvSpPr>
          <p:cNvPr id="315396" name="Text Box 6"/>
          <p:cNvSpPr txBox="1">
            <a:spLocks noChangeArrowheads="1"/>
          </p:cNvSpPr>
          <p:nvPr/>
        </p:nvSpPr>
        <p:spPr bwMode="auto">
          <a:xfrm>
            <a:off x="228600" y="2819400"/>
            <a:ext cx="165100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FF0000"/>
                </a:solidFill>
                <a:cs typeface="Arial" pitchFamily="34" charset="0"/>
              </a:rPr>
              <a:t>Lipid</a:t>
            </a:r>
          </a:p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FF0000"/>
                </a:solidFill>
                <a:cs typeface="Arial" pitchFamily="34" charset="0"/>
              </a:rPr>
              <a:t> Bilayer</a:t>
            </a:r>
          </a:p>
        </p:txBody>
      </p:sp>
      <p:sp>
        <p:nvSpPr>
          <p:cNvPr id="315397" name="Text Box 7"/>
          <p:cNvSpPr txBox="1">
            <a:spLocks noChangeArrowheads="1"/>
          </p:cNvSpPr>
          <p:nvPr/>
        </p:nvSpPr>
        <p:spPr bwMode="auto">
          <a:xfrm>
            <a:off x="4572000" y="2590800"/>
            <a:ext cx="130333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cs typeface="Arial" pitchFamily="34" charset="0"/>
              </a:rPr>
              <a:t>Proteins</a:t>
            </a:r>
          </a:p>
        </p:txBody>
      </p:sp>
      <p:sp>
        <p:nvSpPr>
          <p:cNvPr id="315398" name="Text Box 8"/>
          <p:cNvSpPr txBox="1">
            <a:spLocks noChangeArrowheads="1"/>
          </p:cNvSpPr>
          <p:nvPr/>
        </p:nvSpPr>
        <p:spPr bwMode="auto">
          <a:xfrm>
            <a:off x="2286000" y="4343400"/>
            <a:ext cx="1808163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cs typeface="Arial" pitchFamily="34" charset="0"/>
              </a:rPr>
              <a:t>Transport </a:t>
            </a:r>
          </a:p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cs typeface="Arial" pitchFamily="34" charset="0"/>
              </a:rPr>
              <a:t>Protein</a:t>
            </a:r>
          </a:p>
        </p:txBody>
      </p:sp>
      <p:sp>
        <p:nvSpPr>
          <p:cNvPr id="315399" name="Text Box 9"/>
          <p:cNvSpPr txBox="1">
            <a:spLocks noChangeArrowheads="1"/>
          </p:cNvSpPr>
          <p:nvPr/>
        </p:nvSpPr>
        <p:spPr bwMode="auto">
          <a:xfrm>
            <a:off x="6324600" y="4572000"/>
            <a:ext cx="240347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cs typeface="Arial" pitchFamily="34" charset="0"/>
              </a:rPr>
              <a:t>Phospholipids</a:t>
            </a:r>
          </a:p>
        </p:txBody>
      </p:sp>
      <p:sp>
        <p:nvSpPr>
          <p:cNvPr id="315400" name="Text Box 10"/>
          <p:cNvSpPr txBox="1">
            <a:spLocks noChangeArrowheads="1"/>
          </p:cNvSpPr>
          <p:nvPr/>
        </p:nvSpPr>
        <p:spPr bwMode="auto">
          <a:xfrm>
            <a:off x="6781800" y="2209800"/>
            <a:ext cx="2033588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cs typeface="Arial" pitchFamily="34" charset="0"/>
              </a:rPr>
              <a:t>Carbohydrate</a:t>
            </a:r>
          </a:p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cs typeface="Arial" pitchFamily="34" charset="0"/>
              </a:rPr>
              <a:t>chains</a:t>
            </a:r>
          </a:p>
        </p:txBody>
      </p:sp>
      <p:sp>
        <p:nvSpPr>
          <p:cNvPr id="315401" name="Text Box 12"/>
          <p:cNvSpPr txBox="1">
            <a:spLocks noChangeArrowheads="1"/>
          </p:cNvSpPr>
          <p:nvPr/>
        </p:nvSpPr>
        <p:spPr bwMode="auto">
          <a:xfrm>
            <a:off x="838200" y="381000"/>
            <a:ext cx="8305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cs typeface="Arial" pitchFamily="34" charset="0"/>
              </a:rPr>
              <a:t>Structure of the Cell Membrane</a:t>
            </a:r>
          </a:p>
        </p:txBody>
      </p:sp>
      <p:sp>
        <p:nvSpPr>
          <p:cNvPr id="315402" name="Text Box 13"/>
          <p:cNvSpPr txBox="1">
            <a:spLocks noChangeArrowheads="1"/>
          </p:cNvSpPr>
          <p:nvPr/>
        </p:nvSpPr>
        <p:spPr bwMode="auto">
          <a:xfrm>
            <a:off x="71438" y="6249988"/>
            <a:ext cx="9588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FFFFFF"/>
                </a:solidFill>
                <a:cs typeface="Arial" pitchFamily="34" charset="0"/>
              </a:rPr>
              <a:t>Go to Section:</a:t>
            </a:r>
            <a:endParaRPr lang="en-US" alt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15403" name="Line 14"/>
          <p:cNvSpPr>
            <a:spLocks noChangeShapeType="1"/>
          </p:cNvSpPr>
          <p:nvPr/>
        </p:nvSpPr>
        <p:spPr bwMode="auto">
          <a:xfrm>
            <a:off x="304800" y="106680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15404" name="Rectangle 15"/>
          <p:cNvSpPr>
            <a:spLocks noChangeArrowheads="1"/>
          </p:cNvSpPr>
          <p:nvPr/>
        </p:nvSpPr>
        <p:spPr bwMode="auto">
          <a:xfrm>
            <a:off x="0" y="5486400"/>
            <a:ext cx="2438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lnSpc>
                <a:spcPct val="80000"/>
              </a:lnSpc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cs typeface="Arial" pitchFamily="34" charset="0"/>
              </a:rPr>
              <a:t>	</a:t>
            </a:r>
            <a:r>
              <a:rPr lang="en-US" altLang="en-US" sz="2400">
                <a:solidFill>
                  <a:srgbClr val="000000"/>
                </a:solidFill>
                <a:cs typeface="Arial" pitchFamily="34" charset="0"/>
                <a:hlinkClick r:id="rId4"/>
              </a:rPr>
              <a:t>Animations </a:t>
            </a:r>
            <a:endParaRPr lang="en-US" altLang="en-US" sz="2400">
              <a:solidFill>
                <a:srgbClr val="000000"/>
              </a:solidFill>
              <a:cs typeface="Arial" pitchFamily="34" charset="0"/>
            </a:endParaRPr>
          </a:p>
          <a:p>
            <a:pPr algn="ctr" fontAlgn="base">
              <a:lnSpc>
                <a:spcPct val="80000"/>
              </a:lnSpc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cs typeface="Arial" pitchFamily="34" charset="0"/>
              </a:rPr>
              <a:t>	of membrane structure</a:t>
            </a:r>
          </a:p>
        </p:txBody>
      </p:sp>
    </p:spTree>
    <p:extLst>
      <p:ext uri="{BB962C8B-B14F-4D97-AF65-F5344CB8AC3E}">
        <p14:creationId xmlns:p14="http://schemas.microsoft.com/office/powerpoint/2010/main" val="1196921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1" name="Rectangle 1031"/>
          <p:cNvSpPr>
            <a:spLocks noChangeArrowheads="1"/>
          </p:cNvSpPr>
          <p:nvPr/>
        </p:nvSpPr>
        <p:spPr bwMode="auto">
          <a:xfrm>
            <a:off x="838200" y="5943600"/>
            <a:ext cx="7848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en-US" b="1">
                <a:solidFill>
                  <a:srgbClr val="000000"/>
                </a:solidFill>
                <a:latin typeface="Helvetica" charset="0"/>
                <a:ea typeface="ＭＳ Ｐゴシック" pitchFamily="34" charset="-128"/>
                <a:cs typeface="Arial" pitchFamily="34" charset="0"/>
              </a:rPr>
              <a:t>Integral &amp; Peripheral proteins</a:t>
            </a:r>
          </a:p>
        </p:txBody>
      </p:sp>
      <p:pic>
        <p:nvPicPr>
          <p:cNvPr id="317442" name="Picture 10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7848600" cy="551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54804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571500"/>
            <a:ext cx="758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028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76400"/>
            <a:ext cx="4914900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438400" y="381000"/>
            <a:ext cx="4572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000">
                <a:solidFill>
                  <a:srgbClr val="000000"/>
                </a:solidFill>
                <a:ea typeface="Arial" charset="0"/>
                <a:cs typeface="Arial" charset="0"/>
              </a:rPr>
              <a:t>Facilitated Diffusion:                                  </a:t>
            </a:r>
            <a:r>
              <a:rPr lang="en-US" altLang="en-US" sz="2000">
                <a:solidFill>
                  <a:srgbClr val="9900CC"/>
                </a:solidFill>
                <a:ea typeface="Arial" charset="0"/>
                <a:cs typeface="Arial" charset="0"/>
              </a:rPr>
              <a:t>diffusion</a:t>
            </a:r>
            <a:r>
              <a:rPr lang="en-US" altLang="en-US" sz="2000">
                <a:solidFill>
                  <a:srgbClr val="000000"/>
                </a:solidFill>
                <a:ea typeface="Arial" charset="0"/>
                <a:cs typeface="Arial" charset="0"/>
              </a:rPr>
              <a:t> of hydrophilic substances is </a:t>
            </a:r>
            <a:r>
              <a:rPr lang="en-US" altLang="en-US" sz="2000">
                <a:solidFill>
                  <a:srgbClr val="9900CC"/>
                </a:solidFill>
                <a:ea typeface="Arial" charset="0"/>
                <a:cs typeface="Arial" charset="0"/>
              </a:rPr>
              <a:t>facilitated </a:t>
            </a:r>
            <a:r>
              <a:rPr lang="en-US" altLang="en-US" sz="2000">
                <a:solidFill>
                  <a:srgbClr val="000000"/>
                </a:solidFill>
                <a:ea typeface="Arial" charset="0"/>
                <a:cs typeface="Arial" charset="0"/>
              </a:rPr>
              <a:t>by a protein</a:t>
            </a:r>
          </a:p>
        </p:txBody>
      </p:sp>
    </p:spTree>
    <p:extLst>
      <p:ext uri="{BB962C8B-B14F-4D97-AF65-F5344CB8AC3E}">
        <p14:creationId xmlns:p14="http://schemas.microsoft.com/office/powerpoint/2010/main" val="121116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3" name="Rectangle 1"/>
          <p:cNvSpPr>
            <a:spLocks noChangeArrowheads="1"/>
          </p:cNvSpPr>
          <p:nvPr/>
        </p:nvSpPr>
        <p:spPr bwMode="auto">
          <a:xfrm>
            <a:off x="457200" y="1166813"/>
            <a:ext cx="822960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cs typeface="Arial" pitchFamily="34" charset="0"/>
              </a:rPr>
              <a:t>The cell membrane is much more than a passive barrier of the cell.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lphaUcParenBoth"/>
            </a:pPr>
            <a:r>
              <a:rPr lang="en-US" altLang="en-US" sz="1800">
                <a:solidFill>
                  <a:srgbClr val="000000"/>
                </a:solidFill>
                <a:cs typeface="Arial" pitchFamily="34" charset="0"/>
              </a:rPr>
              <a:t>Describe in detail the fluid mosaic model of the cell membrane. (6 pt maximum)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cs typeface="Arial" pitchFamily="34" charset="0"/>
              </a:rPr>
              <a:t>	__phospholipid description (polar head, nonpolar tails)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cs typeface="Arial" pitchFamily="34" charset="0"/>
              </a:rPr>
              <a:t>	__phospholipid bilayer (must explain significance with reference to 	      polarity)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cs typeface="Arial" pitchFamily="34" charset="0"/>
              </a:rPr>
              <a:t>	__cholesterol: effects membrane fluidity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cs typeface="Arial" pitchFamily="34" charset="0"/>
              </a:rPr>
              <a:t>	__transmembrane proteins span the entire membrane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cs typeface="Arial" pitchFamily="34" charset="0"/>
              </a:rPr>
              <a:t>	__role of a transmembrane protein (carrier, receptor, etc.) 	__peripheral protein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cs typeface="Arial" pitchFamily="34" charset="0"/>
              </a:rPr>
              <a:t>	__role of a peripheral protein (anchor, enzyme, etc.) 	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cs typeface="Arial" pitchFamily="34" charset="0"/>
              </a:rPr>
              <a:t>	__glycolipid OR cell surface marker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cs typeface="Arial" pitchFamily="34" charset="0"/>
              </a:rPr>
              <a:t>	__role of glycolipid (identify cell as “self” to the immune system, etc) </a:t>
            </a:r>
          </a:p>
        </p:txBody>
      </p:sp>
    </p:spTree>
    <p:extLst>
      <p:ext uri="{BB962C8B-B14F-4D97-AF65-F5344CB8AC3E}">
        <p14:creationId xmlns:p14="http://schemas.microsoft.com/office/powerpoint/2010/main" val="5742777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7" name="Rectangle 1"/>
          <p:cNvSpPr>
            <a:spLocks noChangeArrowheads="1"/>
          </p:cNvSpPr>
          <p:nvPr/>
        </p:nvSpPr>
        <p:spPr bwMode="auto">
          <a:xfrm>
            <a:off x="533400" y="-2157413"/>
            <a:ext cx="8077200" cy="923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403B34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403B34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403B34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403B34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403B34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403B34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403B34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403B34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403B34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403B34"/>
                </a:solidFill>
                <a:cs typeface="Arial" pitchFamily="34" charset="0"/>
              </a:rPr>
              <a:t>On a sheet of paper you will need to draw a linear section of cell membrane (you will want a long section of cell membrane and the ability to add on additional structures later). 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403B34"/>
                </a:solidFill>
                <a:cs typeface="Arial" pitchFamily="34" charset="0"/>
              </a:rPr>
              <a:t>For </a:t>
            </a:r>
            <a:r>
              <a:rPr lang="en-US" altLang="en-US" sz="1800" b="1">
                <a:solidFill>
                  <a:srgbClr val="403B34"/>
                </a:solidFill>
                <a:cs typeface="Arial" pitchFamily="34" charset="0"/>
              </a:rPr>
              <a:t>Tuesday 11/03/15</a:t>
            </a:r>
            <a:r>
              <a:rPr lang="en-US" altLang="en-US" sz="1800">
                <a:solidFill>
                  <a:srgbClr val="403B34"/>
                </a:solidFill>
                <a:cs typeface="Arial" pitchFamily="34" charset="0"/>
              </a:rPr>
              <a:t> you must include: the phospholipid bilayer (show and label the hydrophilic/polar heads and hydrophobic/nonpolar tails)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403B34"/>
                </a:solidFill>
                <a:cs typeface="Arial" pitchFamily="34" charset="0"/>
              </a:rPr>
              <a:t>label which side is extracellular and which side is intracellular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403B34"/>
                </a:solidFill>
                <a:cs typeface="Arial" pitchFamily="34" charset="0"/>
              </a:rPr>
              <a:t>at least one cholesterol molecule (label it &amp; describe what it does)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403B34"/>
                </a:solidFill>
                <a:cs typeface="Arial" pitchFamily="34" charset="0"/>
              </a:rPr>
              <a:t>at least one glycolipid (label it &amp; describe what it does)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403B34"/>
                </a:solidFill>
                <a:cs typeface="Arial" pitchFamily="34" charset="0"/>
              </a:rPr>
              <a:t>at least one glycoprotein (label it &amp; describe what it does)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403B34"/>
                </a:solidFill>
                <a:cs typeface="Arial" pitchFamily="34" charset="0"/>
              </a:rPr>
              <a:t>at least one of each of the following integral proteins (at least one should be transmembrane, label each one, &amp; describe what it does):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403B34"/>
                </a:solidFill>
                <a:cs typeface="Arial" pitchFamily="34" charset="0"/>
              </a:rPr>
              <a:t>                       channel protein</a:t>
            </a:r>
            <a:r>
              <a:rPr lang="en-US" altLang="en-US" sz="1800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en-US" altLang="en-US" sz="1800">
                <a:solidFill>
                  <a:srgbClr val="000000"/>
                </a:solidFill>
                <a:cs typeface="Arial" pitchFamily="34" charset="0"/>
              </a:rPr>
            </a:br>
            <a:r>
              <a:rPr lang="en-US" altLang="en-US" sz="1800">
                <a:solidFill>
                  <a:srgbClr val="403B34"/>
                </a:solidFill>
                <a:cs typeface="Arial" pitchFamily="34" charset="0"/>
              </a:rPr>
              <a:t>                       receptor protein</a:t>
            </a:r>
            <a:r>
              <a:rPr lang="en-US" altLang="en-US" sz="1800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en-US" altLang="en-US" sz="1800">
                <a:solidFill>
                  <a:srgbClr val="000000"/>
                </a:solidFill>
                <a:cs typeface="Arial" pitchFamily="34" charset="0"/>
              </a:rPr>
            </a:br>
            <a:r>
              <a:rPr lang="en-US" altLang="en-US" sz="1800">
                <a:solidFill>
                  <a:srgbClr val="403B34"/>
                </a:solidFill>
                <a:cs typeface="Arial" pitchFamily="34" charset="0"/>
              </a:rPr>
              <a:t>                       carrier protein</a:t>
            </a:r>
            <a:r>
              <a:rPr lang="en-US" altLang="en-US" sz="1800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en-US" altLang="en-US" sz="1800">
                <a:solidFill>
                  <a:srgbClr val="000000"/>
                </a:solidFill>
                <a:cs typeface="Arial" pitchFamily="34" charset="0"/>
              </a:rPr>
            </a:br>
            <a:r>
              <a:rPr lang="en-US" altLang="en-US" sz="1800">
                <a:solidFill>
                  <a:srgbClr val="403B34"/>
                </a:solidFill>
                <a:cs typeface="Arial" pitchFamily="34" charset="0"/>
              </a:rPr>
              <a:t>                       enzymatic protein</a:t>
            </a:r>
            <a:r>
              <a:rPr lang="en-US" altLang="en-US" sz="1800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en-US" altLang="en-US" sz="1800">
                <a:solidFill>
                  <a:srgbClr val="000000"/>
                </a:solidFill>
                <a:cs typeface="Arial" pitchFamily="34" charset="0"/>
              </a:rPr>
            </a:br>
            <a:r>
              <a:rPr lang="en-US" altLang="en-US" sz="1800">
                <a:solidFill>
                  <a:srgbClr val="403B34"/>
                </a:solidFill>
                <a:cs typeface="Arial" pitchFamily="34" charset="0"/>
              </a:rPr>
              <a:t>                       cell recognition protein</a:t>
            </a:r>
            <a:endParaRPr lang="en-US" altLang="en-US" sz="1800">
              <a:solidFill>
                <a:srgbClr val="000000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403B34"/>
                </a:solidFill>
                <a:cs typeface="Arial" pitchFamily="34" charset="0"/>
              </a:rPr>
              <a:t>**it is possible to meet the glycoprotein requirement with one of the above integral proteins depict the types of molecules that can diffuse through the plasma membrane without assistance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403B34"/>
                </a:solidFill>
                <a:cs typeface="Arial" pitchFamily="34" charset="0"/>
              </a:rPr>
              <a:t> </a:t>
            </a:r>
            <a:r>
              <a:rPr lang="en-US" altLang="en-US" sz="1800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en-US" altLang="en-US" sz="1800">
                <a:solidFill>
                  <a:srgbClr val="000000"/>
                </a:solidFill>
                <a:cs typeface="Arial" pitchFamily="34" charset="0"/>
              </a:rPr>
            </a:br>
            <a:r>
              <a:rPr lang="en-US" altLang="en-US" sz="1800">
                <a:solidFill>
                  <a:srgbClr val="403B34"/>
                </a:solidFill>
                <a:cs typeface="Arial" pitchFamily="34" charset="0"/>
              </a:rPr>
              <a:t>You will want to leave plenty of extra space between proteins.  As we progress through chapter 5 we will be adding various transport and signaling mechanisms to our cell membrane “map”.  I suggest starting your map in pencil – so that changes can be easily made.</a:t>
            </a:r>
            <a:endParaRPr lang="en-US" altLang="en-US" sz="180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4784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1" name="Rectangle 1"/>
          <p:cNvSpPr>
            <a:spLocks noChangeArrowheads="1"/>
          </p:cNvSpPr>
          <p:nvPr/>
        </p:nvSpPr>
        <p:spPr bwMode="auto">
          <a:xfrm>
            <a:off x="228600" y="-2711450"/>
            <a:ext cx="8686800" cy="923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b="1">
              <a:solidFill>
                <a:srgbClr val="403B34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b="1">
              <a:solidFill>
                <a:srgbClr val="403B34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b="1">
              <a:solidFill>
                <a:srgbClr val="403B34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b="1">
              <a:solidFill>
                <a:srgbClr val="403B34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b="1">
              <a:solidFill>
                <a:srgbClr val="403B34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b="1">
              <a:solidFill>
                <a:srgbClr val="403B34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b="1">
              <a:solidFill>
                <a:srgbClr val="403B34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b="1">
              <a:solidFill>
                <a:srgbClr val="403B34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b="1">
              <a:solidFill>
                <a:srgbClr val="403B34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b="1">
              <a:solidFill>
                <a:srgbClr val="403B34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b="1">
              <a:solidFill>
                <a:srgbClr val="403B34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403B34"/>
                </a:solidFill>
                <a:cs typeface="Arial" pitchFamily="34" charset="0"/>
              </a:rPr>
              <a:t>AP Biology - The Structure &amp; Functions of the Plasma Membrane Map (part 2)</a:t>
            </a:r>
            <a:r>
              <a:rPr lang="en-US" altLang="en-US" sz="1800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en-US" altLang="en-US" sz="1800">
                <a:solidFill>
                  <a:srgbClr val="000000"/>
                </a:solidFill>
                <a:cs typeface="Arial" pitchFamily="34" charset="0"/>
              </a:rPr>
            </a:br>
            <a:r>
              <a:rPr lang="en-US" altLang="en-US" sz="1800">
                <a:solidFill>
                  <a:srgbClr val="403B34"/>
                </a:solidFill>
                <a:cs typeface="Arial" pitchFamily="34" charset="0"/>
              </a:rPr>
              <a:t>You have already completed a Plasma Membrane Map highlighting the key structural features of the cell membrane.  Now we will start adding modes of passive transport.  For </a:t>
            </a:r>
            <a:r>
              <a:rPr lang="en-US" altLang="en-US" sz="1800" b="1">
                <a:solidFill>
                  <a:srgbClr val="403B34"/>
                </a:solidFill>
                <a:cs typeface="Arial" pitchFamily="34" charset="0"/>
              </a:rPr>
              <a:t>Thursday 11/05/15</a:t>
            </a:r>
            <a:r>
              <a:rPr lang="en-US" altLang="en-US" sz="1800">
                <a:solidFill>
                  <a:srgbClr val="403B34"/>
                </a:solidFill>
                <a:cs typeface="Arial" pitchFamily="34" charset="0"/>
              </a:rPr>
              <a:t> you must add:</a:t>
            </a:r>
            <a:r>
              <a:rPr lang="en-US" altLang="en-US" sz="1800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en-US" altLang="en-US" sz="1800">
                <a:solidFill>
                  <a:srgbClr val="000000"/>
                </a:solidFill>
                <a:cs typeface="Arial" pitchFamily="34" charset="0"/>
              </a:rPr>
            </a:br>
            <a:r>
              <a:rPr lang="en-US" altLang="en-US" sz="1800">
                <a:solidFill>
                  <a:srgbClr val="403B34"/>
                </a:solidFill>
                <a:cs typeface="Arial" pitchFamily="34" charset="0"/>
              </a:rPr>
              <a:t>     o   </a:t>
            </a:r>
            <a:r>
              <a:rPr lang="en-US" altLang="en-US" sz="1800" b="1">
                <a:solidFill>
                  <a:srgbClr val="403B34"/>
                </a:solidFill>
                <a:cs typeface="Arial" pitchFamily="34" charset="0"/>
              </a:rPr>
              <a:t>Osmosis</a:t>
            </a:r>
            <a:r>
              <a:rPr lang="en-US" altLang="en-US" sz="1800">
                <a:solidFill>
                  <a:srgbClr val="403B34"/>
                </a:solidFill>
                <a:cs typeface="Arial" pitchFamily="34" charset="0"/>
              </a:rPr>
              <a:t> through the phospholipid bilayer (not through aquaporins) into the cell (net flow).  Yes your drawings should correctly depict the</a:t>
            </a:r>
            <a:r>
              <a:rPr lang="en-US" altLang="en-US" sz="180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altLang="en-US" sz="1800">
                <a:solidFill>
                  <a:srgbClr val="403B34"/>
                </a:solidFill>
                <a:cs typeface="Arial" pitchFamily="34" charset="0"/>
              </a:rPr>
              <a:t>concentration gradient that would result in this movement.</a:t>
            </a:r>
            <a:r>
              <a:rPr lang="en-US" altLang="en-US" sz="1800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en-US" altLang="en-US" sz="1800">
                <a:solidFill>
                  <a:srgbClr val="000000"/>
                </a:solidFill>
                <a:cs typeface="Arial" pitchFamily="34" charset="0"/>
              </a:rPr>
            </a:br>
            <a:r>
              <a:rPr lang="en-US" altLang="en-US" sz="1800">
                <a:solidFill>
                  <a:srgbClr val="403B34"/>
                </a:solidFill>
                <a:cs typeface="Arial" pitchFamily="34" charset="0"/>
              </a:rPr>
              <a:t>     o   </a:t>
            </a:r>
            <a:r>
              <a:rPr lang="en-US" altLang="en-US" sz="1800" b="1">
                <a:solidFill>
                  <a:srgbClr val="403B34"/>
                </a:solidFill>
                <a:cs typeface="Arial" pitchFamily="34" charset="0"/>
              </a:rPr>
              <a:t>Diffusion</a:t>
            </a:r>
            <a:r>
              <a:rPr lang="en-US" altLang="en-US" sz="1800">
                <a:solidFill>
                  <a:srgbClr val="403B34"/>
                </a:solidFill>
                <a:cs typeface="Arial" pitchFamily="34" charset="0"/>
              </a:rPr>
              <a:t> of a small nonpolar molecule (research a type of molecule that could do this) out of the cell (net flow).  Yes your drawings should</a:t>
            </a:r>
            <a:r>
              <a:rPr lang="en-US" altLang="en-US" sz="180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altLang="en-US" sz="1800">
                <a:solidFill>
                  <a:srgbClr val="403B34"/>
                </a:solidFill>
                <a:cs typeface="Arial" pitchFamily="34" charset="0"/>
              </a:rPr>
              <a:t>correctly depict the concentration gradient that would result in this movement.</a:t>
            </a:r>
            <a:r>
              <a:rPr lang="en-US" altLang="en-US" sz="1800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en-US" altLang="en-US" sz="1800">
                <a:solidFill>
                  <a:srgbClr val="000000"/>
                </a:solidFill>
                <a:cs typeface="Arial" pitchFamily="34" charset="0"/>
              </a:rPr>
            </a:br>
            <a:r>
              <a:rPr lang="en-US" altLang="en-US" sz="1800">
                <a:solidFill>
                  <a:srgbClr val="403B34"/>
                </a:solidFill>
                <a:cs typeface="Arial" pitchFamily="34" charset="0"/>
              </a:rPr>
              <a:t>     o   </a:t>
            </a:r>
            <a:r>
              <a:rPr lang="en-US" altLang="en-US" sz="1800" b="1">
                <a:solidFill>
                  <a:srgbClr val="403B34"/>
                </a:solidFill>
                <a:cs typeface="Arial" pitchFamily="34" charset="0"/>
              </a:rPr>
              <a:t>Facilitated Diffusion/Transport</a:t>
            </a:r>
            <a:r>
              <a:rPr lang="en-US" altLang="en-US" sz="1800">
                <a:solidFill>
                  <a:srgbClr val="403B34"/>
                </a:solidFill>
                <a:cs typeface="Arial" pitchFamily="34" charset="0"/>
              </a:rPr>
              <a:t> through a channel protein.  Select a molecule or ion that would actually engage in this type of transport.  The net</a:t>
            </a:r>
            <a:r>
              <a:rPr lang="en-US" altLang="en-US" sz="1800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en-US" altLang="en-US" sz="1800">
                <a:solidFill>
                  <a:srgbClr val="000000"/>
                </a:solidFill>
                <a:cs typeface="Arial" pitchFamily="34" charset="0"/>
              </a:rPr>
            </a:br>
            <a:r>
              <a:rPr lang="en-US" altLang="en-US" sz="1800">
                <a:solidFill>
                  <a:srgbClr val="403B34"/>
                </a:solidFill>
                <a:cs typeface="Arial" pitchFamily="34" charset="0"/>
              </a:rPr>
              <a:t>          movement of this molecule or ion should be out of the cell – depict your concentration gradients accordingly.</a:t>
            </a:r>
            <a:r>
              <a:rPr lang="en-US" altLang="en-US" sz="1800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en-US" altLang="en-US" sz="1800">
                <a:solidFill>
                  <a:srgbClr val="000000"/>
                </a:solidFill>
                <a:cs typeface="Arial" pitchFamily="34" charset="0"/>
              </a:rPr>
            </a:br>
            <a:r>
              <a:rPr lang="en-US" altLang="en-US" sz="1800">
                <a:solidFill>
                  <a:srgbClr val="403B34"/>
                </a:solidFill>
                <a:cs typeface="Arial" pitchFamily="34" charset="0"/>
              </a:rPr>
              <a:t>     o   </a:t>
            </a:r>
            <a:r>
              <a:rPr lang="en-US" altLang="en-US" sz="1800" b="1">
                <a:solidFill>
                  <a:srgbClr val="403B34"/>
                </a:solidFill>
                <a:cs typeface="Arial" pitchFamily="34" charset="0"/>
              </a:rPr>
              <a:t>Facilitated Diffusion/Transport </a:t>
            </a:r>
            <a:r>
              <a:rPr lang="en-US" altLang="en-US" sz="1800">
                <a:solidFill>
                  <a:srgbClr val="403B34"/>
                </a:solidFill>
                <a:cs typeface="Arial" pitchFamily="34" charset="0"/>
              </a:rPr>
              <a:t>through a carrier protein.  Select a molecule or ion that would actually engage in this type of transport.  The net</a:t>
            </a:r>
            <a:r>
              <a:rPr lang="en-US" altLang="en-US" sz="1800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en-US" altLang="en-US" sz="1800">
                <a:solidFill>
                  <a:srgbClr val="000000"/>
                </a:solidFill>
                <a:cs typeface="Arial" pitchFamily="34" charset="0"/>
              </a:rPr>
            </a:br>
            <a:r>
              <a:rPr lang="en-US" altLang="en-US" sz="1800">
                <a:solidFill>
                  <a:srgbClr val="403B34"/>
                </a:solidFill>
                <a:cs typeface="Arial" pitchFamily="34" charset="0"/>
              </a:rPr>
              <a:t>          movement of this molecule or ion should be into the cell – depict your concentration gradients accordingly.</a:t>
            </a:r>
            <a:r>
              <a:rPr lang="en-US" altLang="en-US" sz="1800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en-US" altLang="en-US" sz="1800">
                <a:solidFill>
                  <a:srgbClr val="000000"/>
                </a:solidFill>
                <a:cs typeface="Arial" pitchFamily="34" charset="0"/>
              </a:rPr>
            </a:br>
            <a:r>
              <a:rPr lang="en-US" altLang="en-US" sz="1800">
                <a:solidFill>
                  <a:srgbClr val="403B34"/>
                </a:solidFill>
                <a:cs typeface="Arial" pitchFamily="34" charset="0"/>
              </a:rPr>
              <a:t>     o   Somewhere on your map (doesn’t matter where) you must define:</a:t>
            </a:r>
            <a:r>
              <a:rPr lang="en-US" altLang="en-US" sz="1800" b="1">
                <a:solidFill>
                  <a:srgbClr val="403B34"/>
                </a:solidFill>
                <a:cs typeface="Arial" pitchFamily="34" charset="0"/>
              </a:rPr>
              <a:t> osmosis, diffusion, facilitated diffusion, passive transport, and</a:t>
            </a:r>
            <a:r>
              <a:rPr lang="en-US" altLang="en-US" sz="180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altLang="en-US" sz="1800" b="1">
                <a:solidFill>
                  <a:srgbClr val="403B34"/>
                </a:solidFill>
                <a:cs typeface="Arial" pitchFamily="34" charset="0"/>
              </a:rPr>
              <a:t>concentration gradient.</a:t>
            </a:r>
            <a:r>
              <a:rPr lang="en-US" altLang="en-US" sz="1800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en-US" altLang="en-US" sz="1800">
                <a:solidFill>
                  <a:srgbClr val="000000"/>
                </a:solidFill>
                <a:cs typeface="Arial" pitchFamily="34" charset="0"/>
              </a:rPr>
            </a:br>
            <a:endParaRPr lang="en-US" altLang="en-US" sz="180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929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0"/>
              </a:spcBef>
              <a:spcAft>
                <a:spcPct val="75000"/>
              </a:spcAft>
              <a:buChar char="•"/>
              <a:defRPr sz="3200" b="1">
                <a:solidFill>
                  <a:srgbClr val="00008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100000"/>
              </a:spcBef>
              <a:spcAft>
                <a:spcPct val="25000"/>
              </a:spcAft>
              <a:buChar char="–"/>
              <a:defRPr sz="2800" b="1">
                <a:solidFill>
                  <a:srgbClr val="0064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Aft>
                <a:spcPct val="25000"/>
              </a:spcAft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Aft>
                <a:spcPct val="5000"/>
              </a:spcAft>
              <a:buChar char="»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"/>
              </a:spcAft>
              <a:buChar char="»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"/>
              </a:spcAft>
              <a:buChar char="»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"/>
              </a:spcAft>
              <a:buChar char="»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"/>
              </a:spcAft>
              <a:buChar char="»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800" b="0" smtClean="0">
                <a:solidFill>
                  <a:srgbClr val="535353"/>
                </a:solidFill>
                <a:cs typeface="Arial" pitchFamily="34" charset="0"/>
              </a:rPr>
              <a:t>Copyright Pearson Prentice Hall</a:t>
            </a:r>
          </a:p>
        </p:txBody>
      </p:sp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800" smtClean="0"/>
              <a:t>Cell Walls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US" altLang="en-US" smtClean="0"/>
          </a:p>
          <a:p>
            <a:pPr lvl="1" indent="0" eaLnBrk="1" hangingPunct="1">
              <a:buFontTx/>
              <a:buNone/>
            </a:pPr>
            <a:r>
              <a:rPr lang="en-US" altLang="en-US" smtClean="0"/>
              <a:t>What is the main function of the cell wall?</a:t>
            </a:r>
          </a:p>
          <a:p>
            <a:pPr lvl="1" indent="0" eaLnBrk="1" hangingPunct="1">
              <a:buFontTx/>
              <a:buNone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3257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8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r>
              <a:rPr lang="en-US" altLang="en-US" sz="800" b="0" smtClean="0">
                <a:solidFill>
                  <a:srgbClr val="535353"/>
                </a:solidFill>
                <a:cs typeface="Arial" pitchFamily="34" charset="0"/>
              </a:rPr>
              <a:t>Copyright Pearson Prentice Hall</a:t>
            </a:r>
          </a:p>
        </p:txBody>
      </p:sp>
      <p:sp>
        <p:nvSpPr>
          <p:cNvPr id="293890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76238" y="520700"/>
            <a:ext cx="8547100" cy="4848225"/>
          </a:xfrm>
          <a:noFill/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2400" smtClean="0"/>
              <a:t>  Many cells produce a strong supporting layer around the membrane known as a </a:t>
            </a:r>
            <a:r>
              <a:rPr lang="en-US" altLang="en-US" sz="2400" u="sng" smtClean="0"/>
              <a:t>cell wall.</a:t>
            </a:r>
            <a:endParaRPr lang="en-US" altLang="en-US" smtClean="0"/>
          </a:p>
          <a:p>
            <a:pPr marL="0" lvl="2" indent="0" eaLnBrk="1" hangingPunct="1">
              <a:buFont typeface="Arial" pitchFamily="34" charset="0"/>
              <a:buNone/>
            </a:pPr>
            <a:r>
              <a:rPr lang="en-US" altLang="en-US" sz="2400" smtClean="0"/>
              <a:t>Cell walls are found in </a:t>
            </a:r>
            <a:r>
              <a:rPr lang="en-US" altLang="en-US" sz="2400" b="1" smtClean="0"/>
              <a:t>plants (cellulose)</a:t>
            </a:r>
            <a:r>
              <a:rPr lang="en-US" altLang="en-US" sz="2400" smtClean="0"/>
              <a:t>, </a:t>
            </a:r>
            <a:r>
              <a:rPr lang="en-US" altLang="en-US" sz="2400" b="1" smtClean="0"/>
              <a:t>algae</a:t>
            </a:r>
            <a:r>
              <a:rPr lang="en-US" altLang="en-US" sz="2400" smtClean="0"/>
              <a:t>,             </a:t>
            </a:r>
            <a:r>
              <a:rPr lang="en-US" altLang="en-US" sz="2400" b="1" smtClean="0"/>
              <a:t>fungi (chitin)</a:t>
            </a:r>
            <a:r>
              <a:rPr lang="en-US" altLang="en-US" sz="2400" smtClean="0"/>
              <a:t>, some protists and many </a:t>
            </a:r>
            <a:r>
              <a:rPr lang="en-US" altLang="en-US" sz="2400" b="1" smtClean="0"/>
              <a:t>prokaryotes  (peptidoglycan)</a:t>
            </a:r>
            <a:r>
              <a:rPr lang="en-US" altLang="en-US" sz="2400" smtClean="0"/>
              <a:t>.</a:t>
            </a:r>
          </a:p>
        </p:txBody>
      </p:sp>
      <p:pic>
        <p:nvPicPr>
          <p:cNvPr id="29389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363" y="2468563"/>
            <a:ext cx="3863975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3892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2992438"/>
            <a:ext cx="4010025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3893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38" y="4471988"/>
            <a:ext cx="3181350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177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7" name="Content Placeholder 2"/>
          <p:cNvSpPr>
            <a:spLocks noGrp="1"/>
          </p:cNvSpPr>
          <p:nvPr>
            <p:ph idx="1"/>
          </p:nvPr>
        </p:nvSpPr>
        <p:spPr>
          <a:xfrm>
            <a:off x="354013" y="625475"/>
            <a:ext cx="8547100" cy="4848225"/>
          </a:xfrm>
        </p:spPr>
        <p:txBody>
          <a:bodyPr/>
          <a:lstStyle/>
          <a:p>
            <a:r>
              <a:rPr lang="en-US" altLang="en-US" smtClean="0"/>
              <a:t>Cell walls have openings or pores to allow water, </a:t>
            </a:r>
            <a:r>
              <a:rPr lang="en-US" altLang="en-US" u="sng" smtClean="0">
                <a:solidFill>
                  <a:srgbClr val="FF0000"/>
                </a:solidFill>
              </a:rPr>
              <a:t>oxygen</a:t>
            </a:r>
            <a:r>
              <a:rPr lang="en-US" altLang="en-US" smtClean="0"/>
              <a:t>, carbon dioxide and other materials to pass through.  They lie outside the cell membrane.  They give </a:t>
            </a:r>
            <a:r>
              <a:rPr lang="en-US" altLang="en-US" u="sng" smtClean="0">
                <a:solidFill>
                  <a:srgbClr val="FF0000"/>
                </a:solidFill>
              </a:rPr>
              <a:t>structure</a:t>
            </a:r>
            <a:r>
              <a:rPr lang="en-US" altLang="en-US" smtClean="0"/>
              <a:t> and </a:t>
            </a:r>
            <a:r>
              <a:rPr lang="en-US" altLang="en-US" u="sng" smtClean="0">
                <a:solidFill>
                  <a:srgbClr val="FF0000"/>
                </a:solidFill>
              </a:rPr>
              <a:t>support</a:t>
            </a:r>
            <a:r>
              <a:rPr lang="en-US" altLang="en-US" smtClean="0"/>
              <a:t> – the thicker the cell wall the more stiff or rigid the structure will be.</a:t>
            </a:r>
          </a:p>
          <a:p>
            <a:endParaRPr lang="en-US" altLang="en-US" smtClean="0"/>
          </a:p>
        </p:txBody>
      </p:sp>
      <p:sp>
        <p:nvSpPr>
          <p:cNvPr id="29593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r>
              <a:rPr lang="en-US" altLang="en-US" sz="800" b="0" smtClean="0">
                <a:solidFill>
                  <a:srgbClr val="535353"/>
                </a:solidFill>
                <a:cs typeface="Arial" pitchFamily="34" charset="0"/>
              </a:rPr>
              <a:t>Copyright Pearson Prentice Hall</a:t>
            </a:r>
          </a:p>
        </p:txBody>
      </p:sp>
      <p:pic>
        <p:nvPicPr>
          <p:cNvPr id="295939" name="Picture 2" descr="http://library.thinkquest.org/C004535/media/cell_wa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700" y="3549650"/>
            <a:ext cx="3416300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326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73050" y="1444625"/>
            <a:ext cx="8870950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tabLst>
                <a:tab pos="1828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206500">
              <a:tabLst>
                <a:tab pos="1828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tabLst>
                <a:tab pos="1828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tabLst>
                <a:tab pos="1828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tabLst>
                <a:tab pos="1828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100000"/>
              </a:spcBef>
              <a:spcAft>
                <a:spcPct val="75000"/>
              </a:spcAft>
            </a:pPr>
            <a:r>
              <a:rPr lang="en-US" altLang="en-US" sz="3200" b="1">
                <a:solidFill>
                  <a:srgbClr val="000080"/>
                </a:solidFill>
              </a:rPr>
              <a:t>Cell Membrane</a:t>
            </a:r>
          </a:p>
          <a:p>
            <a:pPr lvl="1" fontAlgn="base">
              <a:spcBef>
                <a:spcPct val="100000"/>
              </a:spcBef>
              <a:spcAft>
                <a:spcPct val="25000"/>
              </a:spcAft>
            </a:pPr>
            <a:r>
              <a:rPr lang="en-US" altLang="en-US" sz="2800" b="1">
                <a:solidFill>
                  <a:srgbClr val="006400"/>
                </a:solidFill>
              </a:rPr>
              <a:t>What is the main function of the cell membrane?</a:t>
            </a:r>
          </a:p>
          <a:p>
            <a:pPr fontAlgn="base">
              <a:lnSpc>
                <a:spcPct val="90000"/>
              </a:lnSpc>
              <a:spcBef>
                <a:spcPct val="100000"/>
              </a:spcBef>
              <a:spcAft>
                <a:spcPct val="75000"/>
              </a:spcAft>
            </a:pPr>
            <a:endParaRPr lang="en-US" altLang="en-US" sz="3200" b="1">
              <a:solidFill>
                <a:srgbClr val="000080"/>
              </a:solidFill>
            </a:endParaRPr>
          </a:p>
        </p:txBody>
      </p:sp>
      <p:sp>
        <p:nvSpPr>
          <p:cNvPr id="29696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0"/>
              </a:spcBef>
              <a:spcAft>
                <a:spcPct val="75000"/>
              </a:spcAft>
              <a:buChar char="•"/>
              <a:defRPr sz="3200" b="1">
                <a:solidFill>
                  <a:srgbClr val="00008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100000"/>
              </a:spcBef>
              <a:spcAft>
                <a:spcPct val="25000"/>
              </a:spcAft>
              <a:buChar char="–"/>
              <a:defRPr sz="2800" b="1">
                <a:solidFill>
                  <a:srgbClr val="0064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Aft>
                <a:spcPct val="25000"/>
              </a:spcAft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Aft>
                <a:spcPct val="5000"/>
              </a:spcAft>
              <a:buChar char="»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"/>
              </a:spcAft>
              <a:buChar char="»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"/>
              </a:spcAft>
              <a:buChar char="»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"/>
              </a:spcAft>
              <a:buChar char="»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"/>
              </a:spcAft>
              <a:buChar char="»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800" b="0" smtClean="0">
                <a:solidFill>
                  <a:srgbClr val="535353"/>
                </a:solidFill>
                <a:cs typeface="Arial" pitchFamily="34" charset="0"/>
              </a:rPr>
              <a:t>Copyright Pearson Prentice Hall</a:t>
            </a:r>
          </a:p>
        </p:txBody>
      </p:sp>
      <p:sp>
        <p:nvSpPr>
          <p:cNvPr id="296963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800" smtClean="0"/>
              <a:t>Cell Membrane</a:t>
            </a:r>
          </a:p>
        </p:txBody>
      </p:sp>
    </p:spTree>
    <p:extLst>
      <p:ext uri="{BB962C8B-B14F-4D97-AF65-F5344CB8AC3E}">
        <p14:creationId xmlns:p14="http://schemas.microsoft.com/office/powerpoint/2010/main" val="130797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304800"/>
            <a:ext cx="8620125" cy="61722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en-US" b="1" u="sng" smtClean="0"/>
              <a:t>All cells</a:t>
            </a:r>
            <a:r>
              <a:rPr lang="en-US" altLang="en-US" b="1" smtClean="0"/>
              <a:t> </a:t>
            </a:r>
            <a:r>
              <a:rPr lang="en-US" altLang="en-US" smtClean="0"/>
              <a:t>are surrounded by a thin, 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en-US" smtClean="0"/>
              <a:t>flexible barrier known as the 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en-US" b="1" smtClean="0"/>
              <a:t>     cell membrane</a:t>
            </a:r>
            <a:r>
              <a:rPr lang="en-US" altLang="en-US" smtClean="0"/>
              <a:t>. 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US" altLang="en-US" b="1" smtClean="0"/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en-US" b="1" smtClean="0"/>
              <a:t>Functions</a:t>
            </a:r>
            <a:r>
              <a:rPr lang="en-US" altLang="en-US" smtClean="0"/>
              <a:t>:  </a:t>
            </a:r>
          </a:p>
          <a:p>
            <a:pPr marL="762000" lvl="1" indent="-304800">
              <a:lnSpc>
                <a:spcPct val="90000"/>
              </a:lnSpc>
              <a:buFontTx/>
              <a:buAutoNum type="alphaLcPeriod"/>
            </a:pPr>
            <a:r>
              <a:rPr lang="en-US" altLang="en-US" smtClean="0"/>
              <a:t>Controls what </a:t>
            </a:r>
            <a:r>
              <a:rPr lang="en-US" altLang="en-US" u="sng" smtClean="0"/>
              <a:t>enters </a:t>
            </a:r>
            <a:r>
              <a:rPr lang="en-US" altLang="en-US" smtClean="0"/>
              <a:t>and </a:t>
            </a:r>
            <a:r>
              <a:rPr lang="en-US" altLang="en-US" u="sng" smtClean="0"/>
              <a:t>exits</a:t>
            </a:r>
            <a:r>
              <a:rPr lang="en-US" altLang="en-US" smtClean="0"/>
              <a:t> the cell to maintain an internal balance called </a:t>
            </a:r>
            <a:r>
              <a:rPr lang="en-US" altLang="en-US" b="1" u="sng" smtClean="0"/>
              <a:t>homeostasis</a:t>
            </a:r>
          </a:p>
          <a:p>
            <a:pPr marL="762000" lvl="1" indent="-304800">
              <a:lnSpc>
                <a:spcPct val="90000"/>
              </a:lnSpc>
              <a:buFontTx/>
              <a:buNone/>
            </a:pPr>
            <a:endParaRPr lang="en-US" altLang="en-US" smtClean="0"/>
          </a:p>
          <a:p>
            <a:pPr marL="762000" lvl="1" indent="-304800">
              <a:lnSpc>
                <a:spcPct val="90000"/>
              </a:lnSpc>
              <a:buFontTx/>
              <a:buNone/>
            </a:pPr>
            <a:r>
              <a:rPr lang="en-US" altLang="en-US" smtClean="0"/>
              <a:t>b. Provides </a:t>
            </a:r>
            <a:r>
              <a:rPr lang="en-US" altLang="en-US" u="sng" smtClean="0"/>
              <a:t>protection</a:t>
            </a:r>
            <a:r>
              <a:rPr lang="en-US" altLang="en-US" smtClean="0"/>
              <a:t> and </a:t>
            </a:r>
            <a:r>
              <a:rPr lang="en-US" altLang="en-US" u="sng" smtClean="0"/>
              <a:t>support</a:t>
            </a:r>
            <a:r>
              <a:rPr lang="en-US" altLang="en-US" smtClean="0"/>
              <a:t> for the cell</a:t>
            </a:r>
          </a:p>
          <a:p>
            <a:pPr marL="762000" lvl="1" indent="-304800">
              <a:lnSpc>
                <a:spcPct val="90000"/>
              </a:lnSpc>
              <a:buFontTx/>
              <a:buNone/>
            </a:pPr>
            <a:r>
              <a:rPr lang="en-US" altLang="en-US" smtClean="0"/>
              <a:t>c. </a:t>
            </a:r>
            <a:r>
              <a:rPr lang="en-US" altLang="en-US" u="sng" smtClean="0"/>
              <a:t>Recognizes foreign material</a:t>
            </a:r>
          </a:p>
          <a:p>
            <a:pPr marL="762000" lvl="1" indent="-304800">
              <a:lnSpc>
                <a:spcPct val="90000"/>
              </a:lnSpc>
              <a:buFontTx/>
              <a:buNone/>
            </a:pPr>
            <a:r>
              <a:rPr lang="en-US" altLang="en-US" smtClean="0"/>
              <a:t>d. </a:t>
            </a:r>
            <a:r>
              <a:rPr lang="en-US" altLang="en-US" u="sng" smtClean="0"/>
              <a:t>Communicates </a:t>
            </a:r>
            <a:r>
              <a:rPr lang="en-US" altLang="en-US" smtClean="0"/>
              <a:t>with other cells</a:t>
            </a:r>
          </a:p>
        </p:txBody>
      </p:sp>
      <p:pic>
        <p:nvPicPr>
          <p:cNvPr id="299010" name="Picture 17" descr="anikm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0"/>
            <a:ext cx="2219325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5059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z="3600" b="1" smtClean="0">
              <a:solidFill>
                <a:srgbClr val="002060"/>
              </a:solidFill>
            </a:endParaRPr>
          </a:p>
          <a:p>
            <a:r>
              <a:rPr lang="en-US" altLang="en-US" sz="3600" b="1" smtClean="0">
                <a:solidFill>
                  <a:srgbClr val="002060"/>
                </a:solidFill>
              </a:rPr>
              <a:t>Teach your partner!!</a:t>
            </a:r>
          </a:p>
          <a:p>
            <a:endParaRPr lang="en-US" altLang="en-US" sz="3600" b="1" smtClean="0">
              <a:solidFill>
                <a:srgbClr val="002060"/>
              </a:solidFill>
            </a:endParaRPr>
          </a:p>
          <a:p>
            <a:r>
              <a:rPr lang="en-US" altLang="en-US" sz="3600" b="1" smtClean="0">
                <a:solidFill>
                  <a:srgbClr val="002060"/>
                </a:solidFill>
              </a:rPr>
              <a:t>What does selectively permeable mean?</a:t>
            </a:r>
          </a:p>
        </p:txBody>
      </p:sp>
      <p:sp>
        <p:nvSpPr>
          <p:cNvPr id="30105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535353"/>
                </a:solidFill>
                <a:ea typeface="ＭＳ Ｐゴシック" pitchFamily="34" charset="-128"/>
              </a:rPr>
              <a:t>Copyright Pearson Prentice Hall</a:t>
            </a:r>
          </a:p>
        </p:txBody>
      </p:sp>
    </p:spTree>
    <p:extLst>
      <p:ext uri="{BB962C8B-B14F-4D97-AF65-F5344CB8AC3E}">
        <p14:creationId xmlns:p14="http://schemas.microsoft.com/office/powerpoint/2010/main" val="354376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1" name="Title 1"/>
          <p:cNvSpPr>
            <a:spLocks noGrp="1"/>
          </p:cNvSpPr>
          <p:nvPr>
            <p:ph type="title"/>
          </p:nvPr>
        </p:nvSpPr>
        <p:spPr>
          <a:xfrm>
            <a:off x="457200" y="238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ea typeface="ＭＳ Ｐゴシック" pitchFamily="34" charset="-128"/>
              </a:rPr>
              <a:t>Cell Membrane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2600" smtClean="0">
                <a:ea typeface="ＭＳ Ｐゴシック" pitchFamily="34" charset="-128"/>
              </a:rPr>
              <a:t>    Plasma membrane is </a:t>
            </a:r>
            <a:r>
              <a:rPr lang="en-US" altLang="en-US" sz="2600" b="1" u="sng" smtClean="0">
                <a:solidFill>
                  <a:srgbClr val="FF0000"/>
                </a:solidFill>
                <a:ea typeface="ＭＳ Ｐゴシック" pitchFamily="34" charset="-128"/>
              </a:rPr>
              <a:t>selectively permeable</a:t>
            </a:r>
          </a:p>
          <a:p>
            <a:pPr lvl="1" eaLnBrk="1" hangingPunct="1"/>
            <a:r>
              <a:rPr lang="en-US" altLang="en-US" sz="2600" smtClean="0">
                <a:ea typeface="ＭＳ Ｐゴシック" pitchFamily="34" charset="-128"/>
              </a:rPr>
              <a:t>Allows some substances to cross more easily than others</a:t>
            </a:r>
          </a:p>
          <a:p>
            <a:pPr marL="0" indent="0" eaLnBrk="1" hangingPunct="1">
              <a:buFont typeface="Wingdings 2" pitchFamily="18" charset="2"/>
              <a:buChar char=""/>
            </a:pPr>
            <a:r>
              <a:rPr lang="en-US" altLang="en-US" sz="2600" u="sng" smtClean="0">
                <a:solidFill>
                  <a:srgbClr val="06900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Small molecules </a:t>
            </a:r>
            <a:r>
              <a:rPr lang="en-US" altLang="en-US" sz="2600" smtClean="0">
                <a:solidFill>
                  <a:srgbClr val="069009"/>
                </a:solidFill>
              </a:rPr>
              <a:t>(polar or nonpolar) cross easily (hydrocarbons, hydrophobic molecules, CO</a:t>
            </a:r>
            <a:r>
              <a:rPr lang="en-US" altLang="en-US" sz="2600" baseline="-25000" smtClean="0">
                <a:solidFill>
                  <a:srgbClr val="069009"/>
                </a:solidFill>
              </a:rPr>
              <a:t>2</a:t>
            </a:r>
            <a:r>
              <a:rPr lang="en-US" altLang="en-US" sz="2600" smtClean="0">
                <a:solidFill>
                  <a:srgbClr val="069009"/>
                </a:solidFill>
              </a:rPr>
              <a:t>, O</a:t>
            </a:r>
            <a:r>
              <a:rPr lang="en-US" altLang="en-US" sz="2600" baseline="-25000" smtClean="0">
                <a:solidFill>
                  <a:srgbClr val="069009"/>
                </a:solidFill>
              </a:rPr>
              <a:t>2</a:t>
            </a:r>
            <a:r>
              <a:rPr lang="en-US" altLang="en-US" sz="2600" smtClean="0">
                <a:solidFill>
                  <a:srgbClr val="069009"/>
                </a:solidFill>
              </a:rPr>
              <a:t>)</a:t>
            </a:r>
          </a:p>
          <a:p>
            <a:pPr marL="0" indent="0" eaLnBrk="1" hangingPunct="1">
              <a:buFont typeface="Wingdings 2" pitchFamily="18" charset="2"/>
              <a:buChar char=""/>
            </a:pPr>
            <a:r>
              <a:rPr lang="en-US" altLang="en-US" sz="2600" smtClean="0">
                <a:solidFill>
                  <a:srgbClr val="C00000"/>
                </a:solidFill>
              </a:rPr>
              <a:t>Hydrophobic core </a:t>
            </a:r>
            <a:r>
              <a:rPr lang="en-US" altLang="en-US" sz="2600" b="1" i="1" smtClean="0">
                <a:solidFill>
                  <a:srgbClr val="C00000"/>
                </a:solidFill>
              </a:rPr>
              <a:t>prevents</a:t>
            </a:r>
            <a:r>
              <a:rPr lang="en-US" altLang="en-US" sz="2600" smtClean="0">
                <a:solidFill>
                  <a:srgbClr val="C00000"/>
                </a:solidFill>
              </a:rPr>
              <a:t> passage of </a:t>
            </a:r>
            <a:r>
              <a:rPr lang="en-US" altLang="en-US" sz="2600" u="sng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ions</a:t>
            </a:r>
            <a:r>
              <a:rPr lang="en-US" altLang="en-US" sz="260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n-US" sz="2600" u="sng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large polar molecules </a:t>
            </a:r>
          </a:p>
          <a:p>
            <a:pPr lvl="1" eaLnBrk="1" hangingPunct="1"/>
            <a:endParaRPr lang="en-US" altLang="en-US" sz="2600" smtClean="0">
              <a:ea typeface="ＭＳ Ｐゴシック" pitchFamily="34" charset="-128"/>
            </a:endParaRPr>
          </a:p>
          <a:p>
            <a:pPr marL="0" indent="0" eaLnBrk="1" hangingPunct="1">
              <a:buFont typeface="Calibri" pitchFamily="34" charset="0"/>
              <a:buAutoNum type="alphaUcPeriod"/>
            </a:pPr>
            <a:r>
              <a:rPr lang="en-US" altLang="en-US" sz="2600" b="1" smtClean="0">
                <a:solidFill>
                  <a:srgbClr val="FF0000"/>
                </a:solidFill>
                <a:ea typeface="ＭＳ Ｐゴシック" pitchFamily="34" charset="-128"/>
              </a:rPr>
              <a:t>Fluid Mosaic Model</a:t>
            </a:r>
          </a:p>
          <a:p>
            <a:pPr lvl="1" eaLnBrk="1" hangingPunct="1"/>
            <a:r>
              <a:rPr lang="en-US" altLang="en-US" sz="2600" b="1" u="sng" smtClean="0">
                <a:solidFill>
                  <a:srgbClr val="003399"/>
                </a:solidFill>
                <a:ea typeface="ＭＳ Ｐゴシック" pitchFamily="34" charset="-128"/>
              </a:rPr>
              <a:t>Fluid</a:t>
            </a:r>
            <a:r>
              <a:rPr lang="en-US" altLang="en-US" sz="2600" smtClean="0">
                <a:ea typeface="ＭＳ Ｐゴシック" pitchFamily="34" charset="-128"/>
              </a:rPr>
              <a:t>: membrane held together by weak interactions</a:t>
            </a:r>
          </a:p>
          <a:p>
            <a:pPr lvl="1" eaLnBrk="1" hangingPunct="1"/>
            <a:r>
              <a:rPr lang="en-US" altLang="en-US" sz="2600" b="1" u="sng" smtClean="0">
                <a:solidFill>
                  <a:srgbClr val="003399"/>
                </a:solidFill>
                <a:ea typeface="ＭＳ Ｐゴシック" pitchFamily="34" charset="-128"/>
              </a:rPr>
              <a:t>Mosaic</a:t>
            </a:r>
            <a:r>
              <a:rPr lang="en-US" altLang="en-US" sz="2600" smtClean="0">
                <a:ea typeface="ＭＳ Ｐゴシック" pitchFamily="34" charset="-128"/>
              </a:rPr>
              <a:t>: phospholipids, proteins, carbs</a:t>
            </a:r>
          </a:p>
        </p:txBody>
      </p:sp>
    </p:spTree>
    <p:extLst>
      <p:ext uri="{BB962C8B-B14F-4D97-AF65-F5344CB8AC3E}">
        <p14:creationId xmlns:p14="http://schemas.microsoft.com/office/powerpoint/2010/main" val="148093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IO3a_Key Concept">
  <a:themeElements>
    <a:clrScheme name="">
      <a:dk1>
        <a:srgbClr val="000000"/>
      </a:dk1>
      <a:lt1>
        <a:srgbClr val="FFFFFF"/>
      </a:lt1>
      <a:dk2>
        <a:srgbClr val="000000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IO3a_Key Concep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BIO3a_Key Conce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Key Conce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Key Conce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Key Conce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Key Conce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Key Conce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IO3a_OUTLINE_HEADER">
  <a:themeElements>
    <a:clrScheme name="">
      <a:dk1>
        <a:srgbClr val="000000"/>
      </a:dk1>
      <a:lt1>
        <a:srgbClr val="FFFFFF"/>
      </a:lt1>
      <a:dk2>
        <a:srgbClr val="000000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IO3a_OUTLINE_HEADER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BIO3a_OUTLINE_HEAD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_HEAD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_HEAD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_HEAD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_HEAD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_HEAD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HEAD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HEAD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HEAD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HEAD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HEAD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HEAD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IO3a_Key Concept">
  <a:themeElements>
    <a:clrScheme name="">
      <a:dk1>
        <a:srgbClr val="000000"/>
      </a:dk1>
      <a:lt1>
        <a:srgbClr val="FFFFFF"/>
      </a:lt1>
      <a:dk2>
        <a:srgbClr val="000000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IO3a_Key Concep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BIO3a_Key Conce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Key Conce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Key Conce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Key Conce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Key Conce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Key Conce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647</Words>
  <Application>Microsoft Office PowerPoint</Application>
  <PresentationFormat>On-screen Show (4:3)</PresentationFormat>
  <Paragraphs>162</Paragraphs>
  <Slides>26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1_Flow</vt:lpstr>
      <vt:lpstr>1_Default Design</vt:lpstr>
      <vt:lpstr>1_BIO3a_Key Concept</vt:lpstr>
      <vt:lpstr>BIO3a_OUTLINE_HEADER</vt:lpstr>
      <vt:lpstr>BIO3a_Key Concept</vt:lpstr>
      <vt:lpstr>Chapter 7</vt:lpstr>
      <vt:lpstr>What You Must Know:</vt:lpstr>
      <vt:lpstr>Cell Walls</vt:lpstr>
      <vt:lpstr>PowerPoint Presentation</vt:lpstr>
      <vt:lpstr>PowerPoint Presentation</vt:lpstr>
      <vt:lpstr>Cell Membrane</vt:lpstr>
      <vt:lpstr>PowerPoint Presentation</vt:lpstr>
      <vt:lpstr>PowerPoint Presentation</vt:lpstr>
      <vt:lpstr>Cell Membrane</vt:lpstr>
      <vt:lpstr>PowerPoint Presentation</vt:lpstr>
      <vt:lpstr>Phospholipids</vt:lpstr>
      <vt:lpstr>PowerPoint Presentation</vt:lpstr>
      <vt:lpstr>Membrane fluidity</vt:lpstr>
      <vt:lpstr>Membrane Proteins</vt:lpstr>
      <vt:lpstr>Transmembrane protein structure</vt:lpstr>
      <vt:lpstr>PowerPoint Presentation</vt:lpstr>
      <vt:lpstr>PowerPoint Presentation</vt:lpstr>
      <vt:lpstr>Carbohydrates</vt:lpstr>
      <vt:lpstr>Synthesis and sidedness of membranes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ISD 742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</dc:title>
  <dc:creator>desktopuser</dc:creator>
  <cp:lastModifiedBy>desktopuser</cp:lastModifiedBy>
  <cp:revision>1</cp:revision>
  <dcterms:created xsi:type="dcterms:W3CDTF">2015-11-04T21:44:29Z</dcterms:created>
  <dcterms:modified xsi:type="dcterms:W3CDTF">2015-11-04T21:47:11Z</dcterms:modified>
</cp:coreProperties>
</file>