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</p:sldMasterIdLst>
  <p:notesMasterIdLst>
    <p:notesMasterId r:id="rId29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15EE-5DC8-458E-A397-698A0F2B245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6EC92-B9F8-496E-A0F0-6E1C23FC3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5635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77881C1F-DFA0-4DF3-A880-ABE747A52AFB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97F6F63-5ABB-48A2-9B9E-137DE86C2A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9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1235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8EFBA6D-73DE-4281-B52D-1F5B3CA04079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3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3283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AC64390-335A-45F7-8181-F43714470875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331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4E9F98A-1EE7-4BE8-81E2-E22D63E9472B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7379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C9D308B-7E73-4876-9023-8C93224613A0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683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E8EB010-DFD2-470A-877B-06786A9E6701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A541F71-CC88-4AE7-ADA3-70D0CB5E580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5267A1D-42C9-44F8-AC3B-83679335FFA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Diffusion is the process by which molecules of a substance move from areas of higher concentration to areas of lower concentration. </a:t>
            </a:r>
            <a:r>
              <a:rPr lang="en-US" altLang="en-US" b="1" smtClean="0">
                <a:latin typeface="Arial" pitchFamily="34" charset="0"/>
                <a:cs typeface="Arial" pitchFamily="34" charset="0"/>
              </a:rPr>
              <a:t>Diffusion does not require the cell to use energy.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485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5EA3D15-B478-4174-867D-EF5CCF753E69}" type="datetime1">
              <a:rPr lang="en-US" altLang="en-US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/>
              <a:t>11/4/2015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485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F9B3B9-9F4A-45D1-A9EF-FF951EBE526C}" type="slidenum">
              <a:rPr lang="en-US" altLang="en-US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6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6899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EA0BD62-B398-4C9E-B6D0-1E903E37D215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60B77C0-154F-46CD-ACA8-6261E07187B0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9D86387-7362-4DEA-8E91-BE405A1B3EA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3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itchFamily="34" charset="0"/>
                <a:cs typeface="Arial" pitchFamily="34" charset="0"/>
              </a:rPr>
              <a:t>Osmosis is the diffusion of water through a selectively permeable membrane.</a:t>
            </a:r>
            <a:r>
              <a:rPr lang="en-US" altLang="en-US" smtClean="0">
                <a:latin typeface="Arial" pitchFamily="34" charset="0"/>
                <a:cs typeface="Arial" pitchFamily="34" charset="0"/>
              </a:rPr>
              <a:t> In the first beaker, water is more concentrated on the right side of the membrane. As a result, the water diffuses (as shown in the second beaker) to the area of lower concentration.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CCEE930-396A-4320-AED8-465E4BB6D8A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ABD7E-70E5-4723-A5E2-FE67CDE624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54277-AAF6-4972-8367-0E48664BF8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3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E6842-889E-4C36-9794-4139CE4075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1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F062-BB4D-4B8E-96FC-24B20B238A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FB60B-971F-419F-ADA6-E082FA4363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3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0E70C-95EA-4919-A623-BA91ADC553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7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62012-57C4-4135-B4E6-87968A3967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0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985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9410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776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137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DE2A1-032F-43AC-8632-4297DECAAF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6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2435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7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7330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0223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633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581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8315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3406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0111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075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926E9-710D-42C5-860D-506B00032A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59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4741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7287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106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1668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8545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1278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4282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6793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0039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724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FC2E7-4514-47C2-9EF5-57D94DD302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37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1873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233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233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0404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5631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9516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4098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711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3664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35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342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8833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988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2573-3230-46D5-B788-96698C16A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24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0015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1024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498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1258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3839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3520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3620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645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5109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499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9EDDB-75FD-4244-BC5E-4F9A4515E4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268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7551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3995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6085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0772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6762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3758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9744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9613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83118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040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A71C3-8DE8-4B97-A7EC-78BAD4F9C2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1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1028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6422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8215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859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54303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5339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7799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89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3039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500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D53EC-E06F-4D6B-9A9D-2DE3464A8D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78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3830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0"/>
            <a:ext cx="213677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2579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91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AD9FF-8272-44D3-B580-C975B34EA4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2C0AF2-08AA-4B78-A09F-A08C89610687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8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0"/>
              </a:spcBef>
              <a:spcAft>
                <a:spcPct val="75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6452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66574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8" descr="ke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6577" name="Picture 21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22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1E4EF8-CE0D-43DC-A72C-DB9F9EA4BD45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3" descr="active_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4608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91151" name="Picture 21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4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44D20A4-8C82-490B-84B6-1E9D8D8F4864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  <p:pic>
        <p:nvPicPr>
          <p:cNvPr id="91153" name="Picture 25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8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58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0"/>
              </a:spcBef>
              <a:spcAft>
                <a:spcPct val="75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45876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103438" name="Picture 18" descr="ke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400300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40" name="Picture 29" descr="logo_p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31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F07A3BD-F096-4B62-8D90-F25B9CCA044C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  <p:pic>
        <p:nvPicPr>
          <p:cNvPr id="103442" name="Picture 32" descr="arro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37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chemeClr val="tx1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3" descr="active_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4608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115727" name="Picture 21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4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AD7495A-F66C-4BDD-BD85-C748A57EDEDF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  <p:pic>
        <p:nvPicPr>
          <p:cNvPr id="115729" name="Picture 25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85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58574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128015" name="Picture 17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8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839DE7F-0349-45AC-99FA-9B95EE366041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  <p:pic>
        <p:nvPicPr>
          <p:cNvPr id="128017" name="Picture 19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3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577850" indent="-236538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23925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089025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15462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0034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24606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29178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9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47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2304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140303" name="Picture 20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21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658320-BAD4-4E52-8B4C-4CAE59F70A95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  <p:pic>
        <p:nvPicPr>
          <p:cNvPr id="140305" name="Picture 22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91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pitchFamily="34" charset="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itchFamily="2" charset="2"/>
        <a:buChar char="»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hyperlink" Target="Resources/ActiveArt/osmosis_index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hyperlink" Target="Resources/ActiveArt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smtClean="0"/>
              <a:t>Vocabulary</a:t>
            </a:r>
          </a:p>
        </p:txBody>
      </p:sp>
      <p:sp>
        <p:nvSpPr>
          <p:cNvPr id="323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/>
              <a:t>Concentration Gradient: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When you have an area of </a:t>
            </a:r>
            <a:r>
              <a:rPr lang="en-US" altLang="en-US" u="sng" smtClean="0">
                <a:solidFill>
                  <a:srgbClr val="FF0000"/>
                </a:solidFill>
              </a:rPr>
              <a:t>greater concentration</a:t>
            </a:r>
            <a:r>
              <a:rPr lang="en-US" altLang="en-US" smtClean="0">
                <a:solidFill>
                  <a:srgbClr val="FF0000"/>
                </a:solidFill>
              </a:rPr>
              <a:t> and an area of </a:t>
            </a:r>
            <a:r>
              <a:rPr lang="en-US" altLang="en-US" u="sng" smtClean="0">
                <a:solidFill>
                  <a:srgbClr val="FF0000"/>
                </a:solidFill>
              </a:rPr>
              <a:t>lesser concentration</a:t>
            </a:r>
            <a:r>
              <a:rPr lang="en-US" altLang="en-US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b="1" smtClean="0"/>
              <a:t>Equilibrium: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When the concentration is the </a:t>
            </a:r>
            <a:r>
              <a:rPr lang="en-US" altLang="en-US" u="sng" smtClean="0">
                <a:solidFill>
                  <a:srgbClr val="FF0000"/>
                </a:solidFill>
              </a:rPr>
              <a:t>same</a:t>
            </a:r>
            <a:r>
              <a:rPr lang="en-US" altLang="en-US" smtClean="0">
                <a:solidFill>
                  <a:srgbClr val="FF0000"/>
                </a:solidFill>
              </a:rPr>
              <a:t> throughout.</a:t>
            </a:r>
          </a:p>
          <a:p>
            <a:pPr marL="990600" lvl="1" indent="-533400"/>
            <a:r>
              <a:rPr lang="en-US" altLang="en-US" b="1" smtClean="0"/>
              <a:t>Solvent </a:t>
            </a:r>
            <a:r>
              <a:rPr lang="en-US" altLang="en-US" smtClean="0"/>
              <a:t>– </a:t>
            </a:r>
            <a:r>
              <a:rPr lang="en-US" altLang="en-US" u="sng" smtClean="0">
                <a:solidFill>
                  <a:srgbClr val="00B050"/>
                </a:solidFill>
              </a:rPr>
              <a:t>Dissolving agent</a:t>
            </a:r>
            <a:r>
              <a:rPr lang="en-US" altLang="en-US" smtClean="0">
                <a:solidFill>
                  <a:srgbClr val="00B050"/>
                </a:solidFill>
              </a:rPr>
              <a:t> </a:t>
            </a:r>
            <a:r>
              <a:rPr lang="en-US" altLang="en-US" smtClean="0"/>
              <a:t>(ex. Water)</a:t>
            </a:r>
          </a:p>
          <a:p>
            <a:pPr marL="990600" lvl="1" indent="-533400"/>
            <a:r>
              <a:rPr lang="en-US" altLang="en-US" b="1" smtClean="0"/>
              <a:t>Solute</a:t>
            </a:r>
            <a:r>
              <a:rPr lang="en-US" altLang="en-US" smtClean="0"/>
              <a:t> – </a:t>
            </a:r>
            <a:r>
              <a:rPr lang="en-US" altLang="en-US" u="sng" smtClean="0">
                <a:solidFill>
                  <a:srgbClr val="00B050"/>
                </a:solidFill>
              </a:rPr>
              <a:t>Substance that is dissolved</a:t>
            </a:r>
            <a:r>
              <a:rPr lang="en-US" altLang="en-US" smtClean="0">
                <a:solidFill>
                  <a:srgbClr val="00B050"/>
                </a:solidFill>
              </a:rPr>
              <a:t> </a:t>
            </a:r>
            <a:r>
              <a:rPr lang="en-US" altLang="en-US" smtClean="0"/>
              <a:t>(ex. Kool aid mix)</a:t>
            </a:r>
          </a:p>
        </p:txBody>
      </p:sp>
      <p:sp>
        <p:nvSpPr>
          <p:cNvPr id="323587" name="Line 4"/>
          <p:cNvSpPr>
            <a:spLocks noChangeShapeType="1"/>
          </p:cNvSpPr>
          <p:nvPr/>
        </p:nvSpPr>
        <p:spPr bwMode="auto">
          <a:xfrm>
            <a:off x="533400" y="12192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33450"/>
          </a:xfrm>
        </p:spPr>
        <p:txBody>
          <a:bodyPr/>
          <a:lstStyle/>
          <a:p>
            <a:r>
              <a:rPr lang="en-US" altLang="en-US" sz="3600" b="1" u="sng" smtClean="0">
                <a:solidFill>
                  <a:srgbClr val="002060"/>
                </a:solidFill>
              </a:rPr>
              <a:t>Glucose Transport Protein</a:t>
            </a:r>
            <a:r>
              <a:rPr lang="en-US" altLang="en-US" sz="3600" b="1" smtClean="0">
                <a:solidFill>
                  <a:srgbClr val="002060"/>
                </a:solidFill>
              </a:rPr>
              <a:t> </a:t>
            </a:r>
            <a:r>
              <a:rPr lang="en-US" altLang="en-US" sz="3600" smtClean="0">
                <a:solidFill>
                  <a:srgbClr val="002060"/>
                </a:solidFill>
              </a:rPr>
              <a:t>(carrier protein)</a:t>
            </a:r>
          </a:p>
        </p:txBody>
      </p:sp>
      <p:pic>
        <p:nvPicPr>
          <p:cNvPr id="47106" name="Picture 2" descr="http://www.prism.gatech.edu/~gh19/b1510/gluctr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14475"/>
            <a:ext cx="7010400" cy="2409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114800"/>
            <a:ext cx="4552950" cy="2540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800" smtClean="0"/>
              <a:t>Osmosis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Osmosis</a:t>
            </a:r>
          </a:p>
          <a:p>
            <a:pPr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Osmosis is the diffusion of water through a selectively permeable membrane.</a:t>
            </a:r>
          </a:p>
          <a:p>
            <a:pPr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Whenever water moves, into or out of the cell, we call it </a:t>
            </a:r>
            <a:r>
              <a:rPr lang="en-US" altLang="en-US" sz="2400" u="sng" smtClean="0"/>
              <a:t>osmosis.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1192964" name="Rectangle 4"/>
          <p:cNvSpPr>
            <a:spLocks noChangeArrowheads="1"/>
          </p:cNvSpPr>
          <p:nvPr/>
        </p:nvSpPr>
        <p:spPr bwMode="auto">
          <a:xfrm>
            <a:off x="468313" y="2332038"/>
            <a:ext cx="949325" cy="5826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9973" name="Picture 5" descr="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151063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Osmosis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How Osmosis Works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42020" name="Picture 4" descr="sb7029a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871663"/>
            <a:ext cx="80200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889750" y="5229225"/>
            <a:ext cx="1716088" cy="142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t>Movement of </a:t>
            </a:r>
            <a:r>
              <a:rPr lang="en-US" altLang="en-US" sz="1800" u="sng" smtClean="0">
                <a:solidFill>
                  <a:srgbClr val="000000"/>
                </a:solidFill>
                <a:cs typeface="Arial" pitchFamily="34" charset="0"/>
              </a:rPr>
              <a:t>water</a:t>
            </a:r>
            <a:r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t> from high concentration to low concentration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432300" y="2319338"/>
            <a:ext cx="1716088" cy="977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t>Dilute sugar solution (Water more concentrated)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247650" y="2552700"/>
            <a:ext cx="1657350" cy="87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t>Concentrated sugar solution (Water less concentrated)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98438" y="3971925"/>
            <a:ext cx="1249362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t>Sugar molecules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2455863" y="5416550"/>
            <a:ext cx="2251075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t>Selectively permeable  membrane (only </a:t>
            </a:r>
            <a:r>
              <a:rPr lang="en-US" altLang="en-US" sz="1800" u="sng" smtClean="0">
                <a:solidFill>
                  <a:srgbClr val="000000"/>
                </a:solidFill>
                <a:cs typeface="Arial" pitchFamily="34" charset="0"/>
              </a:rPr>
              <a:t>water</a:t>
            </a:r>
            <a:r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t> can move)</a:t>
            </a:r>
          </a:p>
        </p:txBody>
      </p:sp>
      <p:sp>
        <p:nvSpPr>
          <p:cNvPr id="1195020" name="Rectangl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876425" cy="1095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9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5" name="Content Placeholder 3" descr="07_14Osmosis-L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90513"/>
            <a:ext cx="6172200" cy="6289675"/>
          </a:xfrm>
        </p:spPr>
      </p:pic>
      <p:sp>
        <p:nvSpPr>
          <p:cNvPr id="344066" name="Title 5"/>
          <p:cNvSpPr>
            <a:spLocks noGrp="1"/>
          </p:cNvSpPr>
          <p:nvPr>
            <p:ph type="title"/>
          </p:nvPr>
        </p:nvSpPr>
        <p:spPr>
          <a:xfrm>
            <a:off x="685800" y="3581400"/>
            <a:ext cx="31242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smtClean="0">
                <a:solidFill>
                  <a:srgbClr val="FF0000"/>
                </a:solidFill>
              </a:rPr>
              <a:t>Water moves freely through pores.</a:t>
            </a:r>
            <a:br>
              <a:rPr lang="en-US" altLang="en-US" sz="2400" smtClean="0">
                <a:solidFill>
                  <a:srgbClr val="FF0000"/>
                </a:solidFill>
              </a:rPr>
            </a:br>
            <a:r>
              <a:rPr lang="en-US" altLang="en-US" sz="2400" smtClean="0">
                <a:solidFill>
                  <a:srgbClr val="FF0000"/>
                </a:solidFill>
              </a:rPr>
              <a:t/>
            </a:r>
            <a:br>
              <a:rPr lang="en-US" altLang="en-US" sz="2400" smtClean="0">
                <a:solidFill>
                  <a:srgbClr val="FF0000"/>
                </a:solidFill>
              </a:rPr>
            </a:br>
            <a:r>
              <a:rPr lang="en-US" altLang="en-US" sz="2400" smtClean="0">
                <a:solidFill>
                  <a:srgbClr val="FF0000"/>
                </a:solidFill>
              </a:rPr>
              <a:t>Solute (green) to large to move across.</a:t>
            </a:r>
            <a:br>
              <a:rPr lang="en-US" altLang="en-US" sz="2400" smtClean="0">
                <a:solidFill>
                  <a:srgbClr val="FF0000"/>
                </a:solidFill>
              </a:rPr>
            </a:b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2339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3450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Osmosis</a:t>
            </a:r>
          </a:p>
        </p:txBody>
      </p:sp>
      <p:sp>
        <p:nvSpPr>
          <p:cNvPr id="1197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1650" y="581025"/>
            <a:ext cx="8642350" cy="536257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In </a:t>
            </a:r>
            <a:r>
              <a:rPr lang="en-US" altLang="en-US" u="sng" smtClean="0"/>
              <a:t>osmosis</a:t>
            </a:r>
            <a:r>
              <a:rPr lang="en-US" altLang="en-US" smtClean="0"/>
              <a:t>, water tends to diffuse from a </a:t>
            </a:r>
            <a:r>
              <a:rPr lang="en-US" altLang="en-US" u="sng" smtClean="0"/>
              <a:t>highly concentrated region to a less concentrated region through a selectively permeable membrane</a:t>
            </a:r>
            <a:r>
              <a:rPr lang="en-US" altLang="en-US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If you compare solutions, three terms can be used to describe the concentrations of the solution due to the amount of solute dissolved in the water:</a:t>
            </a:r>
          </a:p>
          <a:p>
            <a:pPr marL="0" indent="0" eaLnBrk="1" hangingPunct="1">
              <a:buFontTx/>
              <a:buNone/>
            </a:pPr>
            <a:r>
              <a:rPr lang="en-US" altLang="en-US" b="1" smtClean="0"/>
              <a:t>- </a:t>
            </a:r>
            <a:r>
              <a:rPr lang="en-US" altLang="en-US" b="1" u="sng" smtClean="0"/>
              <a:t>hypertonic</a:t>
            </a:r>
            <a:r>
              <a:rPr lang="en-US" altLang="en-US" b="1" smtClean="0"/>
              <a:t> </a:t>
            </a:r>
            <a:r>
              <a:rPr lang="en-US" altLang="en-US" smtClean="0"/>
              <a:t>(“above strength”)more solute/less water.</a:t>
            </a:r>
          </a:p>
          <a:p>
            <a:pPr marL="0" indent="0" eaLnBrk="1" hangingPunct="1">
              <a:buFontTx/>
              <a:buNone/>
            </a:pPr>
            <a:r>
              <a:rPr lang="en-US" altLang="en-US" b="1" smtClean="0"/>
              <a:t>- </a:t>
            </a:r>
            <a:r>
              <a:rPr lang="en-US" altLang="en-US" b="1" u="sng" smtClean="0"/>
              <a:t>hypotonic</a:t>
            </a:r>
            <a:r>
              <a:rPr lang="en-US" altLang="en-US" b="1" smtClean="0"/>
              <a:t> </a:t>
            </a:r>
            <a:r>
              <a:rPr lang="en-US" altLang="en-US" smtClean="0"/>
              <a:t>(“below strength”)less solute/more water.</a:t>
            </a:r>
          </a:p>
          <a:p>
            <a:pPr marL="0" indent="0" eaLnBrk="1" hangingPunct="1">
              <a:buFontTx/>
              <a:buNone/>
            </a:pPr>
            <a:r>
              <a:rPr lang="en-US" altLang="en-US" b="1" smtClean="0"/>
              <a:t>- </a:t>
            </a:r>
            <a:r>
              <a:rPr lang="en-US" altLang="en-US" b="1" u="sng" smtClean="0"/>
              <a:t>isotonic</a:t>
            </a:r>
            <a:r>
              <a:rPr lang="en-US" altLang="en-US" smtClean="0"/>
              <a:t> (”same strength”)same amount of solute</a:t>
            </a:r>
          </a:p>
        </p:txBody>
      </p:sp>
    </p:spTree>
    <p:extLst>
      <p:ext uri="{BB962C8B-B14F-4D97-AF65-F5344CB8AC3E}">
        <p14:creationId xmlns:p14="http://schemas.microsoft.com/office/powerpoint/2010/main" val="26807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6858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environments can be </a:t>
            </a:r>
            <a:r>
              <a:rPr lang="en-US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hypotonic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isotonic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hypertonic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internal environments of cell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7138" name="Picture 2" descr="07_15WaterBalanc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4300"/>
            <a:ext cx="79343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6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Osmosis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36600"/>
            <a:ext cx="8547100" cy="4848225"/>
          </a:xfrm>
          <a:noFill/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Osmotic Pressure 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altLang="en-US" smtClean="0"/>
              <a:t>Osmosis exerts a pressure known as osmotic pressure on the cell compared to its environment. Remember both inside the cell and outside the cell there is a concentration. It is the </a:t>
            </a:r>
            <a:r>
              <a:rPr lang="en-US" altLang="en-US" b="1" u="sng" smtClean="0">
                <a:solidFill>
                  <a:srgbClr val="FF0000"/>
                </a:solidFill>
              </a:rPr>
              <a:t>water</a:t>
            </a:r>
            <a:r>
              <a:rPr lang="en-US" altLang="en-US" smtClean="0"/>
              <a:t> that moves!! 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194050"/>
            <a:ext cx="65357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5118100" cy="617538"/>
          </a:xfrm>
        </p:spPr>
        <p:txBody>
          <a:bodyPr/>
          <a:lstStyle/>
          <a:p>
            <a:r>
              <a:rPr lang="en-US" altLang="en-US" sz="3600" smtClean="0"/>
              <a:t>Hypotonic Solution</a:t>
            </a:r>
          </a:p>
        </p:txBody>
      </p:sp>
      <p:pic>
        <p:nvPicPr>
          <p:cNvPr id="350210" name="Picture 4" descr="hypo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635250"/>
            <a:ext cx="27432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1" name="Text Box 5"/>
          <p:cNvSpPr txBox="1">
            <a:spLocks noChangeArrowheads="1"/>
          </p:cNvSpPr>
          <p:nvPr/>
        </p:nvSpPr>
        <p:spPr bwMode="auto">
          <a:xfrm>
            <a:off x="166688" y="992188"/>
            <a:ext cx="8766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cs typeface="Arial" pitchFamily="34" charset="0"/>
              </a:rPr>
              <a:t>Hypotonic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:  The solution has a 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lower concentration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 of solutes and a higher concentration of water than inside the cell. </a:t>
            </a:r>
            <a:r>
              <a:rPr lang="en-US" altLang="en-US" sz="2800" b="1">
                <a:solidFill>
                  <a:srgbClr val="009999"/>
                </a:solidFill>
                <a:cs typeface="Arial" pitchFamily="34" charset="0"/>
              </a:rPr>
              <a:t>(Low solute; High water)</a:t>
            </a:r>
          </a:p>
        </p:txBody>
      </p:sp>
      <p:sp>
        <p:nvSpPr>
          <p:cNvPr id="350212" name="Text Box 6"/>
          <p:cNvSpPr txBox="1">
            <a:spLocks noChangeArrowheads="1"/>
          </p:cNvSpPr>
          <p:nvPr/>
        </p:nvSpPr>
        <p:spPr bwMode="auto">
          <a:xfrm>
            <a:off x="188913" y="5564188"/>
            <a:ext cx="876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cs typeface="Arial" pitchFamily="34" charset="0"/>
              </a:rPr>
              <a:t>Result</a:t>
            </a:r>
            <a:r>
              <a:rPr lang="en-US" altLang="en-US" sz="2800">
                <a:solidFill>
                  <a:srgbClr val="FFF597"/>
                </a:solidFill>
                <a:cs typeface="Arial" pitchFamily="34" charset="0"/>
              </a:rPr>
              <a:t>: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Water moves from the solution to 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inside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 the cell): Cell Swells and bursts open (</a:t>
            </a:r>
            <a:r>
              <a:rPr lang="en-US" altLang="en-US" sz="2800" i="1" u="sng">
                <a:solidFill>
                  <a:srgbClr val="FF0000"/>
                </a:solidFill>
                <a:cs typeface="Arial" pitchFamily="34" charset="0"/>
              </a:rPr>
              <a:t>cytolysis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)!</a:t>
            </a:r>
          </a:p>
        </p:txBody>
      </p:sp>
      <p:pic>
        <p:nvPicPr>
          <p:cNvPr id="350213" name="Picture 7" descr="rb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14638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4" name="Picture 8" descr="RBC in hypoto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40038"/>
            <a:ext cx="26606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9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5118100" cy="617538"/>
          </a:xfrm>
        </p:spPr>
        <p:txBody>
          <a:bodyPr/>
          <a:lstStyle/>
          <a:p>
            <a:r>
              <a:rPr lang="en-US" altLang="en-US" sz="3600" smtClean="0"/>
              <a:t>Hypertonic Solution</a:t>
            </a:r>
          </a:p>
        </p:txBody>
      </p:sp>
      <p:sp>
        <p:nvSpPr>
          <p:cNvPr id="352258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cs typeface="Arial" pitchFamily="34" charset="0"/>
              </a:rPr>
              <a:t>Hypertonic</a:t>
            </a:r>
            <a:r>
              <a:rPr lang="en-US" altLang="en-US" sz="2800">
                <a:solidFill>
                  <a:srgbClr val="FFF597"/>
                </a:solidFill>
                <a:cs typeface="Arial" pitchFamily="34" charset="0"/>
              </a:rPr>
              <a:t>: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  The solution has a 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higher concentration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 of solutes and a lower concentration of water than inside the cell. </a:t>
            </a:r>
            <a:r>
              <a:rPr lang="en-US" altLang="en-US" sz="2800" b="1">
                <a:solidFill>
                  <a:srgbClr val="009999"/>
                </a:solidFill>
                <a:cs typeface="Arial" pitchFamily="34" charset="0"/>
              </a:rPr>
              <a:t>(High solute; Low water)</a:t>
            </a:r>
          </a:p>
        </p:txBody>
      </p:sp>
      <p:sp>
        <p:nvSpPr>
          <p:cNvPr id="352259" name="Text Box 5"/>
          <p:cNvSpPr txBox="1">
            <a:spLocks noChangeArrowheads="1"/>
          </p:cNvSpPr>
          <p:nvPr/>
        </p:nvSpPr>
        <p:spPr bwMode="auto">
          <a:xfrm>
            <a:off x="188913" y="5564188"/>
            <a:ext cx="876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cs typeface="Arial" pitchFamily="34" charset="0"/>
              </a:rPr>
              <a:t>Result</a:t>
            </a:r>
            <a:r>
              <a:rPr lang="en-US" altLang="en-US" sz="2800">
                <a:solidFill>
                  <a:srgbClr val="FFF597"/>
                </a:solidFill>
                <a:cs typeface="Arial" pitchFamily="34" charset="0"/>
              </a:rPr>
              <a:t>: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Water moves from inside the cell  into the solution:   Cell shrinks (</a:t>
            </a:r>
            <a:r>
              <a:rPr lang="en-US" altLang="en-US" sz="2800" i="1" u="sng">
                <a:solidFill>
                  <a:srgbClr val="FF0000"/>
                </a:solidFill>
                <a:cs typeface="Arial" pitchFamily="34" charset="0"/>
              </a:rPr>
              <a:t>Plasmolysis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)!</a:t>
            </a:r>
          </a:p>
        </p:txBody>
      </p:sp>
      <p:pic>
        <p:nvPicPr>
          <p:cNvPr id="352260" name="Picture 6" descr="hyper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429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61" name="Picture 7" descr="RBC in hyperto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t="19800"/>
          <a:stretch>
            <a:fillRect/>
          </a:stretch>
        </p:blipFill>
        <p:spPr bwMode="auto">
          <a:xfrm>
            <a:off x="7086600" y="2133600"/>
            <a:ext cx="18430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2" name="Line 9"/>
          <p:cNvSpPr>
            <a:spLocks noChangeShapeType="1"/>
          </p:cNvSpPr>
          <p:nvPr/>
        </p:nvSpPr>
        <p:spPr bwMode="auto">
          <a:xfrm flipH="1" flipV="1">
            <a:off x="7848600" y="35814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52263" name="Picture 10" descr="turg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3733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Line 11"/>
          <p:cNvSpPr>
            <a:spLocks noChangeShapeType="1"/>
          </p:cNvSpPr>
          <p:nvPr/>
        </p:nvSpPr>
        <p:spPr bwMode="auto">
          <a:xfrm flipH="1" flipV="1">
            <a:off x="6705600" y="45720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2265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shrinks</a:t>
            </a:r>
          </a:p>
        </p:txBody>
      </p:sp>
      <p:sp>
        <p:nvSpPr>
          <p:cNvPr id="352266" name="Line 13"/>
          <p:cNvSpPr>
            <a:spLocks noChangeShapeType="1"/>
          </p:cNvSpPr>
          <p:nvPr/>
        </p:nvSpPr>
        <p:spPr bwMode="auto">
          <a:xfrm>
            <a:off x="4876800" y="3505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59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28600"/>
            <a:ext cx="5118100" cy="617538"/>
          </a:xfrm>
        </p:spPr>
        <p:txBody>
          <a:bodyPr/>
          <a:lstStyle/>
          <a:p>
            <a:r>
              <a:rPr lang="en-US" altLang="en-US" sz="3600" smtClean="0"/>
              <a:t>Isotonic Solution</a:t>
            </a:r>
          </a:p>
        </p:txBody>
      </p:sp>
      <p:sp>
        <p:nvSpPr>
          <p:cNvPr id="354306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cs typeface="Arial" pitchFamily="34" charset="0"/>
              </a:rPr>
              <a:t>Isotonic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:  The concentration of solutes in the solution is 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equal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 to the concentration of solutes inside the cell.</a:t>
            </a:r>
          </a:p>
        </p:txBody>
      </p:sp>
      <p:sp>
        <p:nvSpPr>
          <p:cNvPr id="354307" name="Text Box 5"/>
          <p:cNvSpPr txBox="1">
            <a:spLocks noChangeArrowheads="1"/>
          </p:cNvSpPr>
          <p:nvPr/>
        </p:nvSpPr>
        <p:spPr bwMode="auto">
          <a:xfrm>
            <a:off x="188913" y="5275263"/>
            <a:ext cx="876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cs typeface="Arial" pitchFamily="34" charset="0"/>
              </a:rPr>
              <a:t>Result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:  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Water moves equally in both directions and the cell remains same size! (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Dynamic Equilibrium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)</a:t>
            </a:r>
          </a:p>
        </p:txBody>
      </p:sp>
      <p:pic>
        <p:nvPicPr>
          <p:cNvPr id="354308" name="Picture 6" descr="iso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401888"/>
            <a:ext cx="28575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7" descr="red blood cell iin isotonic 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320925"/>
            <a:ext cx="19748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39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altLang="en-US" sz="4000" smtClean="0"/>
              <a:t>Types of Cellular Transport</a:t>
            </a:r>
          </a:p>
        </p:txBody>
      </p:sp>
      <p:sp>
        <p:nvSpPr>
          <p:cNvPr id="3246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39825"/>
            <a:ext cx="9144000" cy="50593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3000" b="1" u="sng" smtClean="0">
                <a:solidFill>
                  <a:srgbClr val="FF0000"/>
                </a:solidFill>
              </a:rPr>
              <a:t>Passive Transport</a:t>
            </a:r>
            <a:r>
              <a:rPr lang="en-US" altLang="en-US" sz="3000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000" smtClean="0"/>
              <a:t>	cell </a:t>
            </a:r>
            <a:r>
              <a:rPr lang="en-US" altLang="en-US" sz="3000" u="sng" smtClean="0"/>
              <a:t>doesn’t use energy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Diffusion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Facilitated Diffusion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Osmosis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sz="130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sz="3000" b="1" u="sng" smtClean="0">
                <a:solidFill>
                  <a:srgbClr val="FF0000"/>
                </a:solidFill>
              </a:rPr>
              <a:t>Active Transport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000" smtClean="0"/>
              <a:t>	cell </a:t>
            </a:r>
            <a:r>
              <a:rPr lang="en-US" altLang="en-US" sz="3000" u="sng" smtClean="0"/>
              <a:t>does use energy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Protein Pumps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Endocytosis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Exocytosis</a:t>
            </a:r>
          </a:p>
        </p:txBody>
      </p:sp>
      <p:grpSp>
        <p:nvGrpSpPr>
          <p:cNvPr id="324611" name="Group 81"/>
          <p:cNvGrpSpPr>
            <a:grpSpLocks/>
          </p:cNvGrpSpPr>
          <p:nvPr/>
        </p:nvGrpSpPr>
        <p:grpSpPr bwMode="auto">
          <a:xfrm>
            <a:off x="4953000" y="4205288"/>
            <a:ext cx="3963988" cy="2652712"/>
            <a:chOff x="2880" y="2400"/>
            <a:chExt cx="2497" cy="1671"/>
          </a:xfrm>
        </p:grpSpPr>
        <p:grpSp>
          <p:nvGrpSpPr>
            <p:cNvPr id="324635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324638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324639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324640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>
                    <a:gd name="T0" fmla="*/ 0 w 1877"/>
                    <a:gd name="T1" fmla="*/ 814 h 827"/>
                    <a:gd name="T2" fmla="*/ 88 w 1877"/>
                    <a:gd name="T3" fmla="*/ 781 h 827"/>
                    <a:gd name="T4" fmla="*/ 135 w 1877"/>
                    <a:gd name="T5" fmla="*/ 753 h 827"/>
                    <a:gd name="T6" fmla="*/ 183 w 1877"/>
                    <a:gd name="T7" fmla="*/ 692 h 827"/>
                    <a:gd name="T8" fmla="*/ 291 w 1877"/>
                    <a:gd name="T9" fmla="*/ 604 h 827"/>
                    <a:gd name="T10" fmla="*/ 386 w 1877"/>
                    <a:gd name="T11" fmla="*/ 482 h 827"/>
                    <a:gd name="T12" fmla="*/ 420 w 1877"/>
                    <a:gd name="T13" fmla="*/ 421 h 827"/>
                    <a:gd name="T14" fmla="*/ 434 w 1877"/>
                    <a:gd name="T15" fmla="*/ 401 h 827"/>
                    <a:gd name="T16" fmla="*/ 454 w 1877"/>
                    <a:gd name="T17" fmla="*/ 340 h 827"/>
                    <a:gd name="T18" fmla="*/ 481 w 1877"/>
                    <a:gd name="T19" fmla="*/ 299 h 827"/>
                    <a:gd name="T20" fmla="*/ 495 w 1877"/>
                    <a:gd name="T21" fmla="*/ 279 h 827"/>
                    <a:gd name="T22" fmla="*/ 583 w 1877"/>
                    <a:gd name="T23" fmla="*/ 150 h 827"/>
                    <a:gd name="T24" fmla="*/ 678 w 1877"/>
                    <a:gd name="T25" fmla="*/ 69 h 827"/>
                    <a:gd name="T26" fmla="*/ 718 w 1877"/>
                    <a:gd name="T27" fmla="*/ 35 h 827"/>
                    <a:gd name="T28" fmla="*/ 759 w 1877"/>
                    <a:gd name="T29" fmla="*/ 22 h 827"/>
                    <a:gd name="T30" fmla="*/ 799 w 1877"/>
                    <a:gd name="T31" fmla="*/ 8 h 827"/>
                    <a:gd name="T32" fmla="*/ 1003 w 1877"/>
                    <a:gd name="T33" fmla="*/ 55 h 827"/>
                    <a:gd name="T34" fmla="*/ 1057 w 1877"/>
                    <a:gd name="T35" fmla="*/ 123 h 827"/>
                    <a:gd name="T36" fmla="*/ 1091 w 1877"/>
                    <a:gd name="T37" fmla="*/ 184 h 827"/>
                    <a:gd name="T38" fmla="*/ 1132 w 1877"/>
                    <a:gd name="T39" fmla="*/ 245 h 827"/>
                    <a:gd name="T40" fmla="*/ 1159 w 1877"/>
                    <a:gd name="T41" fmla="*/ 306 h 827"/>
                    <a:gd name="T42" fmla="*/ 1199 w 1877"/>
                    <a:gd name="T43" fmla="*/ 381 h 827"/>
                    <a:gd name="T44" fmla="*/ 1226 w 1877"/>
                    <a:gd name="T45" fmla="*/ 462 h 827"/>
                    <a:gd name="T46" fmla="*/ 1254 w 1877"/>
                    <a:gd name="T47" fmla="*/ 503 h 827"/>
                    <a:gd name="T48" fmla="*/ 1308 w 1877"/>
                    <a:gd name="T49" fmla="*/ 645 h 827"/>
                    <a:gd name="T50" fmla="*/ 1355 w 1877"/>
                    <a:gd name="T51" fmla="*/ 706 h 827"/>
                    <a:gd name="T52" fmla="*/ 1375 w 1877"/>
                    <a:gd name="T53" fmla="*/ 747 h 827"/>
                    <a:gd name="T54" fmla="*/ 1450 w 1877"/>
                    <a:gd name="T55" fmla="*/ 767 h 827"/>
                    <a:gd name="T56" fmla="*/ 1619 w 1877"/>
                    <a:gd name="T57" fmla="*/ 808 h 827"/>
                    <a:gd name="T58" fmla="*/ 1877 w 1877"/>
                    <a:gd name="T59" fmla="*/ 814 h 8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77"/>
                    <a:gd name="T91" fmla="*/ 0 h 827"/>
                    <a:gd name="T92" fmla="*/ 1877 w 1877"/>
                    <a:gd name="T93" fmla="*/ 827 h 8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1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2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3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4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6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8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50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465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pitchFamily="34" charset="0"/>
                    </a:rPr>
                    <a:t>high</a:t>
                  </a:r>
                </a:p>
              </p:txBody>
            </p:sp>
            <p:sp>
              <p:nvSpPr>
                <p:cNvPr id="32465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pitchFamily="34" charset="0"/>
                    </a:rPr>
                    <a:t>low</a:t>
                  </a:r>
                </a:p>
              </p:txBody>
            </p:sp>
            <p:sp>
              <p:nvSpPr>
                <p:cNvPr id="324653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pitchFamily="34" charset="0"/>
                    </a:rPr>
                    <a:t>This is gonna be hard work!!</a:t>
                  </a:r>
                </a:p>
              </p:txBody>
            </p:sp>
          </p:grpSp>
        </p:grpSp>
        <p:sp>
          <p:nvSpPr>
            <p:cNvPr id="324636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4637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24612" name="Group 82"/>
          <p:cNvGrpSpPr>
            <a:grpSpLocks/>
          </p:cNvGrpSpPr>
          <p:nvPr/>
        </p:nvGrpSpPr>
        <p:grpSpPr bwMode="auto">
          <a:xfrm>
            <a:off x="4876800" y="914400"/>
            <a:ext cx="3276600" cy="2805113"/>
            <a:chOff x="3072" y="576"/>
            <a:chExt cx="2064" cy="1767"/>
          </a:xfrm>
        </p:grpSpPr>
        <p:grpSp>
          <p:nvGrpSpPr>
            <p:cNvPr id="324614" name="Group 5"/>
            <p:cNvGrpSpPr>
              <a:grpSpLocks/>
            </p:cNvGrpSpPr>
            <p:nvPr/>
          </p:nvGrpSpPr>
          <p:grpSpPr bwMode="auto">
            <a:xfrm>
              <a:off x="3072" y="576"/>
              <a:ext cx="2064" cy="1767"/>
              <a:chOff x="3072" y="576"/>
              <a:chExt cx="2064" cy="1767"/>
            </a:xfrm>
          </p:grpSpPr>
          <p:sp>
            <p:nvSpPr>
              <p:cNvPr id="324616" name="Line 6"/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324617" name="Group 7"/>
              <p:cNvGrpSpPr>
                <a:grpSpLocks/>
              </p:cNvGrpSpPr>
              <p:nvPr/>
            </p:nvGrpSpPr>
            <p:grpSpPr bwMode="auto">
              <a:xfrm>
                <a:off x="3072" y="576"/>
                <a:ext cx="2064" cy="1767"/>
                <a:chOff x="3120" y="576"/>
                <a:chExt cx="2064" cy="1767"/>
              </a:xfrm>
            </p:grpSpPr>
            <p:sp>
              <p:nvSpPr>
                <p:cNvPr id="324618" name="Line 8"/>
                <p:cNvSpPr>
                  <a:spLocks noChangeShapeType="1"/>
                </p:cNvSpPr>
                <p:nvPr/>
              </p:nvSpPr>
              <p:spPr bwMode="auto">
                <a:xfrm>
                  <a:off x="3984" y="115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324619" name="Group 9"/>
                <p:cNvGrpSpPr>
                  <a:grpSpLocks/>
                </p:cNvGrpSpPr>
                <p:nvPr/>
              </p:nvGrpSpPr>
              <p:grpSpPr bwMode="auto"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sp>
                <p:nvSpPr>
                  <p:cNvPr id="32462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15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462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462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32462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3483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120" y="1296"/>
                      <a:ext cx="1877" cy="8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14"/>
                        </a:cxn>
                        <a:cxn ang="0">
                          <a:pos x="88" y="781"/>
                        </a:cxn>
                        <a:cxn ang="0">
                          <a:pos x="135" y="753"/>
                        </a:cxn>
                        <a:cxn ang="0">
                          <a:pos x="183" y="692"/>
                        </a:cxn>
                        <a:cxn ang="0">
                          <a:pos x="291" y="604"/>
                        </a:cxn>
                        <a:cxn ang="0">
                          <a:pos x="386" y="482"/>
                        </a:cxn>
                        <a:cxn ang="0">
                          <a:pos x="420" y="421"/>
                        </a:cxn>
                        <a:cxn ang="0">
                          <a:pos x="434" y="401"/>
                        </a:cxn>
                        <a:cxn ang="0">
                          <a:pos x="454" y="340"/>
                        </a:cxn>
                        <a:cxn ang="0">
                          <a:pos x="481" y="299"/>
                        </a:cxn>
                        <a:cxn ang="0">
                          <a:pos x="495" y="279"/>
                        </a:cxn>
                        <a:cxn ang="0">
                          <a:pos x="583" y="150"/>
                        </a:cxn>
                        <a:cxn ang="0">
                          <a:pos x="678" y="69"/>
                        </a:cxn>
                        <a:cxn ang="0">
                          <a:pos x="718" y="35"/>
                        </a:cxn>
                        <a:cxn ang="0">
                          <a:pos x="759" y="22"/>
                        </a:cxn>
                        <a:cxn ang="0">
                          <a:pos x="799" y="8"/>
                        </a:cxn>
                        <a:cxn ang="0">
                          <a:pos x="1003" y="55"/>
                        </a:cxn>
                        <a:cxn ang="0">
                          <a:pos x="1057" y="123"/>
                        </a:cxn>
                        <a:cxn ang="0">
                          <a:pos x="1091" y="184"/>
                        </a:cxn>
                        <a:cxn ang="0">
                          <a:pos x="1132" y="245"/>
                        </a:cxn>
                        <a:cxn ang="0">
                          <a:pos x="1159" y="306"/>
                        </a:cxn>
                        <a:cxn ang="0">
                          <a:pos x="1199" y="381"/>
                        </a:cxn>
                        <a:cxn ang="0">
                          <a:pos x="1226" y="462"/>
                        </a:cxn>
                        <a:cxn ang="0">
                          <a:pos x="1254" y="503"/>
                        </a:cxn>
                        <a:cxn ang="0">
                          <a:pos x="1308" y="645"/>
                        </a:cxn>
                        <a:cxn ang="0">
                          <a:pos x="1355" y="706"/>
                        </a:cxn>
                        <a:cxn ang="0">
                          <a:pos x="1375" y="747"/>
                        </a:cxn>
                        <a:cxn ang="0">
                          <a:pos x="1450" y="767"/>
                        </a:cxn>
                        <a:cxn ang="0">
                          <a:pos x="1619" y="808"/>
                        </a:cxn>
                        <a:cxn ang="0">
                          <a:pos x="1877" y="814"/>
                        </a:cxn>
                      </a:cxnLst>
                      <a:rect l="0" t="0" r="r" b="b"/>
                      <a:pathLst>
                        <a:path w="1877" h="827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4625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16"/>
                      <a:ext cx="96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altLang="en-US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462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96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4627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2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altLang="en-US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4628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2" y="1008"/>
                      <a:ext cx="19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4629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4" y="1008"/>
                      <a:ext cx="14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463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2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4631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4" y="1536"/>
                      <a:ext cx="43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high</a:t>
                      </a:r>
                    </a:p>
                  </p:txBody>
                </p:sp>
                <p:sp>
                  <p:nvSpPr>
                    <p:cNvPr id="32463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2112"/>
                      <a:ext cx="5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low</a:t>
                      </a:r>
                    </a:p>
                  </p:txBody>
                </p:sp>
                <p:sp>
                  <p:nvSpPr>
                    <p:cNvPr id="324633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576"/>
                      <a:ext cx="960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Weeee!!!</a:t>
                      </a:r>
                    </a:p>
                  </p:txBody>
                </p:sp>
                <p:sp>
                  <p:nvSpPr>
                    <p:cNvPr id="32463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776"/>
                      <a:ext cx="528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24615" name="Oval 80"/>
            <p:cNvSpPr>
              <a:spLocks noChangeArrowheads="1"/>
            </p:cNvSpPr>
            <p:nvPr/>
          </p:nvSpPr>
          <p:spPr bwMode="auto">
            <a:xfrm>
              <a:off x="379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24613" name="Line 84"/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3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2601" r="9599" b="3600"/>
          <a:stretch>
            <a:fillRect/>
          </a:stretch>
        </p:blipFill>
        <p:spPr bwMode="auto">
          <a:xfrm>
            <a:off x="762000" y="762000"/>
            <a:ext cx="7086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4" name="Text Box 6"/>
          <p:cNvSpPr txBox="1">
            <a:spLocks noChangeArrowheads="1"/>
          </p:cNvSpPr>
          <p:nvPr/>
        </p:nvSpPr>
        <p:spPr bwMode="auto">
          <a:xfrm>
            <a:off x="685800" y="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What type of solution are these cells in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56355" name="Text Box 7"/>
          <p:cNvSpPr txBox="1">
            <a:spLocks noChangeArrowheads="1"/>
          </p:cNvSpPr>
          <p:nvPr/>
        </p:nvSpPr>
        <p:spPr bwMode="auto">
          <a:xfrm>
            <a:off x="2895600" y="2819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356356" name="Text Box 8"/>
          <p:cNvSpPr txBox="1">
            <a:spLocks noChangeArrowheads="1"/>
          </p:cNvSpPr>
          <p:nvPr/>
        </p:nvSpPr>
        <p:spPr bwMode="auto">
          <a:xfrm>
            <a:off x="6629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356357" name="Text Box 9"/>
          <p:cNvSpPr txBox="1">
            <a:spLocks noChangeArrowheads="1"/>
          </p:cNvSpPr>
          <p:nvPr/>
        </p:nvSpPr>
        <p:spPr bwMode="auto">
          <a:xfrm>
            <a:off x="4724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cs typeface="Arial" pitchFamily="34" charset="0"/>
              </a:rPr>
              <a:t>B</a:t>
            </a:r>
          </a:p>
        </p:txBody>
      </p:sp>
      <p:sp>
        <p:nvSpPr>
          <p:cNvPr id="356358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Hypertonic</a:t>
            </a:r>
          </a:p>
        </p:txBody>
      </p:sp>
      <p:sp>
        <p:nvSpPr>
          <p:cNvPr id="356359" name="Text Box 11"/>
          <p:cNvSpPr txBox="1">
            <a:spLocks noChangeArrowheads="1"/>
          </p:cNvSpPr>
          <p:nvPr/>
        </p:nvSpPr>
        <p:spPr bwMode="auto">
          <a:xfrm>
            <a:off x="4419600" y="5715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Isotonic</a:t>
            </a:r>
          </a:p>
        </p:txBody>
      </p:sp>
      <p:sp>
        <p:nvSpPr>
          <p:cNvPr id="356360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Hypotonic</a:t>
            </a:r>
          </a:p>
        </p:txBody>
      </p:sp>
    </p:spTree>
    <p:extLst>
      <p:ext uri="{BB962C8B-B14F-4D97-AF65-F5344CB8AC3E}">
        <p14:creationId xmlns:p14="http://schemas.microsoft.com/office/powerpoint/2010/main" val="1526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How Organisms Deal with Osmotic Pressure</a:t>
            </a:r>
          </a:p>
        </p:txBody>
      </p:sp>
      <p:sp>
        <p:nvSpPr>
          <p:cNvPr id="358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Salt water fish pump salt out of their </a:t>
            </a:r>
            <a:r>
              <a:rPr lang="en-US" altLang="en-US" u="sng" smtClean="0">
                <a:solidFill>
                  <a:srgbClr val="FF0000"/>
                </a:solidFill>
              </a:rPr>
              <a:t>specialized gills</a:t>
            </a:r>
            <a:r>
              <a:rPr lang="en-US" altLang="en-US" smtClean="0">
                <a:solidFill>
                  <a:srgbClr val="FF0000"/>
                </a:solidFill>
              </a:rPr>
              <a:t> so they do not dehydrate.</a:t>
            </a: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>
                <a:solidFill>
                  <a:srgbClr val="FF0000"/>
                </a:solidFill>
              </a:rPr>
              <a:t> Animal cells are bathed in blood. </a:t>
            </a:r>
            <a:r>
              <a:rPr lang="en-US" altLang="en-US" u="sng" smtClean="0">
                <a:solidFill>
                  <a:srgbClr val="FF0000"/>
                </a:solidFill>
              </a:rPr>
              <a:t>Kidneys</a:t>
            </a:r>
            <a:r>
              <a:rPr lang="en-US" altLang="en-US" smtClean="0">
                <a:solidFill>
                  <a:srgbClr val="FF0000"/>
                </a:solidFill>
              </a:rPr>
              <a:t> keep the blood isotonic by remove excess salt and water.</a:t>
            </a:r>
          </a:p>
          <a:p>
            <a:endParaRPr lang="en-US" altLang="en-US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altLang="en-US" sz="4000" smtClean="0"/>
              <a:t>Types of Cellular Transport</a:t>
            </a:r>
          </a:p>
        </p:txBody>
      </p:sp>
      <p:sp>
        <p:nvSpPr>
          <p:cNvPr id="304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95400"/>
            <a:ext cx="9144000" cy="50593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3000" b="1" u="sng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</a:rPr>
              <a:t>      </a:t>
            </a:r>
            <a:r>
              <a:rPr lang="en-US" altLang="en-US" sz="3000" b="1" u="sng" smtClean="0">
                <a:solidFill>
                  <a:srgbClr val="FF0000"/>
                </a:solidFill>
              </a:rPr>
              <a:t>Passive Transport</a:t>
            </a:r>
          </a:p>
          <a:p>
            <a:pPr marL="0" indent="0"/>
            <a:r>
              <a:rPr lang="en-US" altLang="en-US" sz="2800" smtClean="0"/>
              <a:t>   Cell </a:t>
            </a:r>
            <a:r>
              <a:rPr lang="en-US" altLang="en-US" sz="2800" b="1" smtClean="0"/>
              <a:t>uses </a:t>
            </a:r>
            <a:r>
              <a:rPr lang="en-US" altLang="en-US" sz="2800" b="1" u="sng" smtClean="0">
                <a:solidFill>
                  <a:srgbClr val="FF0000"/>
                </a:solidFill>
              </a:rPr>
              <a:t>no energy</a:t>
            </a:r>
            <a:r>
              <a:rPr lang="en-US" altLang="en-US" sz="2800" smtClean="0"/>
              <a:t> </a:t>
            </a:r>
            <a:endParaRPr lang="en-US" altLang="en-US" sz="3000" smtClean="0"/>
          </a:p>
          <a:p>
            <a:pPr marL="0" indent="0"/>
            <a:r>
              <a:rPr lang="en-US" altLang="en-US" sz="2800" smtClean="0"/>
              <a:t>Molecules move </a:t>
            </a:r>
            <a:r>
              <a:rPr lang="en-US" altLang="en-US" sz="2800" u="sng" smtClean="0">
                <a:solidFill>
                  <a:srgbClr val="FF0000"/>
                </a:solidFill>
              </a:rPr>
              <a:t>randomly</a:t>
            </a:r>
          </a:p>
          <a:p>
            <a:pPr marL="0" indent="0"/>
            <a:r>
              <a:rPr lang="en-US" altLang="en-US" sz="2800" smtClean="0"/>
              <a:t>Molecules spread out </a:t>
            </a:r>
            <a:r>
              <a:rPr lang="en-US" altLang="en-US" sz="2800" b="1" smtClean="0"/>
              <a:t>from an area of </a:t>
            </a:r>
            <a:r>
              <a:rPr lang="en-US" altLang="en-US" sz="2800" b="1" u="sng" smtClean="0">
                <a:solidFill>
                  <a:srgbClr val="FF0000"/>
                </a:solidFill>
              </a:rPr>
              <a:t>high</a:t>
            </a:r>
            <a:r>
              <a:rPr lang="en-US" altLang="en-US" sz="2800" b="1" smtClean="0">
                <a:solidFill>
                  <a:srgbClr val="FF0000"/>
                </a:solidFill>
              </a:rPr>
              <a:t> </a:t>
            </a:r>
            <a:r>
              <a:rPr lang="en-US" altLang="en-US" sz="2800" b="1" smtClean="0"/>
              <a:t>concentration to an area of </a:t>
            </a:r>
            <a:r>
              <a:rPr lang="en-US" altLang="en-US" sz="2800" b="1" smtClean="0">
                <a:solidFill>
                  <a:srgbClr val="FF0000"/>
                </a:solidFill>
              </a:rPr>
              <a:t>l</a:t>
            </a:r>
            <a:r>
              <a:rPr lang="en-US" altLang="en-US" sz="2800" b="1" u="sng" smtClean="0">
                <a:solidFill>
                  <a:srgbClr val="FF0000"/>
                </a:solidFill>
              </a:rPr>
              <a:t>ow </a:t>
            </a:r>
            <a:r>
              <a:rPr lang="en-US" altLang="en-US" sz="2800" b="1" smtClean="0"/>
              <a:t>concentration</a:t>
            </a:r>
            <a:r>
              <a:rPr lang="en-US" altLang="en-US" sz="2800" smtClean="0"/>
              <a:t>. </a:t>
            </a:r>
          </a:p>
          <a:p>
            <a:pPr marL="0" indent="0"/>
            <a:r>
              <a:rPr lang="en-US" altLang="en-US" sz="2800" smtClean="0"/>
              <a:t>(High</a:t>
            </a:r>
            <a:r>
              <a:rPr lang="en-US" altLang="en-US" sz="2800" smtClean="0">
                <a:sym typeface="Wingdings" pitchFamily="2" charset="2"/>
              </a:rPr>
              <a:t>Low)</a:t>
            </a:r>
            <a:endParaRPr lang="en-US" altLang="en-US" sz="3000" b="1" u="sng" smtClean="0">
              <a:solidFill>
                <a:srgbClr val="FF0000"/>
              </a:solidFill>
            </a:endParaRPr>
          </a:p>
          <a:p>
            <a:pPr marL="0" indent="0">
              <a:buFontTx/>
              <a:buAutoNum type="arabicPeriod"/>
            </a:pPr>
            <a:r>
              <a:rPr lang="en-US" altLang="en-US" sz="2800" b="1" smtClean="0">
                <a:solidFill>
                  <a:srgbClr val="FF0000"/>
                </a:solidFill>
              </a:rPr>
              <a:t>Diffusion</a:t>
            </a:r>
            <a:r>
              <a:rPr lang="en-US" altLang="en-US" sz="2800" smtClean="0">
                <a:solidFill>
                  <a:srgbClr val="FF0000"/>
                </a:solidFill>
              </a:rPr>
              <a:t> –</a:t>
            </a:r>
            <a:r>
              <a:rPr lang="en-US" altLang="en-US" sz="2800" smtClean="0"/>
              <a:t> movement of any substance</a:t>
            </a:r>
          </a:p>
          <a:p>
            <a:pPr marL="0" indent="0">
              <a:buFontTx/>
              <a:buAutoNum type="arabicPeriod"/>
            </a:pPr>
            <a:r>
              <a:rPr lang="en-US" altLang="en-US" sz="2800" b="1" smtClean="0">
                <a:solidFill>
                  <a:srgbClr val="FF0000"/>
                </a:solidFill>
              </a:rPr>
              <a:t>Facilitated Diffusion</a:t>
            </a:r>
            <a:r>
              <a:rPr lang="en-US" altLang="en-US" sz="2800" smtClean="0">
                <a:solidFill>
                  <a:srgbClr val="FF0000"/>
                </a:solidFill>
              </a:rPr>
              <a:t> –</a:t>
            </a:r>
            <a:r>
              <a:rPr lang="en-US" altLang="en-US" sz="2800" smtClean="0"/>
              <a:t> diffusion with the help of transport proteins </a:t>
            </a:r>
          </a:p>
          <a:p>
            <a:pPr marL="0" indent="0">
              <a:buFontTx/>
              <a:buAutoNum type="arabicPeriod"/>
            </a:pPr>
            <a:r>
              <a:rPr lang="en-US" altLang="en-US" sz="2800" b="1" smtClean="0">
                <a:solidFill>
                  <a:srgbClr val="FF0000"/>
                </a:solidFill>
              </a:rPr>
              <a:t>Osmosis</a:t>
            </a:r>
            <a:r>
              <a:rPr lang="en-US" altLang="en-US" sz="2800" smtClean="0">
                <a:solidFill>
                  <a:srgbClr val="FF0000"/>
                </a:solidFill>
              </a:rPr>
              <a:t> –</a:t>
            </a:r>
            <a:r>
              <a:rPr lang="en-US" altLang="en-US" sz="2800" smtClean="0"/>
              <a:t> diffusion of water</a:t>
            </a:r>
          </a:p>
          <a:p>
            <a:pPr marL="0" indent="0">
              <a:buFontTx/>
              <a:buNone/>
            </a:pPr>
            <a:endParaRPr lang="en-US" altLang="en-US" sz="2800" smtClean="0"/>
          </a:p>
          <a:p>
            <a:pPr marL="0" indent="0"/>
            <a:endParaRPr lang="en-US" altLang="en-US" sz="2800" smtClean="0"/>
          </a:p>
          <a:p>
            <a:pPr marL="0" indent="0">
              <a:lnSpc>
                <a:spcPct val="90000"/>
              </a:lnSpc>
            </a:pPr>
            <a:r>
              <a:rPr lang="en-US" altLang="en-US" sz="3000" smtClean="0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000" smtClean="0"/>
              <a:t>	</a:t>
            </a:r>
            <a:endParaRPr lang="en-US" altLang="en-US" sz="1300" smtClean="0">
              <a:solidFill>
                <a:srgbClr val="FF0000"/>
              </a:solidFill>
            </a:endParaRPr>
          </a:p>
        </p:txBody>
      </p:sp>
      <p:grpSp>
        <p:nvGrpSpPr>
          <p:cNvPr id="326659" name="Group 82"/>
          <p:cNvGrpSpPr>
            <a:grpSpLocks/>
          </p:cNvGrpSpPr>
          <p:nvPr/>
        </p:nvGrpSpPr>
        <p:grpSpPr bwMode="auto">
          <a:xfrm>
            <a:off x="5257800" y="762000"/>
            <a:ext cx="3276600" cy="2805113"/>
            <a:chOff x="3072" y="576"/>
            <a:chExt cx="2064" cy="1767"/>
          </a:xfrm>
        </p:grpSpPr>
        <p:grpSp>
          <p:nvGrpSpPr>
            <p:cNvPr id="326661" name="Group 5"/>
            <p:cNvGrpSpPr>
              <a:grpSpLocks/>
            </p:cNvGrpSpPr>
            <p:nvPr/>
          </p:nvGrpSpPr>
          <p:grpSpPr bwMode="auto">
            <a:xfrm>
              <a:off x="3072" y="576"/>
              <a:ext cx="2064" cy="1767"/>
              <a:chOff x="3072" y="576"/>
              <a:chExt cx="2064" cy="1767"/>
            </a:xfrm>
          </p:grpSpPr>
          <p:sp>
            <p:nvSpPr>
              <p:cNvPr id="326663" name="Line 6"/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326664" name="Group 7"/>
              <p:cNvGrpSpPr>
                <a:grpSpLocks/>
              </p:cNvGrpSpPr>
              <p:nvPr/>
            </p:nvGrpSpPr>
            <p:grpSpPr bwMode="auto">
              <a:xfrm>
                <a:off x="3072" y="576"/>
                <a:ext cx="2064" cy="1767"/>
                <a:chOff x="3120" y="576"/>
                <a:chExt cx="2064" cy="1767"/>
              </a:xfrm>
            </p:grpSpPr>
            <p:sp>
              <p:nvSpPr>
                <p:cNvPr id="326665" name="Line 8"/>
                <p:cNvSpPr>
                  <a:spLocks noChangeShapeType="1"/>
                </p:cNvSpPr>
                <p:nvPr/>
              </p:nvSpPr>
              <p:spPr bwMode="auto">
                <a:xfrm>
                  <a:off x="3984" y="115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326666" name="Group 9"/>
                <p:cNvGrpSpPr>
                  <a:grpSpLocks/>
                </p:cNvGrpSpPr>
                <p:nvPr/>
              </p:nvGrpSpPr>
              <p:grpSpPr bwMode="auto"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sp>
                <p:nvSpPr>
                  <p:cNvPr id="326667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15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666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666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32667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3483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120" y="1296"/>
                      <a:ext cx="1877" cy="8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14"/>
                        </a:cxn>
                        <a:cxn ang="0">
                          <a:pos x="88" y="781"/>
                        </a:cxn>
                        <a:cxn ang="0">
                          <a:pos x="135" y="753"/>
                        </a:cxn>
                        <a:cxn ang="0">
                          <a:pos x="183" y="692"/>
                        </a:cxn>
                        <a:cxn ang="0">
                          <a:pos x="291" y="604"/>
                        </a:cxn>
                        <a:cxn ang="0">
                          <a:pos x="386" y="482"/>
                        </a:cxn>
                        <a:cxn ang="0">
                          <a:pos x="420" y="421"/>
                        </a:cxn>
                        <a:cxn ang="0">
                          <a:pos x="434" y="401"/>
                        </a:cxn>
                        <a:cxn ang="0">
                          <a:pos x="454" y="340"/>
                        </a:cxn>
                        <a:cxn ang="0">
                          <a:pos x="481" y="299"/>
                        </a:cxn>
                        <a:cxn ang="0">
                          <a:pos x="495" y="279"/>
                        </a:cxn>
                        <a:cxn ang="0">
                          <a:pos x="583" y="150"/>
                        </a:cxn>
                        <a:cxn ang="0">
                          <a:pos x="678" y="69"/>
                        </a:cxn>
                        <a:cxn ang="0">
                          <a:pos x="718" y="35"/>
                        </a:cxn>
                        <a:cxn ang="0">
                          <a:pos x="759" y="22"/>
                        </a:cxn>
                        <a:cxn ang="0">
                          <a:pos x="799" y="8"/>
                        </a:cxn>
                        <a:cxn ang="0">
                          <a:pos x="1003" y="55"/>
                        </a:cxn>
                        <a:cxn ang="0">
                          <a:pos x="1057" y="123"/>
                        </a:cxn>
                        <a:cxn ang="0">
                          <a:pos x="1091" y="184"/>
                        </a:cxn>
                        <a:cxn ang="0">
                          <a:pos x="1132" y="245"/>
                        </a:cxn>
                        <a:cxn ang="0">
                          <a:pos x="1159" y="306"/>
                        </a:cxn>
                        <a:cxn ang="0">
                          <a:pos x="1199" y="381"/>
                        </a:cxn>
                        <a:cxn ang="0">
                          <a:pos x="1226" y="462"/>
                        </a:cxn>
                        <a:cxn ang="0">
                          <a:pos x="1254" y="503"/>
                        </a:cxn>
                        <a:cxn ang="0">
                          <a:pos x="1308" y="645"/>
                        </a:cxn>
                        <a:cxn ang="0">
                          <a:pos x="1355" y="706"/>
                        </a:cxn>
                        <a:cxn ang="0">
                          <a:pos x="1375" y="747"/>
                        </a:cxn>
                        <a:cxn ang="0">
                          <a:pos x="1450" y="767"/>
                        </a:cxn>
                        <a:cxn ang="0">
                          <a:pos x="1619" y="808"/>
                        </a:cxn>
                        <a:cxn ang="0">
                          <a:pos x="1877" y="814"/>
                        </a:cxn>
                      </a:cxnLst>
                      <a:rect l="0" t="0" r="r" b="b"/>
                      <a:pathLst>
                        <a:path w="1877" h="827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6672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16"/>
                      <a:ext cx="96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altLang="en-US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667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96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6674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2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altLang="en-US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6675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2" y="1008"/>
                      <a:ext cx="19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6676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4" y="1008"/>
                      <a:ext cx="14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667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2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6678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4" y="1536"/>
                      <a:ext cx="43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high</a:t>
                      </a:r>
                    </a:p>
                  </p:txBody>
                </p:sp>
                <p:sp>
                  <p:nvSpPr>
                    <p:cNvPr id="326679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2112"/>
                      <a:ext cx="5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low</a:t>
                      </a:r>
                    </a:p>
                  </p:txBody>
                </p:sp>
                <p:sp>
                  <p:nvSpPr>
                    <p:cNvPr id="326680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576"/>
                      <a:ext cx="960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pitchFamily="34" charset="0"/>
                        </a:rPr>
                        <a:t>Weeee!!!</a:t>
                      </a:r>
                    </a:p>
                  </p:txBody>
                </p:sp>
                <p:sp>
                  <p:nvSpPr>
                    <p:cNvPr id="326681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776"/>
                      <a:ext cx="528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26662" name="Oval 80"/>
            <p:cNvSpPr>
              <a:spLocks noChangeArrowheads="1"/>
            </p:cNvSpPr>
            <p:nvPr/>
          </p:nvSpPr>
          <p:spPr bwMode="auto">
            <a:xfrm>
              <a:off x="379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26660" name="Line 84"/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Diffusion Through Cell Boundaries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lvl="1" indent="0" eaLnBrk="1" hangingPunct="1">
              <a:buFontTx/>
              <a:buNone/>
            </a:pPr>
            <a:r>
              <a:rPr lang="en-US" altLang="en-US" smtClean="0"/>
              <a:t>What happens during diffusion? </a:t>
            </a:r>
          </a:p>
          <a:p>
            <a:pPr lvl="1" indent="0" eaLnBrk="1" hangingPunct="1">
              <a:buFontTx/>
              <a:buNone/>
            </a:pPr>
            <a:r>
              <a:rPr lang="en-US" altLang="en-US" smtClean="0">
                <a:solidFill>
                  <a:schemeClr val="tx1"/>
                </a:solidFill>
              </a:rPr>
              <a:t>- Molecules MOVE!!!!</a:t>
            </a:r>
          </a:p>
          <a:p>
            <a:pPr lvl="1" indent="0" eaLnBrk="1" hangingPunct="1">
              <a:buFontTx/>
              <a:buNone/>
            </a:pPr>
            <a:r>
              <a:rPr lang="en-US" altLang="en-US" smtClean="0">
                <a:solidFill>
                  <a:schemeClr val="tx1"/>
                </a:solidFill>
              </a:rPr>
              <a:t>- Molecules are always in motion.  They move around and bump into each other.  </a:t>
            </a:r>
          </a:p>
        </p:txBody>
      </p:sp>
    </p:spTree>
    <p:extLst>
      <p:ext uri="{BB962C8B-B14F-4D97-AF65-F5344CB8AC3E}">
        <p14:creationId xmlns:p14="http://schemas.microsoft.com/office/powerpoint/2010/main" val="36716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Title 1"/>
          <p:cNvSpPr>
            <a:spLocks noGrp="1"/>
          </p:cNvSpPr>
          <p:nvPr>
            <p:ph type="title"/>
          </p:nvPr>
        </p:nvSpPr>
        <p:spPr>
          <a:xfrm>
            <a:off x="468313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Diffusion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>Any molecules, Oxygen, Carbon Dioxide, Water</a:t>
            </a:r>
            <a:br>
              <a:rPr lang="en-US" altLang="en-US" sz="2800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>Diffusion will continue until all molecules are evenly spaced = Equilibrium. </a:t>
            </a:r>
            <a:br>
              <a:rPr lang="en-US" altLang="en-US" sz="2800" smtClean="0">
                <a:ea typeface="ＭＳ Ｐゴシック" pitchFamily="34" charset="-128"/>
              </a:rPr>
            </a:br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330754" name="Content Placeholder 3" descr="07_13bDiffusionMembrane-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8229600" cy="4037013"/>
          </a:xfrm>
        </p:spPr>
      </p:pic>
    </p:spTree>
    <p:extLst>
      <p:ext uri="{BB962C8B-B14F-4D97-AF65-F5344CB8AC3E}">
        <p14:creationId xmlns:p14="http://schemas.microsoft.com/office/powerpoint/2010/main" val="8894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Diffusion Through Cell Boundaries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31780" name="Picture 5" descr="sb7028a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4988"/>
            <a:ext cx="81724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0678" name="Rectangl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73263" cy="1071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1782" name="Picture 11" descr="diffusion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4295775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83" name="Picture 7" descr="diff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513138"/>
            <a:ext cx="19081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9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07_UN01Summary_C3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3352800"/>
            <a:ext cx="416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6" name="Title 1"/>
          <p:cNvSpPr>
            <a:spLocks noGrp="1"/>
          </p:cNvSpPr>
          <p:nvPr>
            <p:ph type="title"/>
          </p:nvPr>
        </p:nvSpPr>
        <p:spPr>
          <a:xfrm>
            <a:off x="457200" y="347663"/>
            <a:ext cx="8229600" cy="8953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Facilitated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5275"/>
            <a:ext cx="8686800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8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proteins</a:t>
            </a:r>
            <a:r>
              <a:rPr lang="en-US" alt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smtClean="0"/>
              <a:t>(channel or carrier proteins) help </a:t>
            </a:r>
            <a:r>
              <a:rPr lang="en-US" altLang="en-US" sz="2800" u="sng" smtClean="0"/>
              <a:t>hydrophilic</a:t>
            </a:r>
            <a:r>
              <a:rPr lang="en-US" altLang="en-US" sz="2800" smtClean="0"/>
              <a:t> substances cross because the inner part of of membrane is hydrophobic</a:t>
            </a:r>
          </a:p>
          <a:p>
            <a:pPr eaLnBrk="1" hangingPunct="1">
              <a:buFont typeface="Wingdings 2" pitchFamily="18" charset="2"/>
              <a:buChar char=""/>
            </a:pPr>
            <a:endParaRPr lang="en-US" altLang="en-US" sz="2800" smtClean="0"/>
          </a:p>
          <a:p>
            <a:pPr eaLnBrk="1" hangingPunct="1">
              <a:buFont typeface="Wingdings 2" pitchFamily="18" charset="2"/>
              <a:buChar char=""/>
            </a:pPr>
            <a:endParaRPr lang="en-US" altLang="en-US" sz="2800" smtClean="0"/>
          </a:p>
        </p:txBody>
      </p:sp>
      <p:sp>
        <p:nvSpPr>
          <p:cNvPr id="5" name="TextBox 4"/>
          <p:cNvSpPr txBox="1"/>
          <p:nvPr/>
        </p:nvSpPr>
        <p:spPr>
          <a:xfrm>
            <a:off x="246063" y="3506788"/>
            <a:ext cx="4572000" cy="3694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31825" indent="-1746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600">
                <a:solidFill>
                  <a:srgbClr val="000000"/>
                </a:solidFill>
                <a:ea typeface="ＭＳ Ｐゴシック" pitchFamily="34" charset="-128"/>
              </a:rPr>
              <a:t>Two ways: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600">
                <a:solidFill>
                  <a:srgbClr val="000000"/>
                </a:solidFill>
                <a:ea typeface="ＭＳ Ｐゴシック" pitchFamily="34" charset="-128"/>
              </a:rPr>
              <a:t>Provide hydrophilic </a:t>
            </a:r>
            <a:r>
              <a:rPr lang="en-US" altLang="en-US" sz="2600">
                <a:solidFill>
                  <a:srgbClr val="008000"/>
                </a:solidFill>
                <a:ea typeface="ＭＳ Ｐゴシック" pitchFamily="34" charset="-128"/>
              </a:rPr>
              <a:t>channel</a:t>
            </a:r>
            <a:endParaRPr lang="en-US" altLang="en-US" sz="2600">
              <a:solidFill>
                <a:srgbClr val="000000"/>
              </a:solidFill>
              <a:ea typeface="ＭＳ Ｐゴシック" pitchFamily="34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600">
                <a:solidFill>
                  <a:srgbClr val="000000"/>
                </a:solidFill>
                <a:ea typeface="ＭＳ Ｐゴシック" pitchFamily="34" charset="-128"/>
              </a:rPr>
              <a:t>Loosely bind/</a:t>
            </a:r>
            <a:r>
              <a:rPr lang="en-US" altLang="en-US" sz="2600">
                <a:solidFill>
                  <a:srgbClr val="008000"/>
                </a:solidFill>
                <a:ea typeface="ＭＳ Ｐゴシック" pitchFamily="34" charset="-128"/>
              </a:rPr>
              <a:t>carry</a:t>
            </a:r>
            <a:r>
              <a:rPr lang="en-US" altLang="en-US" sz="2600">
                <a:solidFill>
                  <a:srgbClr val="000000"/>
                </a:solidFill>
                <a:ea typeface="ＭＳ Ｐゴシック" pitchFamily="34" charset="-128"/>
              </a:rPr>
              <a:t> molecule across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600">
                <a:solidFill>
                  <a:srgbClr val="000000"/>
                </a:solidFill>
                <a:ea typeface="ＭＳ Ｐゴシック" pitchFamily="34" charset="-128"/>
              </a:rPr>
              <a:t>Eg. ions, polar molecules (H</a:t>
            </a:r>
            <a:r>
              <a:rPr lang="en-US" altLang="en-US" sz="2600" baseline="-2500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r>
              <a:rPr lang="en-US" altLang="en-US" sz="2600">
                <a:solidFill>
                  <a:srgbClr val="000000"/>
                </a:solidFill>
                <a:ea typeface="ＭＳ Ｐゴシック" pitchFamily="34" charset="-128"/>
              </a:rPr>
              <a:t>O, glucose, larger molecules)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altLang="en-US" sz="26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371600"/>
            <a:ext cx="4953000" cy="466566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</a:rPr>
              <a:t>requires </a:t>
            </a:r>
            <a:r>
              <a:rPr lang="en-US" altLang="en-US" sz="2400" b="1" u="sng" smtClean="0">
                <a:solidFill>
                  <a:srgbClr val="FF0000"/>
                </a:solidFill>
                <a:ea typeface="ＭＳ Ｐゴシック" pitchFamily="34" charset="-128"/>
              </a:rPr>
              <a:t>no energy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</a:rPr>
              <a:t> because molecules still move from a </a:t>
            </a:r>
            <a:r>
              <a:rPr lang="en-US" altLang="en-US" sz="2400" u="sng" smtClean="0">
                <a:solidFill>
                  <a:srgbClr val="000000"/>
                </a:solidFill>
                <a:ea typeface="ＭＳ Ｐゴシック" pitchFamily="34" charset="-128"/>
              </a:rPr>
              <a:t>higher to a lower concentration. </a:t>
            </a:r>
          </a:p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</a:rPr>
              <a:t>Each protein channel is specific for the type of molecule that it allows to enter the cell.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US" altLang="en-US" sz="2400" smtClean="0"/>
              <a:t>Transport Proteins are </a:t>
            </a:r>
            <a:r>
              <a:rPr lang="en-US" altLang="en-US" sz="2400" u="sng" smtClean="0">
                <a:solidFill>
                  <a:srgbClr val="FF0000"/>
                </a:solidFill>
              </a:rPr>
              <a:t>specific</a:t>
            </a:r>
            <a:r>
              <a:rPr lang="en-US" altLang="en-US" sz="2400" smtClean="0"/>
              <a:t> – they “select” only certain molecules  to cross the membrane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US" altLang="en-US" sz="2400" smtClean="0"/>
              <a:t>Transports larger or charged </a:t>
            </a:r>
            <a:r>
              <a:rPr lang="en-US" altLang="en-US" sz="2400" u="sng" smtClean="0">
                <a:solidFill>
                  <a:srgbClr val="FF0000"/>
                </a:solidFill>
              </a:rPr>
              <a:t>molecules</a:t>
            </a:r>
          </a:p>
        </p:txBody>
      </p:sp>
      <p:pic>
        <p:nvPicPr>
          <p:cNvPr id="335874" name="Picture 5" descr="diffuse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505200" cy="1981200"/>
          </a:xfrm>
          <a:noFill/>
        </p:spPr>
      </p:pic>
      <p:sp>
        <p:nvSpPr>
          <p:cNvPr id="335875" name="Text Box 6"/>
          <p:cNvSpPr txBox="1">
            <a:spLocks noChangeArrowheads="1"/>
          </p:cNvSpPr>
          <p:nvPr/>
        </p:nvSpPr>
        <p:spPr bwMode="auto">
          <a:xfrm>
            <a:off x="5207000" y="28067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Facilitated diffusion</a:t>
            </a:r>
            <a:r>
              <a:rPr lang="en-US" altLang="en-US" sz="28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(Channel Protein)</a:t>
            </a:r>
          </a:p>
        </p:txBody>
      </p:sp>
      <p:sp>
        <p:nvSpPr>
          <p:cNvPr id="335876" name="Text Box 7"/>
          <p:cNvSpPr txBox="1">
            <a:spLocks noChangeArrowheads="1"/>
          </p:cNvSpPr>
          <p:nvPr/>
        </p:nvSpPr>
        <p:spPr bwMode="auto">
          <a:xfrm>
            <a:off x="7224713" y="2836863"/>
            <a:ext cx="1509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Diffusion (Lipid Bilayer)</a:t>
            </a:r>
          </a:p>
        </p:txBody>
      </p:sp>
      <p:sp>
        <p:nvSpPr>
          <p:cNvPr id="335877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cs typeface="Arial" pitchFamily="34" charset="0"/>
              </a:rPr>
              <a:t>Passive Transport</a:t>
            </a: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: </a:t>
            </a:r>
            <a:br>
              <a:rPr lang="en-US" altLang="en-US" sz="400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2800" b="1" u="sng">
                <a:solidFill>
                  <a:srgbClr val="000000"/>
                </a:solidFill>
                <a:cs typeface="Arial" pitchFamily="34" charset="0"/>
              </a:rPr>
              <a:t>Facilitated Diffusion</a:t>
            </a:r>
          </a:p>
        </p:txBody>
      </p:sp>
      <p:pic>
        <p:nvPicPr>
          <p:cNvPr id="335878" name="Picture 11" descr="facil-diffus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572000"/>
            <a:ext cx="19240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9" name="Text Box 12"/>
          <p:cNvSpPr txBox="1">
            <a:spLocks noChangeArrowheads="1"/>
          </p:cNvSpPr>
          <p:nvPr/>
        </p:nvSpPr>
        <p:spPr bwMode="auto">
          <a:xfrm>
            <a:off x="4978400" y="61325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Carrier Protein</a:t>
            </a:r>
          </a:p>
        </p:txBody>
      </p:sp>
      <p:sp>
        <p:nvSpPr>
          <p:cNvPr id="335880" name="Text Box 13"/>
          <p:cNvSpPr txBox="1">
            <a:spLocks noChangeArrowheads="1"/>
          </p:cNvSpPr>
          <p:nvPr/>
        </p:nvSpPr>
        <p:spPr bwMode="auto">
          <a:xfrm>
            <a:off x="5588000" y="839788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335881" name="Text Box 14"/>
          <p:cNvSpPr txBox="1">
            <a:spLocks noChangeArrowheads="1"/>
          </p:cNvSpPr>
          <p:nvPr/>
        </p:nvSpPr>
        <p:spPr bwMode="auto">
          <a:xfrm>
            <a:off x="7924800" y="838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522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763000" cy="1382713"/>
          </a:xfrm>
          <a:solidFill>
            <a:schemeClr val="bg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 u="sng" smtClean="0">
                <a:solidFill>
                  <a:srgbClr val="002060"/>
                </a:solidFill>
                <a:ea typeface="ＭＳ Ｐゴシック" pitchFamily="34" charset="-128"/>
              </a:rPr>
              <a:t>Aquaporin</a:t>
            </a:r>
            <a:r>
              <a:rPr lang="en-US" altLang="en-US" sz="3600" smtClean="0">
                <a:ea typeface="ＭＳ Ｐゴシック" pitchFamily="34" charset="-128"/>
              </a:rPr>
              <a:t>: channel protein that allows passage of H</a:t>
            </a:r>
            <a:r>
              <a:rPr lang="en-US" altLang="en-US" sz="3600" baseline="-25000" smtClean="0">
                <a:ea typeface="ＭＳ Ｐゴシック" pitchFamily="34" charset="-128"/>
              </a:rPr>
              <a:t>2</a:t>
            </a:r>
            <a:r>
              <a:rPr lang="en-US" altLang="en-US" sz="3600" smtClean="0">
                <a:ea typeface="ＭＳ Ｐゴシック" pitchFamily="34" charset="-128"/>
              </a:rPr>
              <a:t>O</a:t>
            </a:r>
          </a:p>
        </p:txBody>
      </p:sp>
      <p:pic>
        <p:nvPicPr>
          <p:cNvPr id="46085" name="Picture 5" descr="https://upload.wikimedia.org/wikipedia/commons/4/49/2625_Aquaporin_Water_Cha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4930775" cy="24796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430713"/>
            <a:ext cx="3630613" cy="22034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http://www.3dmoleculardesigns.com/3DMD-Files/Mini-Models/MM-Photos/3DMDAquaporinMiniModel5.jpg?PhotoGallery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r="16490"/>
          <a:stretch>
            <a:fillRect/>
          </a:stretch>
        </p:blipFill>
        <p:spPr bwMode="auto">
          <a:xfrm>
            <a:off x="2797175" y="4449763"/>
            <a:ext cx="1936750" cy="21653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Gating and Ion Conductivity of the&#10;  Tetrameric P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981200"/>
            <a:ext cx="2197100" cy="4343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3a_Active_Ar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Active_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Active_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Key Concept_2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IO3a_Active_Ar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Active_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Active_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IO3a_Outline_NO_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NO_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NO_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On-screen Show (4:3)</PresentationFormat>
  <Paragraphs>132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1_Default Design</vt:lpstr>
      <vt:lpstr>2_BIO3a_Key Concept</vt:lpstr>
      <vt:lpstr>BIO3a_Active_Art</vt:lpstr>
      <vt:lpstr>BIO3a_Key Concept_2</vt:lpstr>
      <vt:lpstr>1_BIO3a_Active_Art</vt:lpstr>
      <vt:lpstr>1_BIO3a_Outline_NO_HEAD</vt:lpstr>
      <vt:lpstr>2_BIO3a_OUTLINE_HEADER</vt:lpstr>
      <vt:lpstr>Vocabulary</vt:lpstr>
      <vt:lpstr>Types of Cellular Transport</vt:lpstr>
      <vt:lpstr>Types of Cellular Transport</vt:lpstr>
      <vt:lpstr>Diffusion Through Cell Boundaries</vt:lpstr>
      <vt:lpstr>Diffusion Any molecules, Oxygen, Carbon Dioxide, Water Diffusion will continue until all molecules are evenly spaced = Equilibrium.  </vt:lpstr>
      <vt:lpstr>Diffusion Through Cell Boundaries</vt:lpstr>
      <vt:lpstr>Facilitated Diffusion</vt:lpstr>
      <vt:lpstr>PowerPoint Presentation</vt:lpstr>
      <vt:lpstr>Aquaporin: channel protein that allows passage of H2O</vt:lpstr>
      <vt:lpstr>Glucose Transport Protein (carrier protein)</vt:lpstr>
      <vt:lpstr>Osmosis</vt:lpstr>
      <vt:lpstr>Osmosis</vt:lpstr>
      <vt:lpstr>Water moves freely through pores.  Solute (green) to large to move across. </vt:lpstr>
      <vt:lpstr>Osmosis</vt:lpstr>
      <vt:lpstr>External environments can be hypotonic, isotonic or hypertonic to internal environments of cell</vt:lpstr>
      <vt:lpstr>Osmosis</vt:lpstr>
      <vt:lpstr>Hypotonic Solution</vt:lpstr>
      <vt:lpstr>Hypertonic Solution</vt:lpstr>
      <vt:lpstr>Isotonic Solution</vt:lpstr>
      <vt:lpstr>PowerPoint Presentation</vt:lpstr>
      <vt:lpstr>How Organisms Deal with Osmotic Pressure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desktopuser</dc:creator>
  <cp:lastModifiedBy>desktopuser</cp:lastModifiedBy>
  <cp:revision>1</cp:revision>
  <dcterms:created xsi:type="dcterms:W3CDTF">2015-11-04T21:47:33Z</dcterms:created>
  <dcterms:modified xsi:type="dcterms:W3CDTF">2015-11-04T21:48:02Z</dcterms:modified>
</cp:coreProperties>
</file>