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  <p:sldMasterId id="2147483700" r:id="rId4"/>
    <p:sldMasterId id="2147483712" r:id="rId5"/>
    <p:sldMasterId id="2147483724" r:id="rId6"/>
  </p:sldMasterIdLst>
  <p:notesMasterIdLst>
    <p:notesMasterId r:id="rId19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343D6-25D2-4212-A751-7D7CB136C2C1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65E03-3B86-406D-9893-16CAC3592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1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5940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931055B-B336-41C1-B131-FA41F2E82ACE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650" indent="-29051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638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500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0F12C1-5602-41A4-B85F-E678130A157F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650" indent="-29051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638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500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CCA164-A1D0-41AA-94C1-2416105EF7FB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5650" indent="-29051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3638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5500" indent="-231775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27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9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1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4300" indent="-231775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17C04A-4078-479B-BC7D-0F5EAA7DC3D1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9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003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6E9BE2-6450-4433-85B5-C392E56D98D4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1060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153C730-9E80-4241-B7C7-B2BA5FBFAFBD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2084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F762199-4CBA-4504-8DAD-2DB103E1A708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310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238" indent="-2921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5225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363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7088" indent="-233363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8380D97-0A5E-42DA-AC9B-916717C6C3B5}" type="slidenum">
              <a:rPr lang="en-US" altLang="en-US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8761-9BB3-493C-BC44-B3A258EECC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0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6C633-4739-4542-B3E3-E1A9C10F47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8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3F9A-4CB7-4E18-B272-1AD93276A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1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903C-C1B4-463C-BE2B-D12E25E802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41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FD433-2177-4F81-9F9C-F3DE513885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6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722A-EDBE-45C5-A508-5D2A6C16BE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7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B7B6-FF1F-431C-B032-707A13F792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2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5460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226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6192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993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E57E-7801-4F55-AD84-E3FB828156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20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87939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33162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82258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5566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2277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70337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0"/>
            <a:ext cx="22177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0081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3161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67648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91460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246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F5C48-4C1A-43BA-B937-CC03A96E2B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92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095375"/>
            <a:ext cx="4197350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9991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2989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1016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32094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9273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4883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10640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0"/>
            <a:ext cx="213677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257925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4739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9860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915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1DCDC-41C0-4D78-8D4D-C683606F02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72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5256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725" y="1095375"/>
            <a:ext cx="4359275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5183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5307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5757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6459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35448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7190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4392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0"/>
            <a:ext cx="22177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50081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8182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509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5E733-5EC8-4DDE-B32A-40A1A794B2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482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057908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85727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3240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43515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42097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58837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7686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5344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3667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0"/>
            <a:ext cx="216058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293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615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55D65-0686-4834-A828-B16AC7C910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768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43088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96076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149000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7693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526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20322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3094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292085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0372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457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983C-CE4F-44D9-A176-F7A736ACB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738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0"/>
            <a:ext cx="2160587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0"/>
            <a:ext cx="63293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73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FCCF9-F7D8-4869-ACAA-630CFD9676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F1A3-2B18-406E-B681-A149A5D41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7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08D864-3919-46AE-8085-2A80864A464E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5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100000"/>
              </a:spcBef>
              <a:spcAft>
                <a:spcPct val="75000"/>
              </a:spcAft>
              <a:defRPr/>
            </a:pPr>
            <a:endParaRPr lang="en-US" altLang="en-US" sz="3200" smtClean="0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End Show</a:t>
            </a:r>
          </a:p>
        </p:txBody>
      </p:sp>
      <p:sp>
        <p:nvSpPr>
          <p:cNvPr id="6452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charset="0"/>
              </a:rPr>
              <a:t>7-3 Cell Boundaries</a:t>
            </a:r>
          </a:p>
        </p:txBody>
      </p:sp>
      <p:pic>
        <p:nvPicPr>
          <p:cNvPr id="5134" name="Picture 17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8" descr="ke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397125"/>
            <a:ext cx="6715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37" name="Picture 21" descr="logo_p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Rectangle 22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Slide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1FC4A84-7296-4336-AC73-E6D5068F8B2F}" type="slidenum">
              <a:rPr lang="en-US" altLang="en-US" sz="1200" smtClean="0">
                <a:solidFill>
                  <a:srgbClr val="FFFFF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 of 47</a:t>
            </a:r>
            <a:endParaRPr lang="en-US" altLang="en-US" sz="140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4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buChar char="•"/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buChar char="–"/>
        <a:tabLst>
          <a:tab pos="1828800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buChar char="–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5471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2304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5713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50000"/>
              </a:spcAft>
              <a:defRPr/>
            </a:pPr>
            <a:endParaRPr lang="en-US" altLang="en-US" sz="3200" smtClean="0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End Show</a:t>
            </a:r>
          </a:p>
        </p:txBody>
      </p:sp>
      <p:sp>
        <p:nvSpPr>
          <p:cNvPr id="23041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charset="0"/>
              </a:rPr>
              <a:t>7-3 Cell Boundaries</a:t>
            </a:r>
          </a:p>
        </p:txBody>
      </p:sp>
      <p:pic>
        <p:nvPicPr>
          <p:cNvPr id="4111" name="Picture 20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Rectangle 21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Slide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1DDD34F-FC06-4941-978E-554108F34A9D}" type="slidenum">
              <a:rPr lang="en-US" altLang="en-US" sz="1200" smtClean="0">
                <a:solidFill>
                  <a:srgbClr val="FFFFF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 of 47</a:t>
            </a:r>
            <a:endParaRPr lang="en-US" altLang="en-US" sz="14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113" name="Picture 22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39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tabLst>
          <a:tab pos="1255713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tabLst>
          <a:tab pos="1255713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287338" indent="4763" algn="l" rtl="0" eaLnBrk="0" fontAlgn="base" hangingPunct="0">
        <a:spcBef>
          <a:spcPct val="25000"/>
        </a:spcBef>
        <a:spcAft>
          <a:spcPct val="25000"/>
        </a:spcAft>
        <a:buFont typeface="Arial" charset="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914400" indent="-231775" algn="l" rtl="0" eaLnBrk="0" fontAlgn="base" hangingPunct="0">
        <a:spcBef>
          <a:spcPct val="25000"/>
        </a:spcBef>
        <a:spcAft>
          <a:spcPct val="25000"/>
        </a:spcAft>
        <a:buSzPct val="125000"/>
        <a:buChar char="•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1252538" indent="3175" algn="l" rtl="0" eaLnBrk="0" fontAlgn="base" hangingPunct="0">
        <a:spcBef>
          <a:spcPct val="25000"/>
        </a:spcBef>
        <a:spcAft>
          <a:spcPct val="25000"/>
        </a:spcAft>
        <a:buSzPct val="125000"/>
        <a:buFont typeface="Wingdings" pitchFamily="2" charset="2"/>
        <a:buChar char="»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5pPr>
      <a:lvl6pPr marL="17097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6pPr>
      <a:lvl7pPr marL="21669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7pPr>
      <a:lvl8pPr marL="26241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8pPr>
      <a:lvl9pPr marL="3081338" indent="3175" algn="l" rtl="0" fontAlgn="base">
        <a:spcBef>
          <a:spcPct val="25000"/>
        </a:spcBef>
        <a:spcAft>
          <a:spcPct val="25000"/>
        </a:spcAft>
        <a:buSzPct val="125000"/>
        <a:buFont typeface="Wingdings" pitchFamily="2" charset="2"/>
        <a:tabLst>
          <a:tab pos="1255713" algn="l"/>
        </a:tabLs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870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100000"/>
              </a:spcBef>
              <a:spcAft>
                <a:spcPct val="75000"/>
              </a:spcAft>
              <a:defRPr/>
            </a:pPr>
            <a:endParaRPr lang="en-US" altLang="en-US" sz="3200" smtClean="0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End Show</a:t>
            </a:r>
          </a:p>
        </p:txBody>
      </p:sp>
      <p:sp>
        <p:nvSpPr>
          <p:cNvPr id="64527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charset="0"/>
              </a:rPr>
              <a:t>7-3 Cell Boundaries</a:t>
            </a:r>
          </a:p>
        </p:txBody>
      </p:sp>
      <p:pic>
        <p:nvPicPr>
          <p:cNvPr id="2062" name="Picture 17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8" descr="ke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397125"/>
            <a:ext cx="6715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65" name="Picture 21" descr="logo_p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Rectangle 22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Slide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1350E10-7711-4EAC-8208-5DEA03AFE203}" type="slidenum">
              <a:rPr lang="en-US" altLang="en-US" sz="1200" smtClean="0">
                <a:solidFill>
                  <a:srgbClr val="FFFFF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 of 47</a:t>
            </a:r>
            <a:endParaRPr lang="en-US" altLang="en-US" sz="140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7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75000"/>
        </a:spcAft>
        <a:buChar char="•"/>
        <a:tabLst>
          <a:tab pos="1828800" algn="l"/>
        </a:tabLst>
        <a:defRPr sz="3200" b="1">
          <a:solidFill>
            <a:srgbClr val="000080"/>
          </a:solidFill>
          <a:latin typeface="+mn-lt"/>
          <a:ea typeface="+mn-ea"/>
          <a:cs typeface="+mn-cs"/>
        </a:defRPr>
      </a:lvl1pPr>
      <a:lvl2pPr marL="1206500" indent="-749300" algn="l" rtl="0" eaLnBrk="0" fontAlgn="base" hangingPunct="0">
        <a:spcBef>
          <a:spcPct val="100000"/>
        </a:spcBef>
        <a:spcAft>
          <a:spcPct val="25000"/>
        </a:spcAft>
        <a:buChar char="–"/>
        <a:tabLst>
          <a:tab pos="1828800" algn="l"/>
        </a:tabLst>
        <a:defRPr sz="2800" b="1">
          <a:solidFill>
            <a:srgbClr val="006400"/>
          </a:solidFill>
          <a:latin typeface="+mn-lt"/>
          <a:ea typeface="+mn-ea"/>
        </a:defRPr>
      </a:lvl2pPr>
      <a:lvl3pPr marL="1557338" indent="-236538" algn="l" rtl="0" eaLnBrk="0" fontAlgn="base" hangingPunct="0">
        <a:spcBef>
          <a:spcPct val="0"/>
        </a:spcBef>
        <a:spcAft>
          <a:spcPct val="25000"/>
        </a:spcAft>
        <a:buSzPct val="125000"/>
        <a:buChar char="•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3pPr>
      <a:lvl4pPr marL="1671638" indent="-300038" algn="l" rtl="0" eaLnBrk="0" fontAlgn="base" hangingPunct="0">
        <a:spcBef>
          <a:spcPct val="0"/>
        </a:spcBef>
        <a:spcAft>
          <a:spcPct val="25000"/>
        </a:spcAft>
        <a:buChar char="–"/>
        <a:tabLst>
          <a:tab pos="1828800" algn="l"/>
        </a:tabLst>
        <a:defRPr sz="2800">
          <a:solidFill>
            <a:schemeClr val="tx1"/>
          </a:solidFill>
          <a:latin typeface="+mn-lt"/>
          <a:ea typeface="+mn-ea"/>
        </a:defRPr>
      </a:lvl4pPr>
      <a:lvl5pPr marL="2465388" indent="-228600" algn="l" rtl="0" eaLnBrk="0" fontAlgn="base" hangingPunct="0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5pPr>
      <a:lvl6pPr marL="29225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6pPr>
      <a:lvl7pPr marL="33797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7pPr>
      <a:lvl8pPr marL="38369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8pPr>
      <a:lvl9pPr marL="4294188" indent="-228600" algn="l" rtl="0" fontAlgn="base">
        <a:spcBef>
          <a:spcPct val="0"/>
        </a:spcBef>
        <a:spcAft>
          <a:spcPct val="5000"/>
        </a:spcAft>
        <a:buChar char="»"/>
        <a:tabLst>
          <a:tab pos="1828800" algn="l"/>
        </a:tabLst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57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857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85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50000"/>
              </a:spcAft>
              <a:defRPr/>
            </a:pPr>
            <a:endParaRPr lang="en-US" altLang="en-US" sz="2800" smtClean="0">
              <a:solidFill>
                <a:srgbClr val="000000"/>
              </a:solidFill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smtClean="0">
              <a:solidFill>
                <a:srgbClr val="FFFFFF"/>
              </a:solidFill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smtClean="0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585742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smtClean="0">
                <a:solidFill>
                  <a:srgbClr val="FF0000"/>
                </a:solidFill>
              </a:rPr>
              <a:t>7-3 Cell Boundaries</a:t>
            </a:r>
          </a:p>
        </p:txBody>
      </p:sp>
      <p:pic>
        <p:nvPicPr>
          <p:cNvPr id="20495" name="Picture 17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Rectangle 18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smtClean="0">
                <a:solidFill>
                  <a:srgbClr val="FFFFFF"/>
                </a:solidFill>
              </a:rPr>
              <a:t>Slide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FC0E8AC-F2BC-4EAF-B98C-F251445595DC}" type="slidenum">
              <a:rPr lang="en-US" altLang="en-US" sz="1200" b="1" smtClean="0">
                <a:solidFill>
                  <a:srgbClr val="FFF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200" b="1" smtClean="0">
                <a:solidFill>
                  <a:srgbClr val="FFFFFF"/>
                </a:solidFill>
              </a:rPr>
              <a:t> of 47</a:t>
            </a:r>
            <a:endParaRPr lang="en-US" altLang="en-US" sz="1400" b="1" smtClean="0">
              <a:solidFill>
                <a:srgbClr val="FFFFFF"/>
              </a:solidFill>
            </a:endParaRPr>
          </a:p>
        </p:txBody>
      </p:sp>
      <p:pic>
        <p:nvPicPr>
          <p:cNvPr id="20497" name="Picture 19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06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577850" indent="-236538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23925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089025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itchFamily="2" charset="2"/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15462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0034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24606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29178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utine cop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red butt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3992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341813" y="0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57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785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857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6578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="0">
                <a:solidFill>
                  <a:srgbClr val="535353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Pearson Prentice Hall</a:t>
            </a:r>
          </a:p>
        </p:txBody>
      </p:sp>
      <p:sp>
        <p:nvSpPr>
          <p:cNvPr id="585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94400" y="61880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ffectLst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50000"/>
              </a:spcAft>
              <a:defRPr/>
            </a:pPr>
            <a:endParaRPr lang="en-US" altLang="en-US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09600" y="63849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0" y="1219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b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8210550" y="6448425"/>
            <a:ext cx="920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End Show</a:t>
            </a:r>
          </a:p>
        </p:txBody>
      </p:sp>
      <p:sp>
        <p:nvSpPr>
          <p:cNvPr id="585742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53388" y="6346825"/>
            <a:ext cx="1147762" cy="549275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1776413" y="0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00" smtClean="0">
                <a:solidFill>
                  <a:srgbClr val="FF0000"/>
                </a:solidFill>
                <a:cs typeface="Arial" charset="0"/>
              </a:rPr>
              <a:t>7-3 Cell Boundaries</a:t>
            </a:r>
          </a:p>
        </p:txBody>
      </p:sp>
      <p:pic>
        <p:nvPicPr>
          <p:cNvPr id="3087" name="Picture 17" descr="logo_p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8"/>
          <p:cNvSpPr>
            <a:spLocks noChangeArrowheads="1"/>
          </p:cNvSpPr>
          <p:nvPr userDrawn="1"/>
        </p:nvSpPr>
        <p:spPr bwMode="auto">
          <a:xfrm>
            <a:off x="6816725" y="5967413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Slide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9FF8E4-C39A-4EC5-90EB-7C165E424F45}" type="slidenum">
              <a:rPr lang="en-US" altLang="en-US" sz="1200" smtClean="0">
                <a:solidFill>
                  <a:srgbClr val="FFFFFF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200" smtClean="0">
                <a:solidFill>
                  <a:srgbClr val="FFFFFF"/>
                </a:solidFill>
                <a:cs typeface="Arial" charset="0"/>
              </a:rPr>
              <a:t> of 47</a:t>
            </a:r>
            <a:endParaRPr lang="en-US" altLang="en-US" sz="14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089" name="Picture 19" descr="arro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101600"/>
            <a:ext cx="317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97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80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00008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342900" algn="l" rtl="0" eaLnBrk="0" fontAlgn="base" hangingPunct="0">
        <a:lnSpc>
          <a:spcPct val="85000"/>
        </a:lnSpc>
        <a:spcBef>
          <a:spcPct val="0"/>
        </a:spcBef>
        <a:spcAft>
          <a:spcPct val="5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577850" indent="-236538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923925" indent="-231775" algn="l" rtl="0" eaLnBrk="0" fontAlgn="base" hangingPunct="0">
        <a:spcBef>
          <a:spcPct val="35000"/>
        </a:spcBef>
        <a:spcAft>
          <a:spcPct val="2500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</a:defRPr>
      </a:lvl4pPr>
      <a:lvl5pPr marL="1089025" indent="3175" algn="l" rtl="0" eaLnBrk="0" fontAlgn="base" hangingPunct="0">
        <a:spcBef>
          <a:spcPct val="35000"/>
        </a:spcBef>
        <a:spcAft>
          <a:spcPct val="25000"/>
        </a:spcAft>
        <a:buSzPct val="125000"/>
        <a:buFont typeface="Wingdings" pitchFamily="2" charset="2"/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15462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0034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24606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2917825" indent="3175" algn="l" rtl="0" fontAlgn="base">
        <a:spcBef>
          <a:spcPct val="35000"/>
        </a:spcBef>
        <a:spcAft>
          <a:spcPct val="25000"/>
        </a:spcAft>
        <a:buSzPct val="125000"/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isc-online.com/objects/index_tj.asp?objid=AP110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tolaf.edu/people/giannini/flashanimat/lipids/membrane%20fluidity.swf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457200"/>
            <a:ext cx="5715000" cy="1470025"/>
          </a:xfrm>
        </p:spPr>
        <p:txBody>
          <a:bodyPr/>
          <a:lstStyle/>
          <a:p>
            <a:r>
              <a:rPr lang="en-US" altLang="en-US" sz="4300" smtClean="0"/>
              <a:t>Cellular Transport Notes</a:t>
            </a:r>
          </a:p>
        </p:txBody>
      </p:sp>
      <p:pic>
        <p:nvPicPr>
          <p:cNvPr id="247811" name="Picture 6" descr="membr1"/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4582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2" name="Picture 8" descr="exocytosis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7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6919913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3581400" y="1371600"/>
            <a:ext cx="4191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charset="0"/>
              </a:rPr>
              <a:t>Outside of cell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4114800" y="5181600"/>
            <a:ext cx="26400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charset="0"/>
              </a:rPr>
              <a:t>Inside of cell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charset="0"/>
              </a:rPr>
              <a:t> (cytoplasm</a:t>
            </a:r>
            <a:r>
              <a:rPr lang="en-US" altLang="en-US">
                <a:solidFill>
                  <a:srgbClr val="FF0000"/>
                </a:solidFill>
                <a:cs typeface="Arial" charset="0"/>
              </a:rPr>
              <a:t>)</a:t>
            </a:r>
          </a:p>
        </p:txBody>
      </p:sp>
      <p:sp>
        <p:nvSpPr>
          <p:cNvPr id="257029" name="Text Box 6"/>
          <p:cNvSpPr txBox="1">
            <a:spLocks noChangeArrowheads="1"/>
          </p:cNvSpPr>
          <p:nvPr/>
        </p:nvSpPr>
        <p:spPr bwMode="auto">
          <a:xfrm>
            <a:off x="228600" y="2819400"/>
            <a:ext cx="1651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charset="0"/>
              </a:rPr>
              <a:t>Lipid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charset="0"/>
              </a:rPr>
              <a:t> Bilayer</a:t>
            </a:r>
          </a:p>
        </p:txBody>
      </p:sp>
      <p:sp>
        <p:nvSpPr>
          <p:cNvPr id="257030" name="Text Box 7"/>
          <p:cNvSpPr txBox="1">
            <a:spLocks noChangeArrowheads="1"/>
          </p:cNvSpPr>
          <p:nvPr/>
        </p:nvSpPr>
        <p:spPr bwMode="auto">
          <a:xfrm>
            <a:off x="4572000" y="2590800"/>
            <a:ext cx="13033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Proteins</a:t>
            </a:r>
          </a:p>
        </p:txBody>
      </p:sp>
      <p:sp>
        <p:nvSpPr>
          <p:cNvPr id="257031" name="Text Box 8"/>
          <p:cNvSpPr txBox="1">
            <a:spLocks noChangeArrowheads="1"/>
          </p:cNvSpPr>
          <p:nvPr/>
        </p:nvSpPr>
        <p:spPr bwMode="auto">
          <a:xfrm>
            <a:off x="2286000" y="4343400"/>
            <a:ext cx="18081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Transport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Protein</a:t>
            </a:r>
          </a:p>
        </p:txBody>
      </p:sp>
      <p:sp>
        <p:nvSpPr>
          <p:cNvPr id="257032" name="Text Box 9"/>
          <p:cNvSpPr txBox="1">
            <a:spLocks noChangeArrowheads="1"/>
          </p:cNvSpPr>
          <p:nvPr/>
        </p:nvSpPr>
        <p:spPr bwMode="auto">
          <a:xfrm>
            <a:off x="6324600" y="4572000"/>
            <a:ext cx="24034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Phospholipids</a:t>
            </a:r>
          </a:p>
        </p:txBody>
      </p:sp>
      <p:sp>
        <p:nvSpPr>
          <p:cNvPr id="257033" name="Text Box 10"/>
          <p:cNvSpPr txBox="1">
            <a:spLocks noChangeArrowheads="1"/>
          </p:cNvSpPr>
          <p:nvPr/>
        </p:nvSpPr>
        <p:spPr bwMode="auto">
          <a:xfrm>
            <a:off x="6781800" y="2209800"/>
            <a:ext cx="20335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Carbohydrate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chains</a:t>
            </a:r>
          </a:p>
        </p:txBody>
      </p:sp>
      <p:sp>
        <p:nvSpPr>
          <p:cNvPr id="257034" name="Text Box 12"/>
          <p:cNvSpPr txBox="1">
            <a:spLocks noChangeArrowheads="1"/>
          </p:cNvSpPr>
          <p:nvPr/>
        </p:nvSpPr>
        <p:spPr bwMode="auto">
          <a:xfrm>
            <a:off x="838200" y="381000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cs typeface="Arial" charset="0"/>
              </a:rPr>
              <a:t>Structure of the Cell Membrane</a:t>
            </a:r>
          </a:p>
        </p:txBody>
      </p:sp>
      <p:sp>
        <p:nvSpPr>
          <p:cNvPr id="257035" name="Text Box 13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FFFFFF"/>
                </a:solidFill>
                <a:cs typeface="Arial" charset="0"/>
              </a:rPr>
              <a:t>Go to Section: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7036" name="Line 14"/>
          <p:cNvSpPr>
            <a:spLocks noChangeShapeType="1"/>
          </p:cNvSpPr>
          <p:nvPr/>
        </p:nvSpPr>
        <p:spPr bwMode="auto">
          <a:xfrm>
            <a:off x="304800" y="1066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7037" name="Rectangle 15"/>
          <p:cNvSpPr>
            <a:spLocks noChangeArrowheads="1"/>
          </p:cNvSpPr>
          <p:nvPr/>
        </p:nvSpPr>
        <p:spPr bwMode="auto">
          <a:xfrm>
            <a:off x="0" y="5486400"/>
            <a:ext cx="2438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altLang="en-US" sz="2400">
                <a:solidFill>
                  <a:srgbClr val="000000"/>
                </a:solidFill>
                <a:cs typeface="Arial" charset="0"/>
                <a:hlinkClick r:id="rId4"/>
              </a:rPr>
              <a:t>Animations 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  <a:p>
            <a:pPr algn="ctr" eaLnBrk="1" fontAlgn="base" hangingPunct="1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	of membrane structure</a:t>
            </a:r>
          </a:p>
        </p:txBody>
      </p:sp>
    </p:spTree>
    <p:extLst>
      <p:ext uri="{BB962C8B-B14F-4D97-AF65-F5344CB8AC3E}">
        <p14:creationId xmlns:p14="http://schemas.microsoft.com/office/powerpoint/2010/main" val="1020341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3600" b="1" smtClean="0">
              <a:solidFill>
                <a:srgbClr val="002060"/>
              </a:solidFill>
            </a:endParaRPr>
          </a:p>
          <a:p>
            <a:r>
              <a:rPr lang="en-US" altLang="en-US" sz="3600" b="1" smtClean="0">
                <a:solidFill>
                  <a:srgbClr val="002060"/>
                </a:solidFill>
              </a:rPr>
              <a:t>Teach your partner!!</a:t>
            </a:r>
          </a:p>
          <a:p>
            <a:endParaRPr lang="en-US" altLang="en-US" sz="3600" b="1" smtClean="0">
              <a:solidFill>
                <a:srgbClr val="002060"/>
              </a:solidFill>
            </a:endParaRPr>
          </a:p>
          <a:p>
            <a:r>
              <a:rPr lang="en-US" altLang="en-US" sz="3600" b="1" smtClean="0">
                <a:solidFill>
                  <a:srgbClr val="002060"/>
                </a:solidFill>
              </a:rPr>
              <a:t>What does selectively permeable mean?</a:t>
            </a:r>
          </a:p>
        </p:txBody>
      </p:sp>
      <p:sp>
        <p:nvSpPr>
          <p:cNvPr id="2580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smtClean="0">
                <a:solidFill>
                  <a:srgbClr val="535353"/>
                </a:solidFill>
              </a:rPr>
              <a:t>Copyright Pearson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9432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3. Most cells are </a:t>
            </a:r>
            <a:r>
              <a:rPr lang="en-US" altLang="en-US" u="sng" smtClean="0">
                <a:solidFill>
                  <a:srgbClr val="C00000"/>
                </a:solidFill>
              </a:rPr>
              <a:t>selectively permeable</a:t>
            </a:r>
            <a:r>
              <a:rPr lang="en-US" altLang="en-US" smtClean="0"/>
              <a:t>, meaning that some substances can pass across them and some cannot.</a:t>
            </a:r>
          </a:p>
        </p:txBody>
      </p:sp>
      <p:sp>
        <p:nvSpPr>
          <p:cNvPr id="2590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smtClean="0">
                <a:solidFill>
                  <a:srgbClr val="535353"/>
                </a:solidFill>
              </a:rPr>
              <a:t>Copyright Pearson Prentice Hall</a:t>
            </a:r>
          </a:p>
        </p:txBody>
      </p:sp>
      <p:pic>
        <p:nvPicPr>
          <p:cNvPr id="259076" name="Picture 2" descr="http://www.citizenorange.com/orange/2007/12/13/Semipermeable_membrane-thumb-734x5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2403475"/>
            <a:ext cx="55626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0"/>
              </a:spcBef>
              <a:spcAft>
                <a:spcPct val="75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100000"/>
              </a:spcBef>
              <a:spcAft>
                <a:spcPct val="25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25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48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Cell Walls</a:t>
            </a:r>
          </a:p>
        </p:txBody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mtClean="0"/>
          </a:p>
          <a:p>
            <a:pPr lvl="1" indent="0" eaLnBrk="1" hangingPunct="1">
              <a:buFontTx/>
              <a:buNone/>
            </a:pPr>
            <a:r>
              <a:rPr lang="en-US" altLang="en-US" smtClean="0"/>
              <a:t>What is the main function of the cell wall?</a:t>
            </a:r>
          </a:p>
          <a:p>
            <a:pPr lvl="1" indent="0" eaLnBrk="1" hangingPunct="1"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32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16" descr="p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4911725"/>
            <a:ext cx="184943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4986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76238" y="520700"/>
            <a:ext cx="8547100" cy="4848225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smtClean="0"/>
              <a:t>  Many cells also produce a strong supporting layer around the membrane known as a </a:t>
            </a:r>
            <a:r>
              <a:rPr lang="en-US" altLang="en-US" sz="2400" u="sng" smtClean="0"/>
              <a:t>cell wall.</a:t>
            </a:r>
            <a:endParaRPr lang="en-US" altLang="en-US" smtClean="0"/>
          </a:p>
          <a:p>
            <a:pPr marL="0" lvl="2" indent="0" eaLnBrk="1" hangingPunct="1">
              <a:buFont typeface="Arial" charset="0"/>
              <a:buNone/>
            </a:pPr>
            <a:r>
              <a:rPr lang="en-US" altLang="en-US" sz="2400" smtClean="0"/>
              <a:t>Cell walls are found in </a:t>
            </a:r>
            <a:r>
              <a:rPr lang="en-US" altLang="en-US" sz="2400" b="1" smtClean="0"/>
              <a:t>plants</a:t>
            </a:r>
            <a:r>
              <a:rPr lang="en-US" altLang="en-US" sz="2400" smtClean="0"/>
              <a:t>, </a:t>
            </a:r>
            <a:r>
              <a:rPr lang="en-US" altLang="en-US" sz="2400" b="1" smtClean="0"/>
              <a:t>algae</a:t>
            </a:r>
            <a:r>
              <a:rPr lang="en-US" altLang="en-US" sz="2400" smtClean="0"/>
              <a:t>, </a:t>
            </a:r>
            <a:r>
              <a:rPr lang="en-US" altLang="en-US" sz="2400" b="1" smtClean="0"/>
              <a:t>fungi</a:t>
            </a:r>
            <a:r>
              <a:rPr lang="en-US" altLang="en-US" sz="2400" smtClean="0"/>
              <a:t>, some protists and many </a:t>
            </a:r>
            <a:r>
              <a:rPr lang="en-US" altLang="en-US" sz="2400" b="1" smtClean="0"/>
              <a:t>prokaryotes</a:t>
            </a:r>
            <a:r>
              <a:rPr lang="en-US" altLang="en-US" sz="2400" smtClean="0"/>
              <a:t>.</a:t>
            </a:r>
          </a:p>
        </p:txBody>
      </p:sp>
      <p:pic>
        <p:nvPicPr>
          <p:cNvPr id="24986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201863"/>
            <a:ext cx="386397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150"/>
            <a:ext cx="40100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3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4471988"/>
            <a:ext cx="318135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6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Content Placeholder 2"/>
          <p:cNvSpPr>
            <a:spLocks noGrp="1"/>
          </p:cNvSpPr>
          <p:nvPr>
            <p:ph idx="1"/>
          </p:nvPr>
        </p:nvSpPr>
        <p:spPr>
          <a:xfrm>
            <a:off x="354013" y="625475"/>
            <a:ext cx="8547100" cy="4848225"/>
          </a:xfrm>
        </p:spPr>
        <p:txBody>
          <a:bodyPr/>
          <a:lstStyle/>
          <a:p>
            <a:r>
              <a:rPr lang="en-US" altLang="en-US" smtClean="0"/>
              <a:t>Cell walls have openings or pores to allow water, </a:t>
            </a:r>
            <a:r>
              <a:rPr lang="en-US" altLang="en-US" u="sng" smtClean="0">
                <a:solidFill>
                  <a:srgbClr val="FF0000"/>
                </a:solidFill>
              </a:rPr>
              <a:t>oxygen</a:t>
            </a:r>
            <a:r>
              <a:rPr lang="en-US" altLang="en-US" smtClean="0"/>
              <a:t>, carbon dioxide and other materials to pass through.  They lie outside the cell membrane.  They give </a:t>
            </a:r>
            <a:r>
              <a:rPr lang="en-US" altLang="en-US" u="sng" smtClean="0">
                <a:solidFill>
                  <a:srgbClr val="FF0000"/>
                </a:solidFill>
              </a:rPr>
              <a:t>structure</a:t>
            </a:r>
            <a:r>
              <a:rPr lang="en-US" altLang="en-US" smtClean="0"/>
              <a:t> and </a:t>
            </a:r>
            <a:r>
              <a:rPr lang="en-US" altLang="en-US" u="sng" smtClean="0">
                <a:solidFill>
                  <a:srgbClr val="FF0000"/>
                </a:solidFill>
              </a:rPr>
              <a:t>support</a:t>
            </a:r>
            <a:r>
              <a:rPr lang="en-US" altLang="en-US" smtClean="0"/>
              <a:t> – the thicker the cell wall the more stiff or rigid the structure will be.</a:t>
            </a:r>
          </a:p>
          <a:p>
            <a:endParaRPr lang="en-US" altLang="en-US" smtClean="0"/>
          </a:p>
        </p:txBody>
      </p:sp>
      <p:sp>
        <p:nvSpPr>
          <p:cNvPr id="2508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85000"/>
              </a:lnSpc>
              <a:spcAft>
                <a:spcPct val="50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5000"/>
              </a:spcBef>
              <a:spcAft>
                <a:spcPct val="2500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5000"/>
              </a:spcBef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125000"/>
              <a:buFont typeface="Wingdings" pitchFamily="2" charset="2"/>
              <a:buChar char="»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</a:rPr>
              <a:t>Copyright Pearson Prentice Hall</a:t>
            </a:r>
          </a:p>
        </p:txBody>
      </p:sp>
      <p:pic>
        <p:nvPicPr>
          <p:cNvPr id="250884" name="Picture 2" descr="http://library.thinkquest.org/C004535/media/cell_w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549650"/>
            <a:ext cx="34163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3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3050" y="1444625"/>
            <a:ext cx="88709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100000"/>
              </a:spcBef>
              <a:spcAft>
                <a:spcPct val="75000"/>
              </a:spcAft>
              <a:tabLst>
                <a:tab pos="1828800" algn="l"/>
              </a:tabLst>
              <a:defRPr/>
            </a:pPr>
            <a:r>
              <a:rPr lang="en-US" sz="3200" b="1" kern="0" dirty="0">
                <a:solidFill>
                  <a:srgbClr val="000080"/>
                </a:solidFill>
                <a:cs typeface="Arial" charset="0"/>
              </a:rPr>
              <a:t>Cell Membrane</a:t>
            </a:r>
          </a:p>
          <a:p>
            <a:pPr marL="1206500" lvl="1" fontAlgn="base">
              <a:spcBef>
                <a:spcPct val="100000"/>
              </a:spcBef>
              <a:spcAft>
                <a:spcPct val="25000"/>
              </a:spcAft>
              <a:tabLst>
                <a:tab pos="1828800" algn="l"/>
              </a:tabLst>
              <a:defRPr/>
            </a:pPr>
            <a:r>
              <a:rPr lang="en-US" altLang="en-US" sz="2800" b="1" kern="0" dirty="0">
                <a:solidFill>
                  <a:srgbClr val="006400"/>
                </a:solidFill>
                <a:cs typeface="Arial" charset="0"/>
              </a:rPr>
              <a:t>What is the main function of the cell membrane?</a:t>
            </a:r>
          </a:p>
          <a:p>
            <a:pPr fontAlgn="base">
              <a:lnSpc>
                <a:spcPct val="90000"/>
              </a:lnSpc>
              <a:spcBef>
                <a:spcPct val="100000"/>
              </a:spcBef>
              <a:spcAft>
                <a:spcPct val="75000"/>
              </a:spcAft>
              <a:tabLst>
                <a:tab pos="1828800" algn="l"/>
              </a:tabLst>
              <a:defRPr/>
            </a:pPr>
            <a:endParaRPr lang="en-US" sz="3200" b="1" kern="0" dirty="0">
              <a:solidFill>
                <a:srgbClr val="000080"/>
              </a:solidFill>
              <a:cs typeface="Arial" charset="0"/>
            </a:endParaRPr>
          </a:p>
        </p:txBody>
      </p:sp>
      <p:sp>
        <p:nvSpPr>
          <p:cNvPr id="2519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0"/>
              </a:spcBef>
              <a:spcAft>
                <a:spcPct val="75000"/>
              </a:spcAft>
              <a:buChar char="•"/>
              <a:defRPr sz="3200" b="1">
                <a:solidFill>
                  <a:srgbClr val="000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100000"/>
              </a:spcBef>
              <a:spcAft>
                <a:spcPct val="25000"/>
              </a:spcAft>
              <a:buChar char="–"/>
              <a:defRPr sz="2800" b="1">
                <a:solidFill>
                  <a:srgbClr val="0064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25000"/>
              </a:spcAft>
              <a:buSzPct val="12500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25000"/>
              </a:spcAft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"/>
              </a:spcAft>
              <a:buChar char="»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="0" smtClean="0">
                <a:solidFill>
                  <a:srgbClr val="535353"/>
                </a:solidFill>
              </a:rPr>
              <a:t>Copyright Pearson Prentice Hall</a:t>
            </a:r>
          </a:p>
        </p:txBody>
      </p:sp>
      <p:sp>
        <p:nvSpPr>
          <p:cNvPr id="25190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 smtClean="0"/>
              <a:t>Cell Membrane</a:t>
            </a:r>
          </a:p>
        </p:txBody>
      </p:sp>
    </p:spTree>
    <p:extLst>
      <p:ext uri="{BB962C8B-B14F-4D97-AF65-F5344CB8AC3E}">
        <p14:creationId xmlns:p14="http://schemas.microsoft.com/office/powerpoint/2010/main" val="42486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304800"/>
            <a:ext cx="8620125" cy="6172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mtClean="0"/>
              <a:t>All cells are surrounded by a thin,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mtClean="0"/>
              <a:t>flexible barrier known as the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smtClean="0"/>
              <a:t>     cell membrane</a:t>
            </a:r>
            <a:r>
              <a:rPr lang="en-US" altLang="en-US" smtClean="0"/>
              <a:t>.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b="1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smtClean="0"/>
              <a:t>Functions</a:t>
            </a:r>
            <a:r>
              <a:rPr lang="en-US" altLang="en-US" smtClean="0"/>
              <a:t>:  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altLang="en-US" sz="3200" smtClean="0"/>
              <a:t>Controls what </a:t>
            </a:r>
            <a:r>
              <a:rPr lang="en-US" altLang="en-US" sz="3200" u="sng" smtClean="0"/>
              <a:t>enters </a:t>
            </a:r>
            <a:r>
              <a:rPr lang="en-US" altLang="en-US" sz="3200" smtClean="0"/>
              <a:t>and </a:t>
            </a:r>
            <a:r>
              <a:rPr lang="en-US" altLang="en-US" sz="3200" u="sng" smtClean="0"/>
              <a:t>exits</a:t>
            </a:r>
            <a:r>
              <a:rPr lang="en-US" altLang="en-US" sz="3200" smtClean="0"/>
              <a:t> the cell to maintain an internal balance called </a:t>
            </a:r>
            <a:r>
              <a:rPr lang="en-US" altLang="en-US" sz="3200" b="1" u="sng" smtClean="0"/>
              <a:t>homeostasis</a:t>
            </a:r>
            <a:endParaRPr lang="en-US" altLang="en-US" sz="3200" smtClean="0"/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altLang="en-US" sz="3200" smtClean="0"/>
              <a:t>Provides </a:t>
            </a:r>
            <a:r>
              <a:rPr lang="en-US" altLang="en-US" sz="3200" u="sng" smtClean="0"/>
              <a:t>protection</a:t>
            </a:r>
            <a:r>
              <a:rPr lang="en-US" altLang="en-US" sz="3200" smtClean="0"/>
              <a:t> and </a:t>
            </a:r>
            <a:r>
              <a:rPr lang="en-US" altLang="en-US" sz="3200" u="sng" smtClean="0"/>
              <a:t>support</a:t>
            </a:r>
            <a:r>
              <a:rPr lang="en-US" altLang="en-US" sz="3200" smtClean="0"/>
              <a:t> for the cell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altLang="en-US" sz="3200" u="sng" smtClean="0"/>
              <a:t>Recognizes foreign material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altLang="en-US" sz="3200" u="sng" smtClean="0"/>
              <a:t>Communicates </a:t>
            </a:r>
            <a:r>
              <a:rPr lang="en-US" altLang="en-US" sz="3200" smtClean="0"/>
              <a:t>with other cells</a:t>
            </a:r>
          </a:p>
        </p:txBody>
      </p:sp>
      <p:pic>
        <p:nvPicPr>
          <p:cNvPr id="252931" name="Picture 17" descr="anikm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2193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276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5943600" cy="6400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 smtClean="0"/>
              <a:t>Structure of cell membrane</a:t>
            </a:r>
          </a:p>
          <a:p>
            <a:pPr marL="533400" indent="-533400">
              <a:buFontTx/>
              <a:buNone/>
              <a:defRPr/>
            </a:pPr>
            <a:endParaRPr lang="en-US" altLang="en-US" sz="3600" dirty="0"/>
          </a:p>
          <a:p>
            <a:pPr marL="533400" indent="-533400">
              <a:buFontTx/>
              <a:buNone/>
              <a:defRPr/>
            </a:pPr>
            <a:r>
              <a:rPr lang="en-US" altLang="en-US" sz="3600" b="1" i="1" dirty="0" smtClean="0"/>
              <a:t>Lipid Bilayer</a:t>
            </a:r>
            <a:r>
              <a:rPr lang="en-US" altLang="en-US" sz="3600" dirty="0" smtClean="0"/>
              <a:t> -2 layers of phospholipids</a:t>
            </a:r>
          </a:p>
          <a:p>
            <a:pPr marL="914400" lvl="1" indent="-457200">
              <a:buFont typeface="Calibri" pitchFamily="34" charset="0"/>
              <a:buChar char="–"/>
              <a:defRPr/>
            </a:pPr>
            <a:r>
              <a:rPr lang="en-US" altLang="en-US" sz="3200" dirty="0" smtClean="0"/>
              <a:t>Phosphate head is </a:t>
            </a:r>
            <a:r>
              <a:rPr lang="en-US" altLang="en-US" sz="3200" i="1" u="sng" dirty="0" smtClean="0"/>
              <a:t>polar</a:t>
            </a:r>
            <a:r>
              <a:rPr lang="en-US" altLang="en-US" sz="3200" dirty="0" smtClean="0"/>
              <a:t> (water loving) </a:t>
            </a:r>
            <a:r>
              <a:rPr lang="en-US" altLang="en-US" sz="3200" u="sng" dirty="0" smtClean="0"/>
              <a:t>“Hydrophilic”</a:t>
            </a:r>
          </a:p>
          <a:p>
            <a:pPr marL="914400" lvl="1" indent="-457200">
              <a:defRPr/>
            </a:pPr>
            <a:r>
              <a:rPr lang="en-US" altLang="en-US" sz="3200" dirty="0" smtClean="0"/>
              <a:t>Fatty acid tails </a:t>
            </a:r>
            <a:r>
              <a:rPr lang="en-US" altLang="en-US" sz="3200" i="1" u="sng" dirty="0" smtClean="0"/>
              <a:t>non-polar</a:t>
            </a:r>
            <a:r>
              <a:rPr lang="en-US" altLang="en-US" sz="3200" dirty="0" smtClean="0"/>
              <a:t> (water fearing) </a:t>
            </a:r>
            <a:r>
              <a:rPr lang="en-US" altLang="en-US" sz="3200" u="sng" dirty="0" smtClean="0"/>
              <a:t>Hydrophobic”</a:t>
            </a:r>
          </a:p>
          <a:p>
            <a:pPr marL="914400" lvl="1" indent="-457200">
              <a:defRPr/>
            </a:pPr>
            <a:r>
              <a:rPr lang="en-US" altLang="en-US" sz="3200" dirty="0" smtClean="0"/>
              <a:t>Proteins embedded 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3200" dirty="0"/>
              <a:t> </a:t>
            </a:r>
            <a:r>
              <a:rPr lang="en-US" altLang="en-US" sz="3200" dirty="0" smtClean="0"/>
              <a:t>    in membrane</a:t>
            </a:r>
          </a:p>
        </p:txBody>
      </p:sp>
      <p:pic>
        <p:nvPicPr>
          <p:cNvPr id="253955" name="Picture 5" descr="phospholipid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838200"/>
            <a:ext cx="1722438" cy="2133600"/>
          </a:xfrm>
          <a:noFill/>
        </p:spPr>
      </p:pic>
      <p:pic>
        <p:nvPicPr>
          <p:cNvPr id="2539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18088"/>
            <a:ext cx="41910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7" name="Text Box 8"/>
          <p:cNvSpPr txBox="1">
            <a:spLocks noChangeArrowheads="1"/>
          </p:cNvSpPr>
          <p:nvPr/>
        </p:nvSpPr>
        <p:spPr bwMode="auto">
          <a:xfrm>
            <a:off x="6096000" y="31242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Phospholipid</a:t>
            </a:r>
          </a:p>
        </p:txBody>
      </p:sp>
      <p:sp>
        <p:nvSpPr>
          <p:cNvPr id="253958" name="Text Box 9"/>
          <p:cNvSpPr txBox="1">
            <a:spLocks noChangeArrowheads="1"/>
          </p:cNvSpPr>
          <p:nvPr/>
        </p:nvSpPr>
        <p:spPr bwMode="auto">
          <a:xfrm>
            <a:off x="6400800" y="37338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cs typeface="Arial" charset="0"/>
              </a:rPr>
              <a:t> Bilayer</a:t>
            </a:r>
          </a:p>
        </p:txBody>
      </p:sp>
      <p:pic>
        <p:nvPicPr>
          <p:cNvPr id="253959" name="Picture 10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r="60001"/>
          <a:stretch>
            <a:fillRect/>
          </a:stretch>
        </p:blipFill>
        <p:spPr bwMode="auto">
          <a:xfrm>
            <a:off x="8153400" y="685800"/>
            <a:ext cx="736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5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0" y="0"/>
            <a:ext cx="5562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04800" indent="-304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62000" indent="-3048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3600" dirty="0" smtClean="0">
                <a:solidFill>
                  <a:srgbClr val="000000"/>
                </a:solidFill>
                <a:cs typeface="Arial" charset="0"/>
              </a:rPr>
              <a:t>Proteins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3600" dirty="0" smtClean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altLang="en-US" sz="2400" dirty="0" smtClean="0">
                <a:solidFill>
                  <a:srgbClr val="000000"/>
                </a:solidFill>
                <a:cs typeface="Arial" charset="0"/>
              </a:rPr>
              <a:t>Cell-surface markers: (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Carbohydrates attached to the proteins act like chemical identification cards) </a:t>
            </a:r>
            <a:r>
              <a:rPr lang="en-US" altLang="en-US" sz="2400" dirty="0" smtClean="0">
                <a:solidFill>
                  <a:srgbClr val="000000"/>
                </a:solidFill>
                <a:cs typeface="Arial" charset="0"/>
              </a:rPr>
              <a:t>Identify the cell type and help cells work together.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Arial" charset="0"/>
              </a:rPr>
              <a:t>	Receptor proteins: Monitor environment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endParaRPr lang="en-US" altLang="en-US" sz="24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Arial" charset="0"/>
              </a:rPr>
              <a:t>	Enzymes: speeds up rate of chemical reactions in cell.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cs typeface="Arial" charset="0"/>
              </a:rPr>
              <a:t>	Transport Proteins:</a:t>
            </a:r>
            <a:r>
              <a:rPr lang="en-US" altLang="en-US" dirty="0" smtClean="0">
                <a:solidFill>
                  <a:srgbClr val="000000"/>
                </a:solidFill>
                <a:cs typeface="Arial" charset="0"/>
              </a:rPr>
              <a:t> (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ea typeface="ＭＳ Ｐゴシック"/>
                <a:cs typeface="Arial" charset="0"/>
              </a:rPr>
              <a:t>Some proteins  form channels and pumps) </a:t>
            </a:r>
            <a:r>
              <a:rPr lang="en-US" altLang="en-US" sz="2400" dirty="0" smtClean="0">
                <a:solidFill>
                  <a:srgbClr val="000000"/>
                </a:solidFill>
                <a:cs typeface="Arial" charset="0"/>
              </a:rPr>
              <a:t>move materials across bilayer</a:t>
            </a:r>
          </a:p>
        </p:txBody>
      </p:sp>
      <p:pic>
        <p:nvPicPr>
          <p:cNvPr id="254979" name="Picture 3" descr="11_20_membrane_prote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657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322738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1" name="Line 11"/>
          <p:cNvSpPr>
            <a:spLocks noChangeShapeType="1"/>
          </p:cNvSpPr>
          <p:nvPr/>
        </p:nvSpPr>
        <p:spPr bwMode="auto">
          <a:xfrm flipV="1">
            <a:off x="5562600" y="5638800"/>
            <a:ext cx="6096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90963"/>
            <a:ext cx="67818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3" name="Text Box 8"/>
          <p:cNvSpPr txBox="1">
            <a:spLocks noChangeArrowheads="1"/>
          </p:cNvSpPr>
          <p:nvPr/>
        </p:nvSpPr>
        <p:spPr bwMode="auto">
          <a:xfrm>
            <a:off x="1447800" y="60198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cs typeface="Arial" charset="0"/>
              </a:rPr>
              <a:t>Proteins</a:t>
            </a:r>
          </a:p>
        </p:txBody>
      </p:sp>
      <p:grpSp>
        <p:nvGrpSpPr>
          <p:cNvPr id="256004" name="Group 10"/>
          <p:cNvGrpSpPr>
            <a:grpSpLocks/>
          </p:cNvGrpSpPr>
          <p:nvPr/>
        </p:nvGrpSpPr>
        <p:grpSpPr bwMode="auto">
          <a:xfrm>
            <a:off x="0" y="304800"/>
            <a:ext cx="5867400" cy="3308350"/>
            <a:chOff x="240" y="96"/>
            <a:chExt cx="3835" cy="2180"/>
          </a:xfrm>
        </p:grpSpPr>
        <p:pic>
          <p:nvPicPr>
            <p:cNvPr id="256015" name="Picture 5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9" t="21600" r="51601" b="21600"/>
            <a:stretch>
              <a:fillRect/>
            </a:stretch>
          </p:blipFill>
          <p:spPr bwMode="auto">
            <a:xfrm>
              <a:off x="240" y="96"/>
              <a:ext cx="2500" cy="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16" name="Picture 9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00" t="21600" b="21600"/>
            <a:stretch>
              <a:fillRect/>
            </a:stretch>
          </p:blipFill>
          <p:spPr bwMode="auto">
            <a:xfrm>
              <a:off x="2592" y="96"/>
              <a:ext cx="1483" cy="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05" name="Rectangle 11"/>
          <p:cNvSpPr>
            <a:spLocks noChangeArrowheads="1"/>
          </p:cNvSpPr>
          <p:nvPr/>
        </p:nvSpPr>
        <p:spPr bwMode="auto">
          <a:xfrm>
            <a:off x="6477000" y="2209800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altLang="en-US" sz="2400">
                <a:solidFill>
                  <a:srgbClr val="000000"/>
                </a:solidFill>
                <a:cs typeface="Arial" charset="0"/>
                <a:hlinkClick r:id="rId5"/>
              </a:rPr>
              <a:t>Membrane movement animation</a:t>
            </a: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06" name="Line 12"/>
          <p:cNvSpPr>
            <a:spLocks noChangeShapeType="1"/>
          </p:cNvSpPr>
          <p:nvPr/>
        </p:nvSpPr>
        <p:spPr bwMode="auto">
          <a:xfrm flipH="1">
            <a:off x="3276600" y="914400"/>
            <a:ext cx="609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07" name="Text Box 13"/>
          <p:cNvSpPr txBox="1">
            <a:spLocks noChangeArrowheads="1"/>
          </p:cNvSpPr>
          <p:nvPr/>
        </p:nvSpPr>
        <p:spPr bwMode="auto">
          <a:xfrm>
            <a:off x="3886200" y="304800"/>
            <a:ext cx="2209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Polar </a:t>
            </a:r>
            <a:r>
              <a:rPr lang="en-US" altLang="en-US" sz="2800" u="sng">
                <a:solidFill>
                  <a:srgbClr val="FF0000"/>
                </a:solidFill>
                <a:cs typeface="Arial" charset="0"/>
              </a:rPr>
              <a:t>heads </a:t>
            </a:r>
            <a:r>
              <a:rPr lang="en-US" altLang="en-US" sz="2800" b="1" u="sng">
                <a:solidFill>
                  <a:srgbClr val="FF0000"/>
                </a:solidFill>
                <a:cs typeface="Arial" charset="0"/>
              </a:rPr>
              <a:t>love water</a:t>
            </a: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 &amp; dissolve.</a:t>
            </a:r>
          </a:p>
        </p:txBody>
      </p:sp>
      <p:sp>
        <p:nvSpPr>
          <p:cNvPr id="256008" name="Line 14"/>
          <p:cNvSpPr>
            <a:spLocks noChangeShapeType="1"/>
          </p:cNvSpPr>
          <p:nvPr/>
        </p:nvSpPr>
        <p:spPr bwMode="auto">
          <a:xfrm flipH="1" flipV="1">
            <a:off x="3429000" y="2209800"/>
            <a:ext cx="609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09" name="Text Box 15"/>
          <p:cNvSpPr txBox="1">
            <a:spLocks noChangeArrowheads="1"/>
          </p:cNvSpPr>
          <p:nvPr/>
        </p:nvSpPr>
        <p:spPr bwMode="auto">
          <a:xfrm>
            <a:off x="4038600" y="2286000"/>
            <a:ext cx="2209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cs typeface="Arial" charset="0"/>
              </a:rPr>
              <a:t>Non-polar </a:t>
            </a:r>
            <a:r>
              <a:rPr lang="en-US" altLang="en-US" sz="2800" u="sng">
                <a:solidFill>
                  <a:srgbClr val="FF0000"/>
                </a:solidFill>
                <a:cs typeface="Arial" charset="0"/>
              </a:rPr>
              <a:t>tails </a:t>
            </a:r>
            <a:r>
              <a:rPr lang="en-US" altLang="en-US" sz="2800" b="1" u="sng">
                <a:solidFill>
                  <a:srgbClr val="FF0000"/>
                </a:solidFill>
                <a:cs typeface="Arial" charset="0"/>
              </a:rPr>
              <a:t>hide from water</a:t>
            </a:r>
            <a:r>
              <a:rPr lang="en-US" altLang="en-US" sz="2800" u="sng">
                <a:solidFill>
                  <a:srgbClr val="FF0000"/>
                </a:solidFill>
                <a:cs typeface="Arial" charset="0"/>
              </a:rPr>
              <a:t>.</a:t>
            </a:r>
          </a:p>
        </p:txBody>
      </p:sp>
      <p:sp>
        <p:nvSpPr>
          <p:cNvPr id="256010" name="Line 17"/>
          <p:cNvSpPr>
            <a:spLocks noChangeShapeType="1"/>
          </p:cNvSpPr>
          <p:nvPr/>
        </p:nvSpPr>
        <p:spPr bwMode="auto">
          <a:xfrm flipV="1">
            <a:off x="1676400" y="5562600"/>
            <a:ext cx="762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2895600" y="5562600"/>
            <a:ext cx="304800" cy="685800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2590800" y="4114800"/>
            <a:ext cx="914400" cy="76200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56013" name="Text Box 20"/>
          <p:cNvSpPr txBox="1">
            <a:spLocks noChangeArrowheads="1"/>
          </p:cNvSpPr>
          <p:nvPr/>
        </p:nvSpPr>
        <p:spPr bwMode="auto">
          <a:xfrm>
            <a:off x="3505200" y="38100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cs typeface="Arial" charset="0"/>
              </a:rPr>
              <a:t>Carbohydrate cell markers</a:t>
            </a:r>
          </a:p>
        </p:txBody>
      </p:sp>
      <p:sp>
        <p:nvSpPr>
          <p:cNvPr id="256014" name="Text Box 21"/>
          <p:cNvSpPr txBox="1">
            <a:spLocks noChangeArrowheads="1"/>
          </p:cNvSpPr>
          <p:nvPr/>
        </p:nvSpPr>
        <p:spPr bwMode="auto">
          <a:xfrm>
            <a:off x="5943600" y="22860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cs typeface="Arial" charset="0"/>
              </a:rPr>
              <a:t>Fluid Mosaic Model of the cell membrane</a:t>
            </a:r>
          </a:p>
        </p:txBody>
      </p:sp>
    </p:spTree>
    <p:extLst>
      <p:ext uri="{BB962C8B-B14F-4D97-AF65-F5344CB8AC3E}">
        <p14:creationId xmlns:p14="http://schemas.microsoft.com/office/powerpoint/2010/main" val="21012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IO3a_Key Concep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Key Conce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O3a_OUTLINE_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HEAD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OUTLINE_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IO3a_Key Concept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Key Concep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Key Conce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Key Conce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Key Conce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IO3a_Outline_NO_HEAD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NO_HE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Outline_NO_HE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IO3a_Outline_NO_HEAD">
  <a:themeElements>
    <a:clrScheme name="">
      <a:dk1>
        <a:srgbClr val="000000"/>
      </a:dk1>
      <a:lt1>
        <a:srgbClr val="FFFFFF"/>
      </a:lt1>
      <a:dk2>
        <a:srgbClr val="000000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3a_Outline_NO_HE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IO3a_Outline_NO_HE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3a_Outline_NO_HE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3a_Outline_NO_HE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On-screen Show (4:3)</PresentationFormat>
  <Paragraphs>75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1_Default Design</vt:lpstr>
      <vt:lpstr>1_BIO3a_Key Concept</vt:lpstr>
      <vt:lpstr>BIO3a_OUTLINE_HEADER</vt:lpstr>
      <vt:lpstr>BIO3a_Key Concept</vt:lpstr>
      <vt:lpstr>4_BIO3a_Outline_NO_HEAD</vt:lpstr>
      <vt:lpstr>BIO3a_Outline_NO_HEAD</vt:lpstr>
      <vt:lpstr>Cellular Transport Notes</vt:lpstr>
      <vt:lpstr>Cell Walls</vt:lpstr>
      <vt:lpstr>PowerPoint Presentation</vt:lpstr>
      <vt:lpstr>PowerPoint Presentation</vt:lpstr>
      <vt:lpstr>Cell Membrane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Transport Notes</dc:title>
  <dc:creator>desktopuser</dc:creator>
  <cp:lastModifiedBy>desktopuser</cp:lastModifiedBy>
  <cp:revision>1</cp:revision>
  <dcterms:created xsi:type="dcterms:W3CDTF">2014-11-18T18:41:19Z</dcterms:created>
  <dcterms:modified xsi:type="dcterms:W3CDTF">2014-11-18T18:41:57Z</dcterms:modified>
</cp:coreProperties>
</file>