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1744E-3313-49B6-8201-A6D8178CC23A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D914F-41F3-4777-9007-66453005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1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E68FD4F1-F62D-49CA-ABF8-AA3E9771E68E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15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Make sure to talk about sex chromosomes</a:t>
            </a:r>
          </a:p>
          <a:p>
            <a:pPr eaLnBrk="1" hangingPunct="1">
              <a:defRPr/>
            </a:pPr>
            <a:r>
              <a:rPr lang="en-US" altLang="en-US"/>
              <a:t>Sometimes the most complex organism does not have the most chromosomes!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507D92E3-7C7F-4CD3-A87E-C500765C166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16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Ear hair</a:t>
            </a:r>
          </a:p>
          <a:p>
            <a:pPr eaLnBrk="1" hangingPunct="1">
              <a:defRPr/>
            </a:pPr>
            <a:r>
              <a:rPr lang="en-US" altLang="en-US"/>
              <a:t>Female: XX</a:t>
            </a:r>
          </a:p>
          <a:p>
            <a:pPr eaLnBrk="1" hangingPunct="1">
              <a:defRPr/>
            </a:pPr>
            <a:r>
              <a:rPr lang="en-US" altLang="en-US"/>
              <a:t>Male: XY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22D28E07-EAB6-4899-9F98-3FA91A95E98C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22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Chromosomes attached to inner membrane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F503F-B216-48FD-B51A-345D854003D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1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5DDA5-1D59-4CEA-B92C-6BEA62D0E22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4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65D9-EEB5-4816-9F93-FD5215D5B1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59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A983A-D65B-4C50-85EC-2072757CBB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15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BEA14-64AE-472B-9680-13F0F28CC7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5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6D007-876F-4BAC-9EFF-FEB55AE282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8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92566-9641-4DDF-8D47-037140EDE14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6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C528B-5068-4E3F-BDC2-C1C55BFD606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3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ED607-B1FC-43F5-8D95-79FFC89022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5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A07B5-1ECF-4214-95AA-CFE80B058B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8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43895-302A-4946-A379-A61975AEFA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0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8C2E6-3CF5-47EA-A0B5-0D05271D0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9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F20A5-5434-45BC-9704-500029055C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4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B6BDDC-E3E4-4895-AF8D-8A04980BBCF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9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images.google.com/imgres?imgurl=http://www.sciencewithmrmilstid.com/media/chromosome.jpg&amp;imgrefurl=http://www.sciencewithmrmilstid.com/%3Fcat%3D129&amp;usg=__zT0Vb52qpiHHLk0mIhBBeb_faIc=&amp;h=700&amp;w=595&amp;sz=59&amp;hl=en&amp;start=41&amp;um=1&amp;tbnid=9_uEKMPJz59-hM:&amp;tbnh=140&amp;tbnw=119&amp;prev=/images%3Fq%3Dchromosomes%26ndsp%3D20%26hl%3Den%26sa%3DN%26start%3D40%26um%3D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google.com/imgres?imgurl=http://www.e-nox.net/print/e_chromosomes.jpg&amp;imgrefurl=http://equinox.gfxartist.com/artworks/158670&amp;usg=__h9vUOtBpMocZpuNB59FQszLLUUo=&amp;h=450&amp;w=599&amp;sz=30&amp;hl=en&amp;start=75&amp;um=1&amp;tbnid=Ne0Ur8faX2u48M:&amp;tbnh=101&amp;tbnw=135&amp;prev=/images%3Fq%3Dchromosomes%26ndsp%3D20%26hl%3Den%26sa%3DN%26start%3D60%26um%3D1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images.google.com/imgres?imgurl=http://www.fiveprimegenetics.com/wp-content/uploads/2008/12/chromosomes.jpg&amp;imgrefurl=http://www.fiveprimegenetics.com/&amp;usg=__U1HnaHbugSAE6xl97sPriJZJog8=&amp;h=400&amp;w=300&amp;sz=74&amp;hl=en&amp;start=78&amp;um=1&amp;tbnid=YOICEU1aVT57lM:&amp;tbnh=124&amp;tbnw=93&amp;prev=/images%3Fq%3Dchromosomes%26ndsp%3D20%26hl%3Den%26sa%3DN%26start%3D60%26um%3D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kQpYdCnU1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dMOiqnz-OI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8001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/>
              <a:t>Cell Growth and Division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7010400" cy="3124200"/>
          </a:xfrm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3076" name="Picture 5" descr="chromosom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6019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chromosom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1600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e_chromosome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212407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611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030A0"/>
                </a:solidFill>
              </a:rPr>
              <a:t>IT CONDENSES!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When it is time for the cell to copy itself, the DNA is already copied.</a:t>
            </a:r>
          </a:p>
          <a:p>
            <a:pPr>
              <a:defRPr/>
            </a:pPr>
            <a:r>
              <a:rPr lang="en-US" dirty="0" smtClean="0"/>
              <a:t>The DNA needs to condense to untangle and make it easier to separate.  </a:t>
            </a:r>
          </a:p>
          <a:p>
            <a:pPr>
              <a:defRPr/>
            </a:pPr>
            <a:r>
              <a:rPr lang="en-US" dirty="0" smtClean="0"/>
              <a:t>The DNA coils (or wraps) itself around histones and itself and forms chromosomes.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9525" y="1908175"/>
            <a:ext cx="3292475" cy="385921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8400" y="6001434"/>
            <a:ext cx="4800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Let’s see it in action!</a:t>
            </a:r>
            <a:endParaRPr lang="en-US" sz="36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2348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Structure of Chromosomes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0687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0066FF"/>
                </a:solidFill>
              </a:rPr>
              <a:t>Coiled</a:t>
            </a:r>
            <a:r>
              <a:rPr lang="en-US" altLang="en-US" smtClean="0"/>
              <a:t> threads of DNA and proteins.</a:t>
            </a:r>
          </a:p>
          <a:p>
            <a:pPr eaLnBrk="1" hangingPunct="1">
              <a:buFontTx/>
              <a:buNone/>
              <a:defRPr/>
            </a:pPr>
            <a:endParaRPr lang="en-US" altLang="en-US" smtClean="0"/>
          </a:p>
          <a:p>
            <a:pPr eaLnBrk="1" hangingPunct="1">
              <a:defRPr/>
            </a:pPr>
            <a:r>
              <a:rPr lang="en-US" altLang="en-US" smtClean="0"/>
              <a:t>Contains </a:t>
            </a:r>
            <a:r>
              <a:rPr lang="en-US" altLang="en-US" smtClean="0">
                <a:solidFill>
                  <a:srgbClr val="0066FF"/>
                </a:solidFill>
              </a:rPr>
              <a:t>genes</a:t>
            </a:r>
            <a:r>
              <a:rPr lang="en-US" altLang="en-US" smtClean="0"/>
              <a:t> (hereditary information)</a:t>
            </a:r>
          </a:p>
          <a:p>
            <a:pPr eaLnBrk="1" hangingPunct="1">
              <a:buFontTx/>
              <a:buNone/>
              <a:defRPr/>
            </a:pPr>
            <a:endParaRPr lang="en-US" altLang="en-US" smtClean="0"/>
          </a:p>
          <a:p>
            <a:pPr eaLnBrk="1" hangingPunct="1">
              <a:defRPr/>
            </a:pPr>
            <a:r>
              <a:rPr lang="en-US" altLang="en-US" smtClean="0"/>
              <a:t>Must successfully </a:t>
            </a:r>
            <a:r>
              <a:rPr lang="en-US" altLang="en-US" smtClean="0">
                <a:solidFill>
                  <a:srgbClr val="0066FF"/>
                </a:solidFill>
              </a:rPr>
              <a:t>divide</a:t>
            </a:r>
            <a:r>
              <a:rPr lang="en-US" altLang="en-US" smtClean="0"/>
              <a:t> for new cells to be made</a:t>
            </a:r>
          </a:p>
          <a:p>
            <a:pPr eaLnBrk="1" hangingPunct="1">
              <a:buFontTx/>
              <a:buNone/>
              <a:defRPr/>
            </a:pPr>
            <a:endParaRPr lang="en-US" altLang="en-US" smtClean="0"/>
          </a:p>
        </p:txBody>
      </p:sp>
      <p:pic>
        <p:nvPicPr>
          <p:cNvPr id="13316" name="Picture 5" descr="chromoso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2098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02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Structure of Chromosome</a:t>
            </a:r>
          </a:p>
        </p:txBody>
      </p:sp>
      <p:pic>
        <p:nvPicPr>
          <p:cNvPr id="14339" name="Picture 7" descr="chromos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11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4800600" y="1524000"/>
            <a:ext cx="4191000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800" b="1" smtClean="0">
                <a:solidFill>
                  <a:srgbClr val="000000"/>
                </a:solidFill>
              </a:rPr>
              <a:t>Chromatids</a:t>
            </a:r>
            <a:r>
              <a:rPr lang="en-US" altLang="en-US" sz="2800" smtClean="0">
                <a:solidFill>
                  <a:srgbClr val="0066FF"/>
                </a:solidFill>
              </a:rPr>
              <a:t>:</a:t>
            </a:r>
            <a:r>
              <a:rPr lang="en-US" altLang="en-US" sz="2800" smtClean="0">
                <a:solidFill>
                  <a:srgbClr val="000000"/>
                </a:solidFill>
              </a:rPr>
              <a:t> 2 </a:t>
            </a:r>
            <a:r>
              <a:rPr lang="en-US" altLang="en-US" sz="2800" smtClean="0">
                <a:solidFill>
                  <a:srgbClr val="0066FF"/>
                </a:solidFill>
              </a:rPr>
              <a:t>identical </a:t>
            </a:r>
            <a:r>
              <a:rPr lang="en-US" altLang="en-US" sz="2800" smtClean="0">
                <a:solidFill>
                  <a:srgbClr val="000000"/>
                </a:solidFill>
              </a:rPr>
              <a:t>copies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800" smtClean="0">
                <a:solidFill>
                  <a:srgbClr val="000000"/>
                </a:solidFill>
              </a:rPr>
              <a:t>Of DNA that are </a:t>
            </a:r>
            <a:r>
              <a:rPr lang="en-US" altLang="en-US" sz="2800" smtClean="0">
                <a:solidFill>
                  <a:srgbClr val="0066FF"/>
                </a:solidFill>
              </a:rPr>
              <a:t>connected</a:t>
            </a:r>
            <a:r>
              <a:rPr lang="en-US" altLang="en-US" sz="2800" smtClean="0">
                <a:solidFill>
                  <a:srgbClr val="000000"/>
                </a:solidFill>
              </a:rPr>
              <a:t> 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800" smtClean="0">
                <a:solidFill>
                  <a:srgbClr val="000000"/>
                </a:solidFill>
              </a:rPr>
              <a:t>Form a </a:t>
            </a:r>
            <a:r>
              <a:rPr lang="en-US" altLang="en-US" sz="2800" smtClean="0">
                <a:solidFill>
                  <a:srgbClr val="0066FF"/>
                </a:solidFill>
              </a:rPr>
              <a:t>chromosome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2800" smtClean="0">
              <a:solidFill>
                <a:srgbClr val="0066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28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800" smtClean="0">
                <a:solidFill>
                  <a:srgbClr val="0066FF"/>
                </a:solidFill>
              </a:rPr>
              <a:t>Centromere:</a:t>
            </a:r>
            <a:r>
              <a:rPr lang="en-US" altLang="en-US" sz="2800" b="1" smtClean="0">
                <a:solidFill>
                  <a:srgbClr val="000000"/>
                </a:solidFill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</a:rPr>
              <a:t>the area where chromatids are </a:t>
            </a:r>
            <a:r>
              <a:rPr lang="en-US" altLang="en-US" sz="2800" smtClean="0">
                <a:solidFill>
                  <a:srgbClr val="0066FF"/>
                </a:solidFill>
              </a:rPr>
              <a:t>attached</a:t>
            </a:r>
            <a:r>
              <a:rPr lang="en-US" altLang="en-US" sz="2800" smtClean="0">
                <a:solidFill>
                  <a:srgbClr val="000000"/>
                </a:solidFill>
              </a:rPr>
              <a:t> (usually at the </a:t>
            </a:r>
            <a:r>
              <a:rPr lang="en-US" altLang="en-US" sz="2800" smtClean="0">
                <a:solidFill>
                  <a:srgbClr val="0066FF"/>
                </a:solidFill>
              </a:rPr>
              <a:t>middle</a:t>
            </a:r>
            <a:r>
              <a:rPr lang="en-US" altLang="en-US" sz="2800" smtClean="0">
                <a:solidFill>
                  <a:srgbClr val="000000"/>
                </a:solidFill>
              </a:rPr>
              <a:t> of the chromatids)</a:t>
            </a:r>
            <a:endParaRPr lang="en-US" altLang="en-US" sz="2800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28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28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28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63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33400"/>
            <a:ext cx="67056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963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Chromosome #’s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 cells of every organism have a specific number of chromosomes</a:t>
            </a:r>
          </a:p>
          <a:p>
            <a:pPr eaLnBrk="1" hangingPunct="1">
              <a:buFontTx/>
              <a:buNone/>
              <a:defRPr/>
            </a:pPr>
            <a:endParaRPr lang="en-US" altLang="en-US" smtClean="0"/>
          </a:p>
        </p:txBody>
      </p:sp>
      <p:graphicFrame>
        <p:nvGraphicFramePr>
          <p:cNvPr id="39961" name="Group 25"/>
          <p:cNvGraphicFramePr>
            <a:graphicFrameLocks noGrp="1"/>
          </p:cNvGraphicFramePr>
          <p:nvPr/>
        </p:nvGraphicFramePr>
        <p:xfrm>
          <a:off x="762000" y="2971800"/>
          <a:ext cx="7391400" cy="3317875"/>
        </p:xfrm>
        <a:graphic>
          <a:graphicData uri="http://schemas.openxmlformats.org/drawingml/2006/table">
            <a:tbl>
              <a:tblPr/>
              <a:tblGrid>
                <a:gridCol w="3695700"/>
                <a:gridCol w="3695700"/>
              </a:tblGrid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of Chromosomes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Fruit Flies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Carrots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Human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934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Diploid vs. Haploid Cells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5562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Diploid Cells (2n)</a:t>
            </a:r>
            <a:r>
              <a:rPr lang="en-US" altLang="en-US" smtClean="0">
                <a:solidFill>
                  <a:srgbClr val="0066FF"/>
                </a:solidFill>
              </a:rPr>
              <a:t> </a:t>
            </a:r>
            <a:r>
              <a:rPr lang="en-US" altLang="en-US" smtClean="0"/>
              <a:t>=</a:t>
            </a:r>
            <a:r>
              <a:rPr lang="en-US" altLang="en-US" smtClean="0">
                <a:solidFill>
                  <a:srgbClr val="0066FF"/>
                </a:solidFill>
              </a:rPr>
              <a:t> 2 sets of chromosomes…one from each parent (Example: human body cell) </a:t>
            </a:r>
          </a:p>
          <a:p>
            <a:pPr eaLnBrk="1" hangingPunct="1">
              <a:buFontTx/>
              <a:buNone/>
              <a:defRPr/>
            </a:pPr>
            <a:endParaRPr lang="en-US" altLang="en-US" smtClean="0">
              <a:solidFill>
                <a:srgbClr val="0066FF"/>
              </a:solidFill>
            </a:endParaRPr>
          </a:p>
          <a:p>
            <a:pPr eaLnBrk="1" hangingPunct="1">
              <a:defRPr/>
            </a:pPr>
            <a:r>
              <a:rPr lang="en-US" altLang="en-US" b="1" smtClean="0"/>
              <a:t>Haploid Cells (n)=</a:t>
            </a:r>
            <a:r>
              <a:rPr lang="en-US" altLang="en-US" smtClean="0">
                <a:solidFill>
                  <a:srgbClr val="0066FF"/>
                </a:solidFill>
              </a:rPr>
              <a:t> only have 1 set of chromosomes (Example: Sperm or Egg Cell)</a:t>
            </a:r>
          </a:p>
          <a:p>
            <a:pPr eaLnBrk="1" hangingPunct="1">
              <a:defRPr/>
            </a:pPr>
            <a:endParaRPr lang="en-US" altLang="en-US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altLang="en-US" smtClean="0">
              <a:solidFill>
                <a:srgbClr val="0066FF"/>
              </a:solidFill>
            </a:endParaRP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219200"/>
            <a:ext cx="21336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438400"/>
            <a:ext cx="22098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343400"/>
            <a:ext cx="28956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115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Types of Chromosomes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4724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Sex chromosomes</a:t>
            </a:r>
            <a:r>
              <a:rPr lang="en-US" altLang="en-US" dirty="0" smtClean="0"/>
              <a:t> = </a:t>
            </a:r>
            <a:r>
              <a:rPr lang="en-US" altLang="en-US" dirty="0" smtClean="0">
                <a:solidFill>
                  <a:srgbClr val="0066FF"/>
                </a:solidFill>
              </a:rPr>
              <a:t>determine the sex of an organism; either X or Y( xx= girl  </a:t>
            </a:r>
            <a:r>
              <a:rPr lang="en-US" altLang="en-US" dirty="0" err="1" smtClean="0">
                <a:solidFill>
                  <a:srgbClr val="0066FF"/>
                </a:solidFill>
              </a:rPr>
              <a:t>xy</a:t>
            </a:r>
            <a:r>
              <a:rPr lang="en-US" altLang="en-US" dirty="0" smtClean="0">
                <a:solidFill>
                  <a:srgbClr val="0066FF"/>
                </a:solidFill>
              </a:rPr>
              <a:t>= boy)</a:t>
            </a: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b="1" dirty="0" smtClean="0"/>
              <a:t>Autosomes =</a:t>
            </a:r>
            <a:r>
              <a:rPr lang="en-US" altLang="en-US" dirty="0" smtClean="0"/>
              <a:t> </a:t>
            </a:r>
            <a:r>
              <a:rPr lang="en-US" altLang="en-US" sz="2400" dirty="0" smtClean="0">
                <a:solidFill>
                  <a:srgbClr val="0066FF"/>
                </a:solidFill>
              </a:rPr>
              <a:t>all the other chromosomes in an organism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They hold the information for characteristics like hair color and eye color.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Humans have 44 autosome chromosomes.</a:t>
            </a:r>
          </a:p>
          <a:p>
            <a:pPr eaLnBrk="1" hangingPunct="1">
              <a:defRPr/>
            </a:pPr>
            <a:endParaRPr lang="en-US" altLang="en-US" dirty="0" smtClean="0">
              <a:solidFill>
                <a:srgbClr val="0066FF"/>
              </a:solidFill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057400"/>
            <a:ext cx="3657600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493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But why did I hear that there are 23 chromosomes?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There are 23 pairs.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 smtClean="0"/>
              <a:t>Our cells are </a:t>
            </a:r>
            <a:r>
              <a:rPr lang="en-US" sz="2400" dirty="0" smtClean="0">
                <a:solidFill>
                  <a:srgbClr val="7030A0"/>
                </a:solidFill>
              </a:rPr>
              <a:t>diploid meaning that the chromosomes are in pairs.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 smtClean="0"/>
              <a:t>Our sex cells however are </a:t>
            </a:r>
            <a:r>
              <a:rPr lang="en-US" sz="2400" dirty="0" smtClean="0">
                <a:solidFill>
                  <a:srgbClr val="7030A0"/>
                </a:solidFill>
              </a:rPr>
              <a:t>haploid meaning that they are not in pairs.</a:t>
            </a:r>
          </a:p>
          <a:p>
            <a:pPr marL="914400" lvl="1" indent="-457200">
              <a:defRPr/>
            </a:pPr>
            <a:r>
              <a:rPr lang="en-US" sz="2400" dirty="0" smtClean="0"/>
              <a:t>That means that there are only 23 chromosomes in these cells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 smtClean="0"/>
              <a:t>To repeat!</a:t>
            </a:r>
          </a:p>
          <a:p>
            <a:pPr marL="914400" lvl="1" indent="-457200">
              <a:defRPr/>
            </a:pPr>
            <a:r>
              <a:rPr lang="en-US" sz="2400" dirty="0" smtClean="0"/>
              <a:t>Sex Cells – 23 chromosomes – no pairs – haploid </a:t>
            </a:r>
          </a:p>
          <a:p>
            <a:pPr marL="914400" lvl="1" indent="-457200">
              <a:defRPr/>
            </a:pPr>
            <a:r>
              <a:rPr lang="en-US" sz="2400" dirty="0" smtClean="0"/>
              <a:t>Every other cell  - 46 chromosomes – 23 pairs – diploid </a:t>
            </a:r>
          </a:p>
        </p:txBody>
      </p:sp>
    </p:spTree>
    <p:extLst>
      <p:ext uri="{BB962C8B-B14F-4D97-AF65-F5344CB8AC3E}">
        <p14:creationId xmlns:p14="http://schemas.microsoft.com/office/powerpoint/2010/main" val="2310616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762125" y="5715000"/>
            <a:ext cx="5486400" cy="8048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7030A0"/>
                </a:solidFill>
              </a:rPr>
              <a:t>Visual representation, or picture, of the chromosomes.  They are arranged from big to small.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25" y="5105400"/>
            <a:ext cx="5486400" cy="5667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Karyotypes</a:t>
            </a:r>
            <a:endParaRPr lang="en-US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7246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7994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sz="8000" dirty="0" smtClean="0"/>
              <a:t>Now lets talk about cell division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6085482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00B050"/>
                </a:solidFill>
                <a:latin typeface="Segoe Print" pitchFamily="2" charset="0"/>
              </a:rPr>
              <a:t>Cell division is needed to…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876800" cy="510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smtClean="0"/>
              <a:t>Grow – most organisms grow by producing more cells</a:t>
            </a:r>
          </a:p>
          <a:p>
            <a:pPr eaLnBrk="1" hangingPunct="1">
              <a:defRPr/>
            </a:pPr>
            <a:endParaRPr lang="en-US" altLang="en-US" sz="2800" smtClean="0"/>
          </a:p>
          <a:p>
            <a:pPr eaLnBrk="1" hangingPunct="1">
              <a:defRPr/>
            </a:pPr>
            <a:endParaRPr lang="en-US" altLang="en-US" sz="2800" smtClean="0"/>
          </a:p>
          <a:p>
            <a:pPr eaLnBrk="1" hangingPunct="1">
              <a:defRPr/>
            </a:pPr>
            <a:r>
              <a:rPr lang="en-US" altLang="en-US" sz="2800" smtClean="0"/>
              <a:t>Repair wounds and damaged cells</a:t>
            </a:r>
          </a:p>
          <a:p>
            <a:pPr eaLnBrk="1" hangingPunct="1">
              <a:defRPr/>
            </a:pPr>
            <a:endParaRPr lang="en-US" altLang="en-US" sz="2800" smtClean="0">
              <a:solidFill>
                <a:srgbClr val="666666"/>
              </a:solidFill>
            </a:endParaRPr>
          </a:p>
          <a:p>
            <a:pPr eaLnBrk="1" hangingPunct="1">
              <a:defRPr/>
            </a:pPr>
            <a:endParaRPr lang="en-US" altLang="en-US" sz="2800" smtClean="0">
              <a:solidFill>
                <a:srgbClr val="666666"/>
              </a:solidFill>
            </a:endParaRPr>
          </a:p>
          <a:p>
            <a:pPr eaLnBrk="1" hangingPunct="1">
              <a:defRPr/>
            </a:pPr>
            <a:r>
              <a:rPr lang="en-US" altLang="en-US" sz="2800" smtClean="0"/>
              <a:t>Develop and change</a:t>
            </a:r>
          </a:p>
        </p:txBody>
      </p:sp>
      <p:pic>
        <p:nvPicPr>
          <p:cNvPr id="4" name="Picture 2" descr="http://www.coachr.org/growt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2"/>
          <a:stretch>
            <a:fillRect/>
          </a:stretch>
        </p:blipFill>
        <p:spPr bwMode="auto">
          <a:xfrm>
            <a:off x="5334000" y="1524000"/>
            <a:ext cx="32004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dougandneely.com/gallery/d/2971-2/nose+scra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mrlab.frsc.tsukuba.ac.jp/human_embryos/human_development_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5105400"/>
            <a:ext cx="224472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92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In Prokaryotes, the cells go through BINARY FISSION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This is when the cell splits into two identical cells.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This means that the cells are asexual.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5638800"/>
            <a:ext cx="574856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2"/>
              </a:rPr>
              <a:t>Let’s see it in action!</a:t>
            </a:r>
            <a:endParaRPr lang="en-US" sz="4400" b="1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0240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But wait…asexual?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Asexual means that the offspring came from one parent.</a:t>
            </a:r>
          </a:p>
          <a:p>
            <a:pPr marL="800100" lvl="1" indent="-342900">
              <a:defRPr/>
            </a:pPr>
            <a:r>
              <a:rPr lang="en-US" sz="2400" dirty="0" smtClean="0"/>
              <a:t>In the cell cycle, it means that two cells were not need to create a offspring.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Sexual reproduction means that two parents are need to produce an offspring.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311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Cell Division in Prokaryotes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58674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DNA is </a:t>
            </a:r>
            <a:r>
              <a:rPr lang="en-US" altLang="en-US" sz="2800" dirty="0" smtClean="0">
                <a:solidFill>
                  <a:srgbClr val="0066FF"/>
                </a:solidFill>
              </a:rPr>
              <a:t>copied</a:t>
            </a:r>
            <a:r>
              <a:rPr lang="en-US" altLang="en-US" sz="2800" dirty="0" smtClean="0"/>
              <a:t> and </a:t>
            </a:r>
            <a:r>
              <a:rPr lang="en-US" altLang="en-US" sz="2800" dirty="0" smtClean="0">
                <a:solidFill>
                  <a:srgbClr val="0066FF"/>
                </a:solidFill>
              </a:rPr>
              <a:t>divided</a:t>
            </a:r>
            <a:r>
              <a:rPr lang="en-US" altLang="en-US" sz="2800" dirty="0" smtClean="0"/>
              <a:t> into two cells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Creates two </a:t>
            </a:r>
            <a:r>
              <a:rPr lang="en-US" altLang="en-US" sz="2800" dirty="0" smtClean="0">
                <a:solidFill>
                  <a:srgbClr val="0066FF"/>
                </a:solidFill>
              </a:rPr>
              <a:t>identical </a:t>
            </a:r>
            <a:r>
              <a:rPr lang="en-US" altLang="en-US" sz="2800" dirty="0" smtClean="0"/>
              <a:t>daughter cells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Process is called </a:t>
            </a:r>
            <a:r>
              <a:rPr lang="en-US" altLang="en-US" sz="2800" dirty="0" smtClean="0">
                <a:solidFill>
                  <a:srgbClr val="0066FF"/>
                </a:solidFill>
              </a:rPr>
              <a:t>Binary Fission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657350"/>
            <a:ext cx="31527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486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Cell Division or Mitosis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smtClean="0"/>
              <a:t>Before a cell gets too big, it splits into </a:t>
            </a:r>
            <a:r>
              <a:rPr lang="en-US" altLang="en-US" sz="2800" u="sng" smtClean="0">
                <a:solidFill>
                  <a:srgbClr val="FF0000"/>
                </a:solidFill>
              </a:rPr>
              <a:t>daughter cells</a:t>
            </a:r>
            <a:r>
              <a:rPr lang="en-US" altLang="en-US" sz="2800" smtClean="0"/>
              <a:t>.</a:t>
            </a:r>
          </a:p>
          <a:p>
            <a:pPr eaLnBrk="1" hangingPunct="1">
              <a:defRPr/>
            </a:pPr>
            <a:endParaRPr lang="en-US" altLang="en-US" sz="2800" smtClean="0"/>
          </a:p>
          <a:p>
            <a:pPr eaLnBrk="1" hangingPunct="1">
              <a:defRPr/>
            </a:pPr>
            <a:r>
              <a:rPr lang="en-US" altLang="en-US" sz="2800" smtClean="0"/>
              <a:t>The two daughter cells are </a:t>
            </a:r>
            <a:r>
              <a:rPr lang="en-US" altLang="en-US" sz="2800" u="sng" smtClean="0">
                <a:solidFill>
                  <a:srgbClr val="FF0000"/>
                </a:solidFill>
              </a:rPr>
              <a:t>identical</a:t>
            </a:r>
            <a:r>
              <a:rPr lang="en-US" altLang="en-US" sz="2800" smtClean="0"/>
              <a:t> to each other (they’re like </a:t>
            </a:r>
            <a:r>
              <a:rPr lang="en-US" altLang="en-US" sz="2800" u="sng" smtClean="0">
                <a:solidFill>
                  <a:srgbClr val="FF0000"/>
                </a:solidFill>
              </a:rPr>
              <a:t>twins</a:t>
            </a:r>
            <a:r>
              <a:rPr lang="en-US" altLang="en-US" sz="2800" smtClean="0"/>
              <a:t>!)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z="2800" smtClean="0"/>
          </a:p>
        </p:txBody>
      </p:sp>
      <p:pic>
        <p:nvPicPr>
          <p:cNvPr id="25605" name="Picture 7" descr="mitosi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394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447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7030A0"/>
                </a:solidFill>
              </a:rPr>
              <a:t>When Eukaryote cells divide, it is asexual as well.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7030A0"/>
                </a:solidFill>
              </a:rPr>
              <a:t>In the cell cycle, there are two main phases.</a:t>
            </a:r>
          </a:p>
          <a:p>
            <a:pPr marL="800100" lvl="1" indent="-342900">
              <a:defRPr/>
            </a:pPr>
            <a:r>
              <a:rPr lang="en-US" dirty="0" smtClean="0">
                <a:solidFill>
                  <a:srgbClr val="7030A0"/>
                </a:solidFill>
              </a:rPr>
              <a:t>Interphase</a:t>
            </a:r>
          </a:p>
          <a:p>
            <a:pPr marL="800100" lvl="1" indent="-342900">
              <a:defRPr/>
            </a:pPr>
            <a:r>
              <a:rPr lang="en-US" dirty="0" smtClean="0">
                <a:solidFill>
                  <a:srgbClr val="7030A0"/>
                </a:solidFill>
              </a:rPr>
              <a:t>Cell Division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9525" y="1752600"/>
            <a:ext cx="3749675" cy="3736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8815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57912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Interphase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This is the time between division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Cell spends about 90% of its life in this phase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Divided into 3 phases</a:t>
            </a:r>
          </a:p>
          <a:p>
            <a:pPr marL="800100" lvl="1" indent="-342900"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G1 phase  (growing and doing everyday activity)</a:t>
            </a:r>
          </a:p>
          <a:p>
            <a:pPr marL="800100" lvl="1" indent="-342900"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S phase  (DNA is copied – doubles the amount)</a:t>
            </a:r>
          </a:p>
          <a:p>
            <a:pPr marL="800100" lvl="1" indent="-342900"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G2 phase   ( Grows more and prepares to divide)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4267200"/>
            <a:ext cx="24606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5679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Life Spans of Human Cells</a:t>
            </a:r>
          </a:p>
        </p:txBody>
      </p:sp>
      <p:graphicFrame>
        <p:nvGraphicFramePr>
          <p:cNvPr id="89133" name="Group 45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495798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438400"/>
              </a:tblGrid>
              <a:tr h="5181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 Type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 Span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 Division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Esophagus Lining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2-3 Days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5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Sm. Intestine Lining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1-2 Days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Lg. Intestine Lining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 Days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 Blood Cells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120 Days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White Blood Cells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 Days – Decades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Many don’t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5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Heart Muscle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Long Time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Skeletal Muscle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Long Time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Nerve Cells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Long Time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Questions to think about…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White blood cells help protect the body from infection/disease. How might their function relate to their life span?</a:t>
            </a:r>
          </a:p>
          <a:p>
            <a:pPr eaLnBrk="1" hangingPunct="1">
              <a:defRPr/>
            </a:pPr>
            <a:endParaRPr lang="en-US" altLang="en-US" smtClean="0"/>
          </a:p>
          <a:p>
            <a:pPr lvl="1" eaLnBrk="1" hangingPunct="1">
              <a:defRPr/>
            </a:pPr>
            <a:r>
              <a:rPr lang="en-US" altLang="en-US" smtClean="0">
                <a:solidFill>
                  <a:srgbClr val="FF0000"/>
                </a:solidFill>
              </a:rPr>
              <a:t>10 hrs: common everyday germ</a:t>
            </a:r>
          </a:p>
          <a:p>
            <a:pPr lvl="1" eaLnBrk="1" hangingPunct="1">
              <a:defRPr/>
            </a:pPr>
            <a:r>
              <a:rPr lang="en-US" altLang="en-US" smtClean="0">
                <a:solidFill>
                  <a:srgbClr val="FF0000"/>
                </a:solidFill>
              </a:rPr>
              <a:t>40 years: These cells recognize some bacteria/viruses your whole life and kill them</a:t>
            </a:r>
          </a:p>
        </p:txBody>
      </p:sp>
    </p:spTree>
    <p:extLst>
      <p:ext uri="{BB962C8B-B14F-4D97-AF65-F5344CB8AC3E}">
        <p14:creationId xmlns:p14="http://schemas.microsoft.com/office/powerpoint/2010/main" val="358348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Questions to think about…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Based on the data, how are the consequences of injuries to the spine and heart similar to each other?</a:t>
            </a:r>
          </a:p>
          <a:p>
            <a:pPr eaLnBrk="1" hangingPunct="1">
              <a:defRPr/>
            </a:pPr>
            <a:endParaRPr lang="en-US" altLang="en-US" smtClean="0"/>
          </a:p>
          <a:p>
            <a:pPr lvl="1" eaLnBrk="1" hangingPunct="1">
              <a:defRPr/>
            </a:pPr>
            <a:r>
              <a:rPr lang="en-US" altLang="en-US" smtClean="0">
                <a:solidFill>
                  <a:srgbClr val="FF0000"/>
                </a:solidFill>
              </a:rPr>
              <a:t>Can’t make new cells</a:t>
            </a:r>
          </a:p>
          <a:p>
            <a:pPr lvl="1" eaLnBrk="1" hangingPunct="1">
              <a:defRPr/>
            </a:pPr>
            <a:r>
              <a:rPr lang="en-US" altLang="en-US" smtClean="0">
                <a:solidFill>
                  <a:srgbClr val="FF0000"/>
                </a:solidFill>
              </a:rPr>
              <a:t>Permanent damage</a:t>
            </a:r>
          </a:p>
        </p:txBody>
      </p:sp>
    </p:spTree>
    <p:extLst>
      <p:ext uri="{BB962C8B-B14F-4D97-AF65-F5344CB8AC3E}">
        <p14:creationId xmlns:p14="http://schemas.microsoft.com/office/powerpoint/2010/main" val="195717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Questions to think about…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Suggest a hypothesis that explains the life spans of the lining of the esophagus, small intestine and large intestine.</a:t>
            </a:r>
          </a:p>
          <a:p>
            <a:pPr eaLnBrk="1" hangingPunct="1">
              <a:defRPr/>
            </a:pPr>
            <a:endParaRPr lang="en-US" altLang="en-US" smtClean="0"/>
          </a:p>
          <a:p>
            <a:pPr lvl="1" eaLnBrk="1" hangingPunct="1">
              <a:defRPr/>
            </a:pPr>
            <a:r>
              <a:rPr lang="en-US" altLang="en-US" smtClean="0">
                <a:solidFill>
                  <a:srgbClr val="FF0000"/>
                </a:solidFill>
              </a:rPr>
              <a:t>Acid kills some cells</a:t>
            </a:r>
          </a:p>
          <a:p>
            <a:pPr lvl="1" eaLnBrk="1" hangingPunct="1">
              <a:defRPr/>
            </a:pPr>
            <a:r>
              <a:rPr lang="en-US" altLang="en-US" smtClean="0">
                <a:solidFill>
                  <a:srgbClr val="FF0000"/>
                </a:solidFill>
              </a:rPr>
              <a:t>A lot of food passes thru them</a:t>
            </a:r>
          </a:p>
          <a:p>
            <a:pPr lvl="1" eaLnBrk="1" hangingPunct="1">
              <a:defRPr/>
            </a:pPr>
            <a:r>
              <a:rPr lang="en-US" altLang="en-US" smtClean="0">
                <a:solidFill>
                  <a:srgbClr val="FF0000"/>
                </a:solidFill>
              </a:rPr>
              <a:t>Cells are easily damaged</a:t>
            </a:r>
          </a:p>
        </p:txBody>
      </p:sp>
    </p:spTree>
    <p:extLst>
      <p:ext uri="{BB962C8B-B14F-4D97-AF65-F5344CB8AC3E}">
        <p14:creationId xmlns:p14="http://schemas.microsoft.com/office/powerpoint/2010/main" val="188661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Growth vs. Division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When an animal or plant grows, what happens to its cells?  </a:t>
            </a:r>
          </a:p>
          <a:p>
            <a:pPr eaLnBrk="1" hangingPunct="1">
              <a:defRPr/>
            </a:pPr>
            <a:endParaRPr lang="en-US" altLang="en-US" smtClean="0"/>
          </a:p>
          <a:p>
            <a:pPr eaLnBrk="1" hangingPunct="1">
              <a:defRPr/>
            </a:pPr>
            <a:r>
              <a:rPr lang="en-US" altLang="en-US" smtClean="0"/>
              <a:t>Does an animal get larger because each cell increases in size (grows) or because it produces more of them?</a:t>
            </a:r>
          </a:p>
        </p:txBody>
      </p:sp>
    </p:spTree>
    <p:extLst>
      <p:ext uri="{BB962C8B-B14F-4D97-AF65-F5344CB8AC3E}">
        <p14:creationId xmlns:p14="http://schemas.microsoft.com/office/powerpoint/2010/main" val="1999979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Questions to think about…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Cancer is a disease related to cell life span and cell division.  If cancer were added to the data table, predict what would be written under the columns “Life Span” and “Cell Division”</a:t>
            </a:r>
          </a:p>
          <a:p>
            <a:pPr eaLnBrk="1" hangingPunct="1">
              <a:defRPr/>
            </a:pPr>
            <a:endParaRPr lang="en-US" altLang="en-US" smtClean="0"/>
          </a:p>
          <a:p>
            <a:pPr lvl="1" eaLnBrk="1" hangingPunct="1">
              <a:defRPr/>
            </a:pPr>
            <a:r>
              <a:rPr lang="en-US" altLang="en-US" smtClean="0">
                <a:solidFill>
                  <a:srgbClr val="FF0000"/>
                </a:solidFill>
              </a:rPr>
              <a:t>Life Span: long</a:t>
            </a:r>
          </a:p>
          <a:p>
            <a:pPr lvl="1" eaLnBrk="1" hangingPunct="1">
              <a:defRPr/>
            </a:pPr>
            <a:r>
              <a:rPr lang="en-US" altLang="en-US" smtClean="0">
                <a:solidFill>
                  <a:srgbClr val="FF0000"/>
                </a:solidFill>
              </a:rPr>
              <a:t>Cell Division: rapid</a:t>
            </a:r>
          </a:p>
        </p:txBody>
      </p:sp>
    </p:spTree>
    <p:extLst>
      <p:ext uri="{BB962C8B-B14F-4D97-AF65-F5344CB8AC3E}">
        <p14:creationId xmlns:p14="http://schemas.microsoft.com/office/powerpoint/2010/main" val="110421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Are cells always dividing?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NO!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G0 Phase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Cells will enter a G0 Phase.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7030A0"/>
                </a:solidFill>
              </a:rPr>
              <a:t>Cells stop dividing and stop the process at the first checkpoint.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The cells then get old and die.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7030A0"/>
                </a:solidFill>
              </a:rPr>
              <a:t>Most of our cells are in G0 phase including our nervous system.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371600"/>
            <a:ext cx="4048125" cy="3489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4241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When it all goes wrong…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4038600" cy="38100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Sometimes, something causes the cell to uncontrollable divide.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This could lead to cancer.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Mutation in the cell that skips the first checkpoint.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Benign = Tumor  NOT cancerous (harmless)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Malignant = Tumor IS cancerous (harmful)</a:t>
            </a:r>
          </a:p>
          <a:p>
            <a:pPr>
              <a:buFont typeface="Arial" pitchFamily="34" charset="0"/>
              <a:buChar char="•"/>
              <a:defRPr/>
            </a:pP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40100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2889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00B050"/>
                </a:solidFill>
                <a:latin typeface="Segoe Print" pitchFamily="2" charset="0"/>
              </a:rPr>
              <a:t>Why do cells divide?</a:t>
            </a:r>
            <a:br>
              <a:rPr lang="en-US" altLang="en-US" smtClean="0">
                <a:solidFill>
                  <a:srgbClr val="00B050"/>
                </a:solidFill>
                <a:latin typeface="Segoe Print" pitchFamily="2" charset="0"/>
              </a:rPr>
            </a:br>
            <a:r>
              <a:rPr lang="en-US" altLang="en-US" smtClean="0">
                <a:solidFill>
                  <a:srgbClr val="00B050"/>
                </a:solidFill>
                <a:latin typeface="Segoe Print" pitchFamily="2" charset="0"/>
              </a:rPr>
              <a:t>(aka, why are cells small?)</a:t>
            </a:r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b="1"/>
              <a:t>REASON 1:</a:t>
            </a:r>
            <a:r>
              <a:rPr lang="en-US" altLang="en-US"/>
              <a:t>  Not enough </a:t>
            </a:r>
            <a:r>
              <a:rPr lang="en-US" altLang="en-US">
                <a:solidFill>
                  <a:srgbClr val="0066FF"/>
                </a:solidFill>
              </a:rPr>
              <a:t>DNA!...</a:t>
            </a:r>
            <a:r>
              <a:rPr lang="en-US" altLang="en-US"/>
              <a:t>as the cell increases in </a:t>
            </a:r>
            <a:r>
              <a:rPr lang="en-US" altLang="en-US">
                <a:solidFill>
                  <a:srgbClr val="0066FF"/>
                </a:solidFill>
              </a:rPr>
              <a:t>size</a:t>
            </a:r>
            <a:r>
              <a:rPr lang="en-US" altLang="en-US"/>
              <a:t>, it keeps the same amount of DNA.  Eventually the cell will grow too much for the DNA to control all its </a:t>
            </a:r>
            <a:r>
              <a:rPr lang="en-US" altLang="en-US">
                <a:solidFill>
                  <a:srgbClr val="0066FF"/>
                </a:solidFill>
              </a:rPr>
              <a:t>activities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/>
              <a:t>	</a:t>
            </a:r>
            <a:r>
              <a:rPr lang="en-US" altLang="en-US" b="1"/>
              <a:t>Memory Trick</a:t>
            </a:r>
            <a:r>
              <a:rPr lang="en-US" altLang="en-US">
                <a:solidFill>
                  <a:srgbClr val="0066FF"/>
                </a:solidFill>
              </a:rPr>
              <a:t>:</a:t>
            </a:r>
            <a:r>
              <a:rPr lang="en-US" altLang="en-US"/>
              <a:t> Think of DNA like a library of books.  If a town (cell) is too big, people may have to wait for books! </a:t>
            </a:r>
          </a:p>
        </p:txBody>
      </p:sp>
    </p:spTree>
    <p:extLst>
      <p:ext uri="{BB962C8B-B14F-4D97-AF65-F5344CB8AC3E}">
        <p14:creationId xmlns:p14="http://schemas.microsoft.com/office/powerpoint/2010/main" val="195997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00B050"/>
                </a:solidFill>
                <a:latin typeface="Segoe Print" pitchFamily="2" charset="0"/>
              </a:rPr>
              <a:t>Why do cells divide?</a:t>
            </a:r>
            <a:br>
              <a:rPr lang="en-US" altLang="en-US" smtClean="0">
                <a:solidFill>
                  <a:srgbClr val="00B050"/>
                </a:solidFill>
                <a:latin typeface="Segoe Print" pitchFamily="2" charset="0"/>
              </a:rPr>
            </a:br>
            <a:r>
              <a:rPr lang="en-US" altLang="en-US" smtClean="0">
                <a:solidFill>
                  <a:srgbClr val="00B050"/>
                </a:solidFill>
                <a:latin typeface="Segoe Print" pitchFamily="2" charset="0"/>
              </a:rPr>
              <a:t>(aka, why are cells small?)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REASON #2: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0066FF"/>
                </a:solidFill>
              </a:rPr>
              <a:t>Surface area</a:t>
            </a:r>
            <a:r>
              <a:rPr lang="en-US" altLang="en-US" smtClean="0"/>
              <a:t> of membrane doesn’t </a:t>
            </a:r>
            <a:r>
              <a:rPr lang="en-US" altLang="en-US" smtClean="0">
                <a:solidFill>
                  <a:srgbClr val="0066FF"/>
                </a:solidFill>
              </a:rPr>
              <a:t>increase </a:t>
            </a:r>
            <a:r>
              <a:rPr lang="en-US" altLang="en-US" smtClean="0"/>
              <a:t>as quickly as cell </a:t>
            </a:r>
            <a:r>
              <a:rPr lang="en-US" altLang="en-US" smtClean="0">
                <a:solidFill>
                  <a:srgbClr val="0066FF"/>
                </a:solidFill>
              </a:rPr>
              <a:t>volume</a:t>
            </a:r>
          </a:p>
          <a:p>
            <a:pPr eaLnBrk="1" hangingPunct="1">
              <a:defRPr/>
            </a:pPr>
            <a:endParaRPr lang="en-US" altLang="en-US" smtClean="0"/>
          </a:p>
          <a:p>
            <a:pPr eaLnBrk="1" hangingPunct="1">
              <a:buFontTx/>
              <a:buNone/>
              <a:defRPr/>
            </a:pPr>
            <a:r>
              <a:rPr lang="en-US" altLang="en-US" smtClean="0"/>
              <a:t>	Too little</a:t>
            </a:r>
            <a:r>
              <a:rPr lang="en-US" altLang="en-US" smtClean="0">
                <a:solidFill>
                  <a:srgbClr val="0066FF"/>
                </a:solidFill>
              </a:rPr>
              <a:t> membrane</a:t>
            </a:r>
            <a:r>
              <a:rPr lang="en-US" altLang="en-US" smtClean="0"/>
              <a:t> </a:t>
            </a:r>
            <a:r>
              <a:rPr lang="en-US" altLang="en-US" smtClean="0">
                <a:sym typeface="Wingdings" pitchFamily="2" charset="2"/>
              </a:rPr>
              <a:t> not enough </a:t>
            </a:r>
            <a:r>
              <a:rPr lang="en-US" altLang="en-US" smtClean="0">
                <a:solidFill>
                  <a:srgbClr val="0066FF"/>
                </a:solidFill>
                <a:sym typeface="Wingdings" pitchFamily="2" charset="2"/>
              </a:rPr>
              <a:t>exchange</a:t>
            </a:r>
            <a:r>
              <a:rPr lang="en-US" altLang="en-US" smtClean="0">
                <a:sym typeface="Wingdings" pitchFamily="2" charset="2"/>
              </a:rPr>
              <a:t> of materials in and out of the cell</a:t>
            </a:r>
            <a:endParaRPr lang="en-US" altLang="en-US" smtClean="0"/>
          </a:p>
        </p:txBody>
      </p:sp>
      <p:pic>
        <p:nvPicPr>
          <p:cNvPr id="4" name="Picture 2" descr="http://www.biologyjunction.com/images/clip01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19600"/>
            <a:ext cx="545782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6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rgbClr val="00B050"/>
                </a:solidFill>
                <a:latin typeface="Segoe Print" charset="0"/>
              </a:rPr>
              <a:t>When do cells divide (or stop)?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600" smtClean="0"/>
              <a:t>When cells crowd each other, they stop dividing</a:t>
            </a:r>
          </a:p>
          <a:p>
            <a:pPr eaLnBrk="1" hangingPunct="1">
              <a:defRPr/>
            </a:pPr>
            <a:r>
              <a:rPr lang="en-US" altLang="en-US" sz="2600" smtClean="0"/>
              <a:t>When internal factors signal the cell to start or stop dividing </a:t>
            </a:r>
          </a:p>
          <a:p>
            <a:pPr lvl="1" eaLnBrk="1" hangingPunct="1">
              <a:defRPr/>
            </a:pPr>
            <a:r>
              <a:rPr lang="en-US" altLang="en-US" sz="2200" smtClean="0"/>
              <a:t>e.g., p53 gene makes sure the cell doesn’t divide until chromosomes have doubled; cyclin enzymes start/stop the cell cycle</a:t>
            </a:r>
          </a:p>
          <a:p>
            <a:pPr eaLnBrk="1" hangingPunct="1">
              <a:defRPr/>
            </a:pPr>
            <a:r>
              <a:rPr lang="en-US" altLang="en-US" sz="2600" smtClean="0"/>
              <a:t>When external chemical or physical signals (growth regulators) stimulate or inhibit growth and division</a:t>
            </a:r>
          </a:p>
          <a:p>
            <a:pPr eaLnBrk="1" hangingPunct="1">
              <a:defRPr/>
            </a:pPr>
            <a:endParaRPr lang="en-US" altLang="en-US" sz="2600" smtClean="0"/>
          </a:p>
          <a:p>
            <a:pPr eaLnBrk="1" hangingPunct="1">
              <a:buFontTx/>
              <a:buNone/>
              <a:defRPr/>
            </a:pPr>
            <a:r>
              <a:rPr lang="en-US" altLang="en-US" sz="2600" smtClean="0">
                <a:solidFill>
                  <a:srgbClr val="0070C0"/>
                </a:solidFill>
                <a:latin typeface="Segoe Print" pitchFamily="2" charset="0"/>
              </a:rPr>
              <a:t>  (Cancer is an example of uncontrolled cell growth….we will discuss cancer later in the unit)</a:t>
            </a:r>
          </a:p>
        </p:txBody>
      </p:sp>
    </p:spTree>
    <p:extLst>
      <p:ext uri="{BB962C8B-B14F-4D97-AF65-F5344CB8AC3E}">
        <p14:creationId xmlns:p14="http://schemas.microsoft.com/office/powerpoint/2010/main" val="379433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rgbClr val="00B050"/>
                </a:solidFill>
                <a:latin typeface="Segoe Print" charset="0"/>
              </a:rPr>
              <a:t>Cells divide at different rates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smtClean="0"/>
              <a:t>The rate of cell division varies with the need for the type of cell…</a:t>
            </a:r>
          </a:p>
        </p:txBody>
      </p:sp>
      <p:pic>
        <p:nvPicPr>
          <p:cNvPr id="9220" name="Picture 3" descr="slide-4-7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590800"/>
            <a:ext cx="6883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2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The Solution?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Before a cell becomes too large, it divides to form 2 </a:t>
            </a:r>
            <a:r>
              <a:rPr lang="en-US" altLang="en-US" smtClean="0">
                <a:solidFill>
                  <a:srgbClr val="0066FF"/>
                </a:solidFill>
              </a:rPr>
              <a:t>“daughter cells”.</a:t>
            </a:r>
            <a:r>
              <a:rPr lang="en-US" altLang="en-US" smtClean="0"/>
              <a:t>  </a:t>
            </a:r>
          </a:p>
          <a:p>
            <a:pPr eaLnBrk="1" hangingPunct="1">
              <a:defRPr/>
            </a:pPr>
            <a:endParaRPr lang="en-US" altLang="en-US" smtClean="0"/>
          </a:p>
          <a:p>
            <a:pPr eaLnBrk="1" hangingPunct="1">
              <a:defRPr/>
            </a:pPr>
            <a:r>
              <a:rPr lang="en-US" altLang="en-US" smtClean="0"/>
              <a:t>This process is called </a:t>
            </a:r>
            <a:r>
              <a:rPr lang="en-US" altLang="en-US" smtClean="0">
                <a:solidFill>
                  <a:srgbClr val="0066FF"/>
                </a:solidFill>
              </a:rPr>
              <a:t>cell division</a:t>
            </a:r>
          </a:p>
          <a:p>
            <a:pPr eaLnBrk="1" hangingPunct="1">
              <a:defRPr/>
            </a:pPr>
            <a:endParaRPr lang="en-US" altLang="en-US" smtClean="0">
              <a:solidFill>
                <a:srgbClr val="0066FF"/>
              </a:solidFill>
            </a:endParaRPr>
          </a:p>
          <a:p>
            <a:pPr eaLnBrk="1" hangingPunct="1">
              <a:defRPr/>
            </a:pPr>
            <a:r>
              <a:rPr lang="en-US" altLang="en-US" smtClean="0"/>
              <a:t>Cell division can only happen once a cell has made a </a:t>
            </a:r>
            <a:r>
              <a:rPr lang="en-US" altLang="en-US" smtClean="0">
                <a:solidFill>
                  <a:srgbClr val="0066FF"/>
                </a:solidFill>
              </a:rPr>
              <a:t>copy </a:t>
            </a:r>
            <a:r>
              <a:rPr lang="en-US" altLang="en-US" smtClean="0"/>
              <a:t>of its</a:t>
            </a:r>
            <a:r>
              <a:rPr lang="en-US" altLang="en-US" smtClean="0">
                <a:solidFill>
                  <a:srgbClr val="0066FF"/>
                </a:solidFill>
              </a:rPr>
              <a:t> DNA</a:t>
            </a:r>
            <a:r>
              <a:rPr lang="en-US" altLang="en-US" smtClean="0"/>
              <a:t> so that each daughter cell can have a full </a:t>
            </a:r>
            <a:r>
              <a:rPr lang="en-US" altLang="en-US" smtClean="0">
                <a:solidFill>
                  <a:srgbClr val="0066FF"/>
                </a:solidFill>
              </a:rPr>
              <a:t>genetic library</a:t>
            </a:r>
          </a:p>
        </p:txBody>
      </p:sp>
    </p:spTree>
    <p:extLst>
      <p:ext uri="{BB962C8B-B14F-4D97-AF65-F5344CB8AC3E}">
        <p14:creationId xmlns:p14="http://schemas.microsoft.com/office/powerpoint/2010/main" val="908677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Cell Division in Eukaryotes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altLang="en-US" sz="2400" smtClean="0"/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600200"/>
            <a:ext cx="35052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en-US" sz="2400" smtClean="0"/>
          </a:p>
          <a:p>
            <a:pPr eaLnBrk="1" hangingPunct="1">
              <a:defRPr/>
            </a:pPr>
            <a:r>
              <a:rPr lang="en-US" altLang="en-US" smtClean="0">
                <a:solidFill>
                  <a:srgbClr val="0066FF"/>
                </a:solidFill>
              </a:rPr>
              <a:t>DNA </a:t>
            </a:r>
            <a:r>
              <a:rPr lang="en-US" altLang="en-US" smtClean="0"/>
              <a:t>is found in the </a:t>
            </a:r>
            <a:r>
              <a:rPr lang="en-US" altLang="en-US" smtClean="0">
                <a:solidFill>
                  <a:srgbClr val="0066FF"/>
                </a:solidFill>
              </a:rPr>
              <a:t>nucleus</a:t>
            </a:r>
          </a:p>
          <a:p>
            <a:pPr eaLnBrk="1" hangingPunct="1">
              <a:defRPr/>
            </a:pPr>
            <a:r>
              <a:rPr lang="en-US" altLang="en-US" smtClean="0">
                <a:solidFill>
                  <a:srgbClr val="0066FF"/>
                </a:solidFill>
              </a:rPr>
              <a:t>Chromatin</a:t>
            </a:r>
            <a:r>
              <a:rPr lang="en-US" altLang="en-US" smtClean="0"/>
              <a:t>  is DNA &amp; </a:t>
            </a:r>
            <a:r>
              <a:rPr lang="en-US" altLang="en-US" smtClean="0">
                <a:solidFill>
                  <a:srgbClr val="0066FF"/>
                </a:solidFill>
              </a:rPr>
              <a:t>protein</a:t>
            </a:r>
            <a:r>
              <a:rPr lang="en-US" altLang="en-US" smtClean="0"/>
              <a:t> threads that  coil into </a:t>
            </a:r>
            <a:r>
              <a:rPr lang="en-US" altLang="en-US" smtClean="0">
                <a:solidFill>
                  <a:srgbClr val="0066FF"/>
                </a:solidFill>
              </a:rPr>
              <a:t>chromosomes </a:t>
            </a:r>
            <a:r>
              <a:rPr lang="en-US" altLang="en-US" smtClean="0"/>
              <a:t>during cell division.</a:t>
            </a:r>
          </a:p>
        </p:txBody>
      </p:sp>
      <p:pic>
        <p:nvPicPr>
          <p:cNvPr id="11269" name="Picture 5" descr="I10-04-cellnucl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72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351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1220</Words>
  <Application>Microsoft Office PowerPoint</Application>
  <PresentationFormat>On-screen Show (4:3)</PresentationFormat>
  <Paragraphs>191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Cell Growth and Division</vt:lpstr>
      <vt:lpstr>Cell division is needed to…</vt:lpstr>
      <vt:lpstr>Growth vs. Division</vt:lpstr>
      <vt:lpstr>Why do cells divide? (aka, why are cells small?)</vt:lpstr>
      <vt:lpstr>Why do cells divide? (aka, why are cells small?)</vt:lpstr>
      <vt:lpstr>When do cells divide (or stop)?</vt:lpstr>
      <vt:lpstr>Cells divide at different rates</vt:lpstr>
      <vt:lpstr>The Solution?</vt:lpstr>
      <vt:lpstr>Cell Division in Eukaryotes</vt:lpstr>
      <vt:lpstr>IT CONDENSES!</vt:lpstr>
      <vt:lpstr>Structure of Chromosomes</vt:lpstr>
      <vt:lpstr>Structure of Chromosome</vt:lpstr>
      <vt:lpstr>PowerPoint Presentation</vt:lpstr>
      <vt:lpstr>Chromosome #’s</vt:lpstr>
      <vt:lpstr>Diploid vs. Haploid Cells</vt:lpstr>
      <vt:lpstr>Types of Chromosomes</vt:lpstr>
      <vt:lpstr>But why did I hear that there are 23 chromosomes?</vt:lpstr>
      <vt:lpstr>Karyotypes</vt:lpstr>
      <vt:lpstr>Now lets talk about cell division</vt:lpstr>
      <vt:lpstr>Prokaryotes</vt:lpstr>
      <vt:lpstr>But wait…asexual?</vt:lpstr>
      <vt:lpstr>Cell Division in Prokaryotes</vt:lpstr>
      <vt:lpstr>Cell Division or Mitosis</vt:lpstr>
      <vt:lpstr>Eukaryotes</vt:lpstr>
      <vt:lpstr>Interphase</vt:lpstr>
      <vt:lpstr>Life Spans of Human Cells</vt:lpstr>
      <vt:lpstr>Questions to think about…</vt:lpstr>
      <vt:lpstr>Questions to think about…</vt:lpstr>
      <vt:lpstr>Questions to think about…</vt:lpstr>
      <vt:lpstr>Questions to think about…</vt:lpstr>
      <vt:lpstr>Are cells always dividing?</vt:lpstr>
      <vt:lpstr>When it all goes wrong…</vt:lpstr>
    </vt:vector>
  </TitlesOfParts>
  <Company>ISD 742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Growth and Division</dc:title>
  <dc:creator>desktopuser</dc:creator>
  <cp:lastModifiedBy>desktopuser</cp:lastModifiedBy>
  <cp:revision>1</cp:revision>
  <dcterms:created xsi:type="dcterms:W3CDTF">2016-01-06T21:24:38Z</dcterms:created>
  <dcterms:modified xsi:type="dcterms:W3CDTF">2016-01-06T21:25:05Z</dcterms:modified>
</cp:coreProperties>
</file>