
<file path=[Content_Types].xml><?xml version="1.0" encoding="utf-8"?>
<Types xmlns="http://schemas.openxmlformats.org/package/2006/content-types">
  <Default Extension="bin" ContentType="audio/unknown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EEC36-E370-4DC8-8C0A-CE552BC32F60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393DF-9226-4AEF-ADCB-B18F99B2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86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46B4A9A-F941-4640-A15F-3A12A515BAF3}" type="slidenum">
              <a:rPr lang="en-US" altLang="en-US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8AF9CE8-4545-4A4C-867E-A5374D7047AA}" type="slidenum">
              <a:rPr lang="en-US" altLang="en-US">
                <a:solidFill>
                  <a:prstClr val="black"/>
                </a:solidFill>
                <a:latin typeface="Times" pitchFamily="18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n-US" altLang="en-US">
              <a:solidFill>
                <a:prstClr val="black"/>
              </a:solidFill>
              <a:latin typeface="Times" pitchFamily="18" charset="0"/>
            </a:endParaRPr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18E92DB-9076-4853-9B0E-306DDB2E0E53}" type="slidenum">
              <a:rPr lang="en-US" altLang="en-US">
                <a:solidFill>
                  <a:prstClr val="black"/>
                </a:solidFill>
                <a:latin typeface="Times" pitchFamily="18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  <a:latin typeface="Times" pitchFamily="18" charset="0"/>
            </a:endParaRPr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F41E2D-C896-4824-9E8C-D01B7127D47B}" type="slidenum">
              <a:rPr lang="en-US" altLang="en-US">
                <a:solidFill>
                  <a:prstClr val="black"/>
                </a:solidFill>
                <a:latin typeface="Times" pitchFamily="18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>
              <a:solidFill>
                <a:prstClr val="black"/>
              </a:solidFill>
              <a:latin typeface="Times" pitchFamily="18" charset="0"/>
            </a:endParaRPr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DD5C16E-6C71-4B94-912A-4F0152CD059D}" type="slidenum">
              <a:rPr lang="en-US" altLang="en-US">
                <a:solidFill>
                  <a:prstClr val="black"/>
                </a:solidFill>
                <a:latin typeface="Times" pitchFamily="18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solidFill>
                <a:prstClr val="black"/>
              </a:solidFill>
              <a:latin typeface="Times" pitchFamily="18" charset="0"/>
            </a:endParaRPr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CDCFAB0-17A0-456A-BF63-F81A219BCC6D}" type="slidenum">
              <a:rPr lang="en-US" altLang="en-US">
                <a:solidFill>
                  <a:prstClr val="black"/>
                </a:solidFill>
                <a:latin typeface="Times" pitchFamily="18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>
              <a:solidFill>
                <a:prstClr val="black"/>
              </a:solidFill>
              <a:latin typeface="Times" pitchFamily="18" charset="0"/>
            </a:endParaRPr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93621B-A8E9-41F6-BC83-1F4B3E4C5DD3}" type="slidenum">
              <a:rPr lang="en-US" altLang="en-US">
                <a:solidFill>
                  <a:prstClr val="black"/>
                </a:solidFill>
                <a:latin typeface="Times" pitchFamily="18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>
              <a:solidFill>
                <a:prstClr val="black"/>
              </a:solidFill>
              <a:latin typeface="Times" pitchFamily="18" charset="0"/>
            </a:endParaRPr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FC00707-8EF2-4D04-93EF-B26E4B87CCB4}" type="slidenum">
              <a:rPr lang="en-US" altLang="en-US">
                <a:solidFill>
                  <a:prstClr val="black"/>
                </a:solidFill>
                <a:latin typeface="Times" pitchFamily="18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>
              <a:solidFill>
                <a:prstClr val="black"/>
              </a:solidFill>
              <a:latin typeface="Times" pitchFamily="18" charset="0"/>
            </a:endParaRPr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029200" cy="4114800"/>
          </a:xfrm>
          <a:noFill/>
          <a:ln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5ABC02-D746-425D-952C-F9D36B684410}" type="slidenum">
              <a:rPr lang="en-US" altLang="en-US">
                <a:solidFill>
                  <a:prstClr val="black"/>
                </a:solidFill>
                <a:latin typeface="Times" pitchFamily="18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en-US">
              <a:solidFill>
                <a:prstClr val="black"/>
              </a:solidFill>
              <a:latin typeface="Times" pitchFamily="18" charset="0"/>
            </a:endParaRPr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0DB3E03-E9AE-401E-A33E-ACAAF5EEBC2F}" type="slidenum">
              <a:rPr lang="en-US" altLang="en-US">
                <a:solidFill>
                  <a:prstClr val="black"/>
                </a:solidFill>
                <a:latin typeface="Times" pitchFamily="18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en-US">
              <a:solidFill>
                <a:prstClr val="black"/>
              </a:solidFill>
              <a:latin typeface="Times" pitchFamily="18" charset="0"/>
            </a:endParaRPr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4AA3D-E15B-4DDC-90C7-D0B350D66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50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C2033-7553-46C8-B3FD-53D6AF2B4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5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A2E0E-0278-47C0-9021-B8384E70E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61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7AA065B-E58B-41E2-95B0-D05C134426E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094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8760A62-0785-4026-B97C-2FFF0257991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491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DACD491-002E-4D00-B59B-7674AC9F13B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52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F362C-F398-406A-B710-CCB660CBD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08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73B56-9311-47BD-9714-57DFF4620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4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3FE86-ED8E-4280-B04F-BF1994549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0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5A29B-563C-49E6-813D-2766EB034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40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E04BE-9FFE-445D-90DF-3529BC7BA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54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6A957-F1AB-4508-B3FB-8B37A23E0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4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B63C2-B10B-4321-935D-92DE604DC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BBE6F-9EB5-4793-AC13-0BBA4B842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51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98D416-811F-4EFC-880B-AD799DFCC18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2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hyperlink" Target="file:///C:\Users\desktopuser\Desktop\Cell%20Division%20and%20the%20Cell%20Cycle.mp4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audio" Target="../media/audio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audio" Target="../media/audio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3.png"/><Relationship Id="rId4" Type="http://schemas.openxmlformats.org/officeDocument/2006/relationships/audio" Target="../media/audio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audio" Target="../media/audio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6D04F72-78F0-4CE8-9EEA-C8E46BB22FC3}" type="slidenum">
              <a:rPr lang="en-US" altLang="en-US" sz="1400" smtClean="0">
                <a:solidFill>
                  <a:srgbClr val="000000"/>
                </a:solidFill>
                <a:latin typeface="Eras Bold ITC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>
              <a:solidFill>
                <a:srgbClr val="000000"/>
              </a:solidFill>
              <a:latin typeface="Eras Bold ITC" pitchFamily="34" charset="0"/>
            </a:endParaRPr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667000"/>
            <a:ext cx="35052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Review of Mitosis</a:t>
            </a:r>
          </a:p>
        </p:txBody>
      </p:sp>
      <p:pic>
        <p:nvPicPr>
          <p:cNvPr id="38916" name="Picture 3" descr="cell_cycle_animation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914400"/>
            <a:ext cx="5029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TextBox 1"/>
          <p:cNvSpPr txBox="1">
            <a:spLocks noChangeArrowheads="1"/>
          </p:cNvSpPr>
          <p:nvPr/>
        </p:nvSpPr>
        <p:spPr bwMode="auto">
          <a:xfrm>
            <a:off x="381000" y="5541963"/>
            <a:ext cx="28956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hlinkClick r:id="rId4" action="ppaction://hlinkfile"/>
              </a:rPr>
              <a:t>Cell Division</a:t>
            </a:r>
            <a:endParaRPr lang="en-US" altLang="en-US" sz="32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7601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4" descr="f11-17_a_complex_of_two_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0"/>
          <a:stretch>
            <a:fillRect/>
          </a:stretch>
        </p:blipFill>
        <p:spPr bwMode="auto">
          <a:xfrm>
            <a:off x="5284788" y="679450"/>
            <a:ext cx="3859212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700" smtClean="0"/>
              <a:t>Cell cycle s</a:t>
            </a:r>
            <a:r>
              <a:rPr lang="en-US" altLang="en-US" smtClean="0"/>
              <a:t>ignals </a:t>
            </a:r>
          </a:p>
        </p:txBody>
      </p:sp>
      <p:sp>
        <p:nvSpPr>
          <p:cNvPr id="390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772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100" smtClean="0"/>
              <a:t>Cell cycle controls</a:t>
            </a:r>
            <a:endParaRPr lang="en-US" altLang="en-US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3000" u="sng" smtClean="0">
                <a:solidFill>
                  <a:srgbClr val="CC0000"/>
                </a:solidFill>
              </a:rPr>
              <a:t>cyclins</a:t>
            </a:r>
            <a:endParaRPr lang="en-US" altLang="en-US" sz="3000" smtClean="0">
              <a:solidFill>
                <a:schemeClr val="tx2"/>
              </a:solidFill>
            </a:endParaRPr>
          </a:p>
          <a:p>
            <a:pPr marL="1085850" lvl="2" eaLnBrk="1" hangingPunct="1">
              <a:lnSpc>
                <a:spcPct val="90000"/>
              </a:lnSpc>
            </a:pPr>
            <a:r>
              <a:rPr lang="en-US" altLang="en-US" sz="2600" smtClean="0"/>
              <a:t>regulatory proteins</a:t>
            </a:r>
          </a:p>
          <a:p>
            <a:pPr marL="1085850" lvl="2" eaLnBrk="1" hangingPunct="1">
              <a:lnSpc>
                <a:spcPct val="90000"/>
              </a:lnSpc>
            </a:pPr>
            <a:r>
              <a:rPr lang="en-US" altLang="en-US" sz="2600" smtClean="0"/>
              <a:t>levels cycle in the cell</a:t>
            </a:r>
            <a:endParaRPr lang="en-US" altLang="en-US" sz="260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3000" u="sng" smtClean="0">
                <a:solidFill>
                  <a:srgbClr val="CC0000"/>
                </a:solidFill>
              </a:rPr>
              <a:t>Cdks</a:t>
            </a:r>
            <a:endParaRPr lang="en-US" altLang="en-US" sz="3000" smtClean="0"/>
          </a:p>
          <a:p>
            <a:pPr marL="1085850" lvl="2" eaLnBrk="1" hangingPunct="1">
              <a:lnSpc>
                <a:spcPct val="90000"/>
              </a:lnSpc>
            </a:pPr>
            <a:r>
              <a:rPr lang="en-US" altLang="en-US" sz="2600" smtClean="0"/>
              <a:t>cyclin-dependent kinases</a:t>
            </a:r>
          </a:p>
          <a:p>
            <a:pPr marL="1085850" lvl="2" eaLnBrk="1" hangingPunct="1">
              <a:lnSpc>
                <a:spcPct val="90000"/>
              </a:lnSpc>
            </a:pPr>
            <a:r>
              <a:rPr lang="en-US" altLang="en-US" sz="2600" smtClean="0"/>
              <a:t>phosphorylates cellular proteins</a:t>
            </a:r>
          </a:p>
          <a:p>
            <a:pPr marL="1428750" lvl="3" eaLnBrk="1" hangingPunct="1">
              <a:lnSpc>
                <a:spcPct val="90000"/>
              </a:lnSpc>
            </a:pPr>
            <a:r>
              <a:rPr lang="en-US" altLang="en-US" sz="2200" smtClean="0"/>
              <a:t>activates or inactivates proteins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900" u="sng" smtClean="0">
                <a:solidFill>
                  <a:srgbClr val="CC0000"/>
                </a:solidFill>
              </a:rPr>
              <a:t>Cdk-cyclin complex</a:t>
            </a:r>
            <a:endParaRPr lang="en-US" altLang="en-US" sz="2900" smtClean="0"/>
          </a:p>
          <a:p>
            <a:pPr marL="1085850" lvl="2" eaLnBrk="1" hangingPunct="1">
              <a:lnSpc>
                <a:spcPct val="90000"/>
              </a:lnSpc>
            </a:pPr>
            <a:r>
              <a:rPr lang="en-US" altLang="en-US" sz="2500" smtClean="0"/>
              <a:t>triggers passage through different stages of cell cycle</a:t>
            </a:r>
          </a:p>
        </p:txBody>
      </p:sp>
      <p:sp>
        <p:nvSpPr>
          <p:cNvPr id="390149" name="Rectangle 5"/>
          <p:cNvSpPr>
            <a:spLocks noChangeArrowheads="1"/>
          </p:cNvSpPr>
          <p:nvPr/>
        </p:nvSpPr>
        <p:spPr bwMode="auto">
          <a:xfrm>
            <a:off x="7226300" y="3508375"/>
            <a:ext cx="19177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100" b="1" u="sng">
                <a:solidFill>
                  <a:srgbClr val="186813"/>
                </a:solidFill>
              </a:rPr>
              <a:t>activated Cdk</a:t>
            </a:r>
          </a:p>
        </p:txBody>
      </p:sp>
      <p:sp>
        <p:nvSpPr>
          <p:cNvPr id="390150" name="Rectangle 6"/>
          <p:cNvSpPr>
            <a:spLocks noChangeArrowheads="1"/>
          </p:cNvSpPr>
          <p:nvPr/>
        </p:nvSpPr>
        <p:spPr bwMode="auto">
          <a:xfrm>
            <a:off x="5108575" y="285750"/>
            <a:ext cx="215582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100" b="1" u="sng">
                <a:solidFill>
                  <a:srgbClr val="CC0000"/>
                </a:solidFill>
              </a:rPr>
              <a:t>inactivated Cdk</a:t>
            </a:r>
          </a:p>
        </p:txBody>
      </p:sp>
    </p:spTree>
    <p:extLst>
      <p:ext uri="{BB962C8B-B14F-4D97-AF65-F5344CB8AC3E}">
        <p14:creationId xmlns:p14="http://schemas.microsoft.com/office/powerpoint/2010/main" val="221519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0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0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90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ibro Up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90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ibro Up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90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90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7" grpId="0" build="p" autoUpdateAnimBg="0"/>
      <p:bldP spid="390149" grpId="0" build="p" autoUpdateAnimBg="0"/>
      <p:bldP spid="39015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Cyclins and CDK’s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Other Cyclin/CDK </a:t>
            </a:r>
            <a:r>
              <a:rPr lang="en-US" altLang="en-US" u="sng" smtClean="0">
                <a:solidFill>
                  <a:srgbClr val="FF0000"/>
                </a:solidFill>
              </a:rPr>
              <a:t>combinations</a:t>
            </a:r>
            <a:r>
              <a:rPr lang="en-US" altLang="en-US" smtClean="0"/>
              <a:t> signal the start of activities like….</a:t>
            </a:r>
          </a:p>
          <a:p>
            <a:pPr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DNA </a:t>
            </a:r>
            <a:r>
              <a:rPr lang="en-US" altLang="en-US" u="sng" smtClean="0">
                <a:solidFill>
                  <a:srgbClr val="FF0000"/>
                </a:solidFill>
              </a:rPr>
              <a:t>Replication</a:t>
            </a:r>
            <a:r>
              <a:rPr lang="en-US" altLang="en-US" smtClean="0"/>
              <a:t> (copying DNA)</a:t>
            </a:r>
          </a:p>
          <a:p>
            <a:pPr lvl="1" eaLnBrk="1" hangingPunct="1"/>
            <a:r>
              <a:rPr lang="en-US" altLang="en-US" smtClean="0"/>
              <a:t>Making </a:t>
            </a:r>
            <a:r>
              <a:rPr lang="en-US" altLang="en-US" u="sng" smtClean="0">
                <a:solidFill>
                  <a:srgbClr val="FF0000"/>
                </a:solidFill>
              </a:rPr>
              <a:t>Proteins</a:t>
            </a:r>
          </a:p>
          <a:p>
            <a:pPr lvl="1" eaLnBrk="1" hangingPunct="1"/>
            <a:r>
              <a:rPr lang="en-US" altLang="en-US" u="sng" smtClean="0">
                <a:solidFill>
                  <a:srgbClr val="FF0000"/>
                </a:solidFill>
              </a:rPr>
              <a:t>Dividing</a:t>
            </a:r>
            <a:r>
              <a:rPr lang="en-US" altLang="en-US" smtClean="0"/>
              <a:t> the Nucleus</a:t>
            </a:r>
          </a:p>
        </p:txBody>
      </p:sp>
    </p:spTree>
    <p:extLst>
      <p:ext uri="{BB962C8B-B14F-4D97-AF65-F5344CB8AC3E}">
        <p14:creationId xmlns:p14="http://schemas.microsoft.com/office/powerpoint/2010/main" val="117448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External signals</a:t>
            </a:r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" t="2280" r="51428" b="24480"/>
          <a:stretch>
            <a:fillRect/>
          </a:stretch>
        </p:blipFill>
        <p:spPr bwMode="auto">
          <a:xfrm>
            <a:off x="6462713" y="1295400"/>
            <a:ext cx="2681287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858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6019800" cy="5715000"/>
          </a:xfrm>
        </p:spPr>
        <p:txBody>
          <a:bodyPr/>
          <a:lstStyle/>
          <a:p>
            <a:pPr eaLnBrk="1" hangingPunct="1"/>
            <a:r>
              <a:rPr lang="en-US" altLang="en-US" sz="2600" smtClean="0"/>
              <a:t>Growth factors</a:t>
            </a:r>
          </a:p>
          <a:p>
            <a:pPr lvl="1" eaLnBrk="1" hangingPunct="1"/>
            <a:r>
              <a:rPr lang="en-US" altLang="en-US" sz="2400" smtClean="0"/>
              <a:t>coordination between cells</a:t>
            </a:r>
          </a:p>
          <a:p>
            <a:pPr lvl="1" eaLnBrk="1" hangingPunct="1"/>
            <a:r>
              <a:rPr lang="en-US" altLang="en-US" sz="2400" smtClean="0"/>
              <a:t>protein signals released by body cells that stimulate other cells to divide</a:t>
            </a:r>
          </a:p>
          <a:p>
            <a:pPr marL="1139825" lvl="2" eaLnBrk="1" hangingPunct="1"/>
            <a:r>
              <a:rPr lang="en-US" altLang="en-US" sz="2000" u="sng" smtClean="0">
                <a:solidFill>
                  <a:srgbClr val="CC0000"/>
                </a:solidFill>
              </a:rPr>
              <a:t>density-dependent inhibition</a:t>
            </a:r>
            <a:r>
              <a:rPr lang="en-US" altLang="en-US" sz="2000" smtClean="0"/>
              <a:t> </a:t>
            </a:r>
          </a:p>
          <a:p>
            <a:pPr marL="1484313" lvl="3" indent="-230188" eaLnBrk="1" hangingPunct="1"/>
            <a:r>
              <a:rPr lang="en-US" altLang="en-US" smtClean="0"/>
              <a:t>crowded cells stop dividing</a:t>
            </a:r>
          </a:p>
          <a:p>
            <a:pPr marL="1484313" lvl="3" indent="-230188" eaLnBrk="1" hangingPunct="1"/>
            <a:r>
              <a:rPr lang="en-US" altLang="en-US" smtClean="0"/>
              <a:t>each cell binds a bit of growth factor</a:t>
            </a:r>
          </a:p>
          <a:p>
            <a:pPr marL="1825625" lvl="4" indent="-222250" eaLnBrk="1" hangingPunct="1"/>
            <a:r>
              <a:rPr lang="en-US" altLang="en-US" smtClean="0"/>
              <a:t>not enough activator left to trigger division in any one cell</a:t>
            </a:r>
          </a:p>
          <a:p>
            <a:pPr marL="1139825" lvl="2" eaLnBrk="1" hangingPunct="1"/>
            <a:r>
              <a:rPr lang="en-US" altLang="en-US" sz="2000" u="sng" smtClean="0">
                <a:solidFill>
                  <a:srgbClr val="CC0000"/>
                </a:solidFill>
              </a:rPr>
              <a:t>anchorage dependence</a:t>
            </a:r>
            <a:r>
              <a:rPr lang="en-US" altLang="en-US" sz="2000" smtClean="0"/>
              <a:t> </a:t>
            </a:r>
          </a:p>
          <a:p>
            <a:pPr marL="1484313" lvl="3" indent="-230188" eaLnBrk="1" hangingPunct="1"/>
            <a:r>
              <a:rPr lang="en-US" altLang="en-US" smtClean="0"/>
              <a:t>to divide cells must be attached to a substrate</a:t>
            </a:r>
          </a:p>
          <a:p>
            <a:pPr marL="1825625" lvl="4" indent="-222250" eaLnBrk="1" hangingPunct="1"/>
            <a:r>
              <a:rPr lang="en-US" altLang="en-US" smtClean="0"/>
              <a:t>“touch sensor” receptors</a:t>
            </a:r>
          </a:p>
        </p:txBody>
      </p:sp>
    </p:spTree>
    <p:extLst>
      <p:ext uri="{BB962C8B-B14F-4D97-AF65-F5344CB8AC3E}">
        <p14:creationId xmlns:p14="http://schemas.microsoft.com/office/powerpoint/2010/main" val="265949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8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8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8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8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8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8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8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8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8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8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8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8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8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8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8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8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8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8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085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85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80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Cancer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Checkpoints </a:t>
            </a:r>
            <a:r>
              <a:rPr lang="en-US" altLang="en-US" u="sng" smtClean="0">
                <a:solidFill>
                  <a:srgbClr val="FF0000"/>
                </a:solidFill>
              </a:rPr>
              <a:t>fail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Definition = </a:t>
            </a:r>
            <a:r>
              <a:rPr lang="en-US" altLang="en-US" u="sng" smtClean="0">
                <a:solidFill>
                  <a:srgbClr val="FF0000"/>
                </a:solidFill>
              </a:rPr>
              <a:t>uncontrolled growth/division</a:t>
            </a:r>
            <a:r>
              <a:rPr lang="en-US" altLang="en-US" smtClean="0"/>
              <a:t> of cells</a:t>
            </a:r>
          </a:p>
          <a:p>
            <a:pPr lvl="1" eaLnBrk="1" hangingPunct="1"/>
            <a:r>
              <a:rPr lang="en-US" altLang="en-US" smtClean="0"/>
              <a:t>Mass of </a:t>
            </a:r>
            <a:r>
              <a:rPr lang="en-US" altLang="en-US" u="sng" smtClean="0">
                <a:solidFill>
                  <a:srgbClr val="FF0000"/>
                </a:solidFill>
              </a:rPr>
              <a:t>cancer cells</a:t>
            </a:r>
            <a:r>
              <a:rPr lang="en-US" altLang="en-US" smtClean="0"/>
              <a:t> crowd normal cells</a:t>
            </a:r>
          </a:p>
          <a:p>
            <a:pPr lvl="1" eaLnBrk="1" hangingPunct="1"/>
            <a:r>
              <a:rPr lang="en-US" altLang="en-US" smtClean="0"/>
              <a:t>Normal tissues can’t </a:t>
            </a:r>
            <a:r>
              <a:rPr lang="en-US" altLang="en-US" u="sng" smtClean="0">
                <a:solidFill>
                  <a:srgbClr val="FF0000"/>
                </a:solidFill>
              </a:rPr>
              <a:t>function</a:t>
            </a:r>
            <a:r>
              <a:rPr lang="en-US" alt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860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Growth Factors and Cancer</a:t>
            </a:r>
          </a:p>
        </p:txBody>
      </p:sp>
      <p:sp>
        <p:nvSpPr>
          <p:cNvPr id="4311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8305800" cy="5334000"/>
          </a:xfrm>
        </p:spPr>
        <p:txBody>
          <a:bodyPr/>
          <a:lstStyle/>
          <a:p>
            <a:pPr eaLnBrk="1" hangingPunct="1"/>
            <a:r>
              <a:rPr lang="en-US" altLang="en-US" smtClean="0"/>
              <a:t>Growth factors can create cancers</a:t>
            </a:r>
          </a:p>
          <a:p>
            <a:pPr lvl="1" eaLnBrk="1" hangingPunct="1"/>
            <a:r>
              <a:rPr lang="en-US" altLang="en-US" u="sng" smtClean="0">
                <a:solidFill>
                  <a:srgbClr val="CC0000"/>
                </a:solidFill>
              </a:rPr>
              <a:t>proto-oncogenes</a:t>
            </a:r>
            <a:endParaRPr lang="en-US" altLang="en-US" smtClean="0"/>
          </a:p>
          <a:p>
            <a:pPr marL="1085850" lvl="2" eaLnBrk="1" hangingPunct="1"/>
            <a:r>
              <a:rPr lang="en-US" altLang="en-US" smtClean="0"/>
              <a:t>normally activates cell division </a:t>
            </a:r>
          </a:p>
          <a:p>
            <a:pPr lvl="3" eaLnBrk="1" hangingPunct="1"/>
            <a:r>
              <a:rPr lang="en-US" altLang="en-US" smtClean="0"/>
              <a:t>growth factor genes </a:t>
            </a:r>
          </a:p>
          <a:p>
            <a:pPr lvl="3" eaLnBrk="1" hangingPunct="1"/>
            <a:r>
              <a:rPr lang="en-US" altLang="en-US" smtClean="0"/>
              <a:t>become oncogenes (cancer-causing) when mutated</a:t>
            </a:r>
          </a:p>
          <a:p>
            <a:pPr marL="1085850" lvl="2" eaLnBrk="1" hangingPunct="1"/>
            <a:r>
              <a:rPr lang="en-US" altLang="en-US" smtClean="0"/>
              <a:t>if switched </a:t>
            </a:r>
            <a:r>
              <a:rPr lang="en-US" altLang="en-US" u="sng" smtClean="0">
                <a:solidFill>
                  <a:srgbClr val="186813"/>
                </a:solidFill>
              </a:rPr>
              <a:t>“ON”</a:t>
            </a:r>
            <a:r>
              <a:rPr lang="en-US" altLang="en-US" smtClean="0"/>
              <a:t> can cause cancer</a:t>
            </a:r>
          </a:p>
          <a:p>
            <a:pPr marL="1085850" lvl="2" eaLnBrk="1" hangingPunct="1"/>
            <a:r>
              <a:rPr lang="en-US" altLang="en-US" smtClean="0"/>
              <a:t>example: RAS (activates cyclins)</a:t>
            </a:r>
          </a:p>
          <a:p>
            <a:pPr lvl="1" eaLnBrk="1" hangingPunct="1"/>
            <a:r>
              <a:rPr lang="en-US" altLang="en-US" u="sng" smtClean="0">
                <a:solidFill>
                  <a:srgbClr val="CC0000"/>
                </a:solidFill>
              </a:rPr>
              <a:t>tumor-suppressor genes</a:t>
            </a:r>
            <a:endParaRPr lang="en-US" altLang="en-US" smtClean="0"/>
          </a:p>
          <a:p>
            <a:pPr marL="1085850" lvl="2" eaLnBrk="1" hangingPunct="1"/>
            <a:r>
              <a:rPr lang="en-US" altLang="en-US" smtClean="0"/>
              <a:t>normally inhibits cell division</a:t>
            </a:r>
          </a:p>
          <a:p>
            <a:pPr marL="1085850" lvl="2" eaLnBrk="1" hangingPunct="1"/>
            <a:r>
              <a:rPr lang="en-US" altLang="en-US" smtClean="0"/>
              <a:t>if switched </a:t>
            </a:r>
            <a:r>
              <a:rPr lang="en-US" altLang="en-US" u="sng" smtClean="0">
                <a:solidFill>
                  <a:srgbClr val="CC0000"/>
                </a:solidFill>
              </a:rPr>
              <a:t>“OFF”</a:t>
            </a:r>
            <a:r>
              <a:rPr lang="en-US" altLang="en-US" smtClean="0"/>
              <a:t> can cause cancer</a:t>
            </a:r>
          </a:p>
          <a:p>
            <a:pPr marL="1085850" lvl="2" eaLnBrk="1" hangingPunct="1"/>
            <a:r>
              <a:rPr lang="en-US" altLang="en-US" smtClean="0"/>
              <a:t>example: p53</a:t>
            </a:r>
          </a:p>
        </p:txBody>
      </p:sp>
    </p:spTree>
    <p:extLst>
      <p:ext uri="{BB962C8B-B14F-4D97-AF65-F5344CB8AC3E}">
        <p14:creationId xmlns:p14="http://schemas.microsoft.com/office/powerpoint/2010/main" val="235487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Causes of Cancer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Carcinogens</a:t>
            </a:r>
          </a:p>
          <a:p>
            <a:pPr lvl="1" eaLnBrk="1" hangingPunct="1"/>
            <a:r>
              <a:rPr lang="en-US" altLang="en-US" sz="2400" smtClean="0"/>
              <a:t>Asbestos</a:t>
            </a:r>
          </a:p>
          <a:p>
            <a:pPr lvl="1" eaLnBrk="1" hangingPunct="1"/>
            <a:r>
              <a:rPr lang="en-US" altLang="en-US" sz="2400" smtClean="0"/>
              <a:t>Smoking</a:t>
            </a:r>
          </a:p>
          <a:p>
            <a:pPr lvl="1" eaLnBrk="1" hangingPunct="1"/>
            <a:r>
              <a:rPr lang="en-US" altLang="en-US" sz="2400" smtClean="0"/>
              <a:t>Radiation (sun/x-ray)</a:t>
            </a:r>
          </a:p>
          <a:p>
            <a:pPr lvl="1" eaLnBrk="1" hangingPunct="1"/>
            <a:r>
              <a:rPr lang="en-US" altLang="en-US" sz="2400" smtClean="0"/>
              <a:t>Tanning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 sz="2800" smtClean="0"/>
          </a:p>
        </p:txBody>
      </p:sp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447800"/>
            <a:ext cx="4876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773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Tumors</a:t>
            </a:r>
          </a:p>
        </p:txBody>
      </p:sp>
      <p:sp>
        <p:nvSpPr>
          <p:cNvPr id="4208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Mass of abnormal cells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u="sng" smtClean="0">
                <a:solidFill>
                  <a:srgbClr val="CC0000"/>
                </a:solidFill>
              </a:rPr>
              <a:t>Benign tumor</a:t>
            </a:r>
            <a:r>
              <a:rPr lang="en-US" altLang="en-US" smtClean="0"/>
              <a:t> </a:t>
            </a:r>
          </a:p>
          <a:p>
            <a:pPr marL="1085850" lvl="2" eaLnBrk="1" hangingPunct="1">
              <a:lnSpc>
                <a:spcPct val="90000"/>
              </a:lnSpc>
            </a:pPr>
            <a:r>
              <a:rPr lang="en-US" altLang="en-US" smtClean="0"/>
              <a:t>abnormal cells remain at original site as a lump </a:t>
            </a:r>
          </a:p>
          <a:p>
            <a:pPr marL="1428750" lvl="3"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F116A"/>
                </a:solidFill>
              </a:rPr>
              <a:t>p53 has halted cell divisions</a:t>
            </a:r>
            <a:endParaRPr lang="en-US" altLang="en-US" smtClean="0"/>
          </a:p>
          <a:p>
            <a:pPr marL="1085850" lvl="2" eaLnBrk="1" hangingPunct="1">
              <a:lnSpc>
                <a:spcPct val="90000"/>
              </a:lnSpc>
            </a:pPr>
            <a:r>
              <a:rPr lang="en-US" altLang="en-US" smtClean="0"/>
              <a:t>most do not cause serious problems &amp;</a:t>
            </a:r>
            <a:br>
              <a:rPr lang="en-US" altLang="en-US" smtClean="0"/>
            </a:br>
            <a:r>
              <a:rPr lang="en-US" altLang="en-US" smtClean="0"/>
              <a:t>can be removed by surgery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u="sng" smtClean="0">
                <a:solidFill>
                  <a:srgbClr val="CC0000"/>
                </a:solidFill>
              </a:rPr>
              <a:t>Malignant tumor</a:t>
            </a:r>
            <a:endParaRPr lang="en-US" altLang="en-US" smtClean="0"/>
          </a:p>
          <a:p>
            <a:pPr marL="1085850" lvl="2" eaLnBrk="1" hangingPunct="1">
              <a:lnSpc>
                <a:spcPct val="90000"/>
              </a:lnSpc>
            </a:pPr>
            <a:r>
              <a:rPr lang="en-US" altLang="en-US" smtClean="0"/>
              <a:t>cells leave original site</a:t>
            </a:r>
          </a:p>
          <a:p>
            <a:pPr marL="1428750" lvl="3"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F116A"/>
                </a:solidFill>
              </a:rPr>
              <a:t>lose attachment to nearby cells </a:t>
            </a:r>
          </a:p>
          <a:p>
            <a:pPr marL="1428750" lvl="3"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F116A"/>
                </a:solidFill>
              </a:rPr>
              <a:t>carried by blood &amp; lymph system to other tissues</a:t>
            </a:r>
          </a:p>
          <a:p>
            <a:pPr marL="1428750" lvl="3"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F116A"/>
                </a:solidFill>
              </a:rPr>
              <a:t>start more tumors =</a:t>
            </a:r>
            <a:r>
              <a:rPr lang="en-US" altLang="en-US" smtClean="0"/>
              <a:t> </a:t>
            </a:r>
            <a:r>
              <a:rPr lang="en-US" altLang="en-US" u="sng" smtClean="0">
                <a:solidFill>
                  <a:srgbClr val="CC0000"/>
                </a:solidFill>
              </a:rPr>
              <a:t>metastasis</a:t>
            </a:r>
            <a:endParaRPr lang="en-US" altLang="en-US" smtClean="0"/>
          </a:p>
          <a:p>
            <a:pPr marL="1085850" lvl="2" eaLnBrk="1" hangingPunct="1">
              <a:lnSpc>
                <a:spcPct val="90000"/>
              </a:lnSpc>
            </a:pPr>
            <a:r>
              <a:rPr lang="en-US" altLang="en-US" smtClean="0"/>
              <a:t>impair functions of organs throughout body</a:t>
            </a:r>
          </a:p>
        </p:txBody>
      </p:sp>
    </p:spTree>
    <p:extLst>
      <p:ext uri="{BB962C8B-B14F-4D97-AF65-F5344CB8AC3E}">
        <p14:creationId xmlns:p14="http://schemas.microsoft.com/office/powerpoint/2010/main" val="221530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0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0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0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0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0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0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0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0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0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0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0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0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0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20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Apoptosis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solidFill>
                  <a:srgbClr val="FF0000"/>
                </a:solidFill>
              </a:rPr>
              <a:t>Programmed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/>
              <a:t>cell death (killing cells on purpose)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Ex: Human hand/foot</a:t>
            </a:r>
          </a:p>
          <a:p>
            <a:pPr lvl="1" eaLnBrk="1" hangingPunct="1"/>
            <a:r>
              <a:rPr lang="en-US" altLang="en-US" smtClean="0"/>
              <a:t>Hand/foot develops skin in between </a:t>
            </a:r>
            <a:r>
              <a:rPr lang="en-US" altLang="en-US" u="sng" smtClean="0">
                <a:solidFill>
                  <a:srgbClr val="FF0000"/>
                </a:solidFill>
              </a:rPr>
              <a:t>fingers/toes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/>
              <a:t>(webbing)</a:t>
            </a:r>
          </a:p>
          <a:p>
            <a:pPr lvl="1" eaLnBrk="1" hangingPunct="1"/>
            <a:r>
              <a:rPr lang="en-US" altLang="en-US" smtClean="0"/>
              <a:t>Apoptosis gets rid of </a:t>
            </a:r>
            <a:r>
              <a:rPr lang="en-US" altLang="en-US" u="sng" smtClean="0">
                <a:solidFill>
                  <a:srgbClr val="FF0000"/>
                </a:solidFill>
              </a:rPr>
              <a:t>extra skin</a:t>
            </a:r>
          </a:p>
          <a:p>
            <a:pPr lvl="1" eaLnBrk="1" hangingPunct="1">
              <a:buFontTx/>
              <a:buNone/>
            </a:pPr>
            <a:endParaRPr lang="en-US" altLang="en-US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21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Apoptosis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Ex: Plants</a:t>
            </a:r>
          </a:p>
          <a:p>
            <a:pPr lvl="1" eaLnBrk="1" hangingPunct="1"/>
            <a:r>
              <a:rPr lang="en-US" altLang="en-US" smtClean="0"/>
              <a:t>Cells die where </a:t>
            </a:r>
            <a:r>
              <a:rPr lang="en-US" altLang="en-US" u="sng" smtClean="0">
                <a:solidFill>
                  <a:srgbClr val="FF0000"/>
                </a:solidFill>
              </a:rPr>
              <a:t>leaf stem</a:t>
            </a:r>
            <a:r>
              <a:rPr lang="en-US" altLang="en-US" smtClean="0"/>
              <a:t> connects to tree</a:t>
            </a:r>
          </a:p>
          <a:p>
            <a:pPr lvl="1" eaLnBrk="1" hangingPunct="1"/>
            <a:r>
              <a:rPr lang="en-US" altLang="en-US" u="sng" smtClean="0">
                <a:solidFill>
                  <a:srgbClr val="FF0000"/>
                </a:solidFill>
              </a:rPr>
              <a:t>Leaves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/>
              <a:t>fall off in fall.</a:t>
            </a:r>
          </a:p>
        </p:txBody>
      </p:sp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376613"/>
            <a:ext cx="7010400" cy="325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6491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Stem Cells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Definition: </a:t>
            </a:r>
            <a:r>
              <a:rPr lang="en-US" altLang="en-US" u="sng" smtClean="0"/>
              <a:t>unspecialized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/>
              <a:t>cells that develop into </a:t>
            </a:r>
            <a:r>
              <a:rPr lang="en-US" altLang="en-US" u="sng" smtClean="0"/>
              <a:t>specialized</a:t>
            </a:r>
            <a:r>
              <a:rPr lang="en-US" altLang="en-US" smtClean="0"/>
              <a:t> cells under the right conditions.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Two types: </a:t>
            </a:r>
            <a:r>
              <a:rPr lang="en-US" altLang="en-US" u="sng" smtClean="0"/>
              <a:t>Embryonic and Adult</a:t>
            </a:r>
          </a:p>
        </p:txBody>
      </p:sp>
    </p:spTree>
    <p:extLst>
      <p:ext uri="{BB962C8B-B14F-4D97-AF65-F5344CB8AC3E}">
        <p14:creationId xmlns:p14="http://schemas.microsoft.com/office/powerpoint/2010/main" val="2537690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Regulating the Cell Cycle</a:t>
            </a:r>
          </a:p>
        </p:txBody>
      </p:sp>
    </p:spTree>
    <p:extLst>
      <p:ext uri="{BB962C8B-B14F-4D97-AF65-F5344CB8AC3E}">
        <p14:creationId xmlns:p14="http://schemas.microsoft.com/office/powerpoint/2010/main" val="149949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Embryonic Stem Cells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Sperm/Egg join</a:t>
            </a:r>
          </a:p>
          <a:p>
            <a:pPr eaLnBrk="1" hangingPunct="1"/>
            <a:r>
              <a:rPr lang="en-US" altLang="en-US" smtClean="0"/>
              <a:t>Ball of </a:t>
            </a:r>
            <a:r>
              <a:rPr lang="en-US" altLang="en-US" u="sng" smtClean="0">
                <a:solidFill>
                  <a:srgbClr val="FF0000"/>
                </a:solidFill>
              </a:rPr>
              <a:t>100-150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/>
              <a:t>cells form</a:t>
            </a:r>
          </a:p>
          <a:p>
            <a:pPr eaLnBrk="1" hangingPunct="1"/>
            <a:r>
              <a:rPr lang="en-US" altLang="en-US" smtClean="0"/>
              <a:t>If separated, these can be turned into </a:t>
            </a:r>
            <a:r>
              <a:rPr lang="en-US" altLang="en-US" u="sng" smtClean="0">
                <a:solidFill>
                  <a:srgbClr val="FF0000"/>
                </a:solidFill>
              </a:rPr>
              <a:t>specialized cells</a:t>
            </a:r>
            <a:r>
              <a:rPr lang="en-US" altLang="en-US" smtClean="0"/>
              <a:t> (liver, heart, pancreas, etc)</a:t>
            </a:r>
          </a:p>
          <a:p>
            <a:pPr eaLnBrk="1" hangingPunct="1"/>
            <a:r>
              <a:rPr lang="en-US" altLang="en-US" smtClean="0"/>
              <a:t>If not separated, becomes a baby-hence the </a:t>
            </a:r>
            <a:r>
              <a:rPr lang="en-US" altLang="en-US" u="sng" smtClean="0">
                <a:solidFill>
                  <a:srgbClr val="FF0000"/>
                </a:solidFill>
              </a:rPr>
              <a:t>controversy</a:t>
            </a:r>
            <a:r>
              <a:rPr lang="en-US" alt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5748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Adult Stem Cells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Found in various </a:t>
            </a:r>
            <a:r>
              <a:rPr lang="en-US" altLang="en-US" u="sng" smtClean="0">
                <a:solidFill>
                  <a:srgbClr val="FF0000"/>
                </a:solidFill>
              </a:rPr>
              <a:t>body tissues</a:t>
            </a:r>
          </a:p>
          <a:p>
            <a:pPr eaLnBrk="1" hangingPunct="1"/>
            <a:r>
              <a:rPr lang="en-US" altLang="en-US" smtClean="0"/>
              <a:t>They </a:t>
            </a:r>
            <a:r>
              <a:rPr lang="en-US" altLang="en-US" u="sng" smtClean="0">
                <a:solidFill>
                  <a:srgbClr val="FF0000"/>
                </a:solidFill>
              </a:rPr>
              <a:t>repair/replace</a:t>
            </a:r>
            <a:r>
              <a:rPr lang="en-US" altLang="en-US" smtClean="0"/>
              <a:t> tissues where they are found</a:t>
            </a:r>
          </a:p>
          <a:p>
            <a:pPr eaLnBrk="1" hangingPunct="1"/>
            <a:r>
              <a:rPr lang="en-US" altLang="en-US" smtClean="0"/>
              <a:t>Ex: Muscle stem cell- </a:t>
            </a:r>
            <a:r>
              <a:rPr lang="en-US" altLang="en-US" u="sng" smtClean="0">
                <a:solidFill>
                  <a:srgbClr val="FF0000"/>
                </a:solidFill>
              </a:rPr>
              <a:t>repairs a muscle cell</a:t>
            </a:r>
          </a:p>
        </p:txBody>
      </p:sp>
    </p:spTree>
    <p:extLst>
      <p:ext uri="{BB962C8B-B14F-4D97-AF65-F5344CB8AC3E}">
        <p14:creationId xmlns:p14="http://schemas.microsoft.com/office/powerpoint/2010/main" val="35889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772400" cy="2971800"/>
          </a:xfrm>
        </p:spPr>
        <p:txBody>
          <a:bodyPr/>
          <a:lstStyle/>
          <a:p>
            <a:pPr eaLnBrk="1" hangingPunct="1"/>
            <a:r>
              <a:rPr lang="en-US" altLang="en-US" smtClean="0"/>
              <a:t>How do cells know when to divide? </a:t>
            </a:r>
          </a:p>
          <a:p>
            <a:pPr lvl="1" eaLnBrk="1" hangingPunct="1"/>
            <a:r>
              <a:rPr lang="en-US" altLang="en-US" smtClean="0"/>
              <a:t>cell communication </a:t>
            </a:r>
            <a:r>
              <a:rPr lang="en-US" altLang="en-US" u="sng" smtClean="0">
                <a:solidFill>
                  <a:srgbClr val="CC0000"/>
                </a:solidFill>
              </a:rPr>
              <a:t>signals</a:t>
            </a:r>
            <a:endParaRPr lang="en-US" altLang="en-US" u="sng" smtClean="0">
              <a:solidFill>
                <a:schemeClr val="tx2"/>
              </a:solidFill>
            </a:endParaRPr>
          </a:p>
          <a:p>
            <a:pPr lvl="2" eaLnBrk="1" hangingPunct="1"/>
            <a:r>
              <a:rPr lang="en-US" altLang="en-US" smtClean="0"/>
              <a:t>chemical signals in cytoplasm give cue</a:t>
            </a:r>
          </a:p>
          <a:p>
            <a:pPr lvl="2" eaLnBrk="1" hangingPunct="1"/>
            <a:r>
              <a:rPr lang="en-US" altLang="en-US" smtClean="0"/>
              <a:t>signals usually mean </a:t>
            </a:r>
            <a:r>
              <a:rPr lang="en-US" altLang="en-US" u="sng" smtClean="0">
                <a:solidFill>
                  <a:srgbClr val="CC0000"/>
                </a:solidFill>
              </a:rPr>
              <a:t>proteins</a:t>
            </a:r>
            <a:endParaRPr lang="en-US" altLang="en-US" u="sng" smtClean="0">
              <a:solidFill>
                <a:schemeClr val="tx2"/>
              </a:solidFill>
            </a:endParaRPr>
          </a:p>
          <a:p>
            <a:pPr lvl="3" eaLnBrk="1" hangingPunct="1"/>
            <a:r>
              <a:rPr lang="en-US" altLang="en-US" sz="2400" smtClean="0"/>
              <a:t>activators</a:t>
            </a:r>
          </a:p>
          <a:p>
            <a:pPr lvl="3" eaLnBrk="1" hangingPunct="1"/>
            <a:r>
              <a:rPr lang="en-US" altLang="en-US" sz="2400" smtClean="0"/>
              <a:t>inhibitors</a:t>
            </a:r>
            <a:endParaRPr lang="en-US" altLang="en-US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400" smtClean="0"/>
              <a:t>Activation of cell division</a:t>
            </a:r>
          </a:p>
        </p:txBody>
      </p:sp>
    </p:spTree>
    <p:extLst>
      <p:ext uri="{BB962C8B-B14F-4D97-AF65-F5344CB8AC3E}">
        <p14:creationId xmlns:p14="http://schemas.microsoft.com/office/powerpoint/2010/main" val="157464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5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5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5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5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5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5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5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5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5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5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5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5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Quality Control Checkpoints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altLang="en-US" sz="2800" smtClean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600200"/>
            <a:ext cx="3810000" cy="45259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DNA</a:t>
            </a:r>
          </a:p>
          <a:p>
            <a:pPr lvl="1" eaLnBrk="1" hangingPunct="1"/>
            <a:r>
              <a:rPr lang="en-US" altLang="en-US" sz="2400" smtClean="0"/>
              <a:t>Checked for </a:t>
            </a:r>
            <a:r>
              <a:rPr lang="en-US" altLang="en-US" sz="2400" u="sng" smtClean="0">
                <a:solidFill>
                  <a:srgbClr val="FF0000"/>
                </a:solidFill>
              </a:rPr>
              <a:t>damage</a:t>
            </a:r>
            <a:r>
              <a:rPr lang="en-US" altLang="en-US" sz="2400" smtClean="0"/>
              <a:t> in G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phase</a:t>
            </a:r>
          </a:p>
          <a:p>
            <a:pPr lvl="1" eaLnBrk="1" hangingPunct="1"/>
            <a:r>
              <a:rPr lang="en-US" altLang="en-US" sz="2400" smtClean="0"/>
              <a:t>If damaged, </a:t>
            </a:r>
            <a:r>
              <a:rPr lang="en-US" altLang="en-US" sz="2400" u="sng" smtClean="0">
                <a:solidFill>
                  <a:srgbClr val="FF0000"/>
                </a:solidFill>
              </a:rPr>
              <a:t>cell cycle</a:t>
            </a:r>
            <a:r>
              <a:rPr lang="en-US" altLang="en-US" sz="2400" smtClean="0"/>
              <a:t> stopped</a:t>
            </a:r>
          </a:p>
          <a:p>
            <a:pPr eaLnBrk="1" hangingPunct="1"/>
            <a:r>
              <a:rPr lang="en-US" altLang="en-US" sz="2800" smtClean="0"/>
              <a:t>Spindle</a:t>
            </a:r>
          </a:p>
          <a:p>
            <a:pPr lvl="1" eaLnBrk="1" hangingPunct="1"/>
            <a:r>
              <a:rPr lang="en-US" altLang="en-US" sz="2400" smtClean="0"/>
              <a:t>No </a:t>
            </a:r>
            <a:r>
              <a:rPr lang="en-US" altLang="en-US" sz="2400" u="sng" smtClean="0">
                <a:solidFill>
                  <a:srgbClr val="FF0000"/>
                </a:solidFill>
              </a:rPr>
              <a:t>spindle/damaged</a:t>
            </a:r>
            <a:r>
              <a:rPr lang="en-US" altLang="en-US" sz="2400" smtClean="0">
                <a:solidFill>
                  <a:srgbClr val="FF0000"/>
                </a:solidFill>
              </a:rPr>
              <a:t> </a:t>
            </a:r>
            <a:r>
              <a:rPr lang="en-US" altLang="en-US" sz="2400" smtClean="0"/>
              <a:t>spindle = cell cycle stopped</a:t>
            </a:r>
          </a:p>
        </p:txBody>
      </p:sp>
      <p:pic>
        <p:nvPicPr>
          <p:cNvPr id="41989" name="Picture 5" descr="ANd9GcRgMXSJcOLSnAe-xxnFGFOIkHp83r8PbkG5bNmYavPwysu7PFA7E3COg9pCZ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4648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098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Checkpoint control system</a:t>
            </a: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60"/>
          <a:stretch>
            <a:fillRect/>
          </a:stretch>
        </p:blipFill>
        <p:spPr bwMode="auto">
          <a:xfrm>
            <a:off x="5322888" y="3581400"/>
            <a:ext cx="3811587" cy="317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786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772400" cy="3200400"/>
          </a:xfrm>
        </p:spPr>
        <p:txBody>
          <a:bodyPr/>
          <a:lstStyle/>
          <a:p>
            <a:pPr eaLnBrk="1" hangingPunct="1"/>
            <a:r>
              <a:rPr lang="en-US" altLang="en-US" smtClean="0"/>
              <a:t>Checkpoints</a:t>
            </a:r>
          </a:p>
          <a:p>
            <a:pPr lvl="1" eaLnBrk="1" hangingPunct="1"/>
            <a:r>
              <a:rPr lang="en-US" altLang="en-US" smtClean="0"/>
              <a:t>cell cycle controlled by </a:t>
            </a:r>
            <a:r>
              <a:rPr lang="en-US" altLang="en-US" u="sng" smtClean="0">
                <a:solidFill>
                  <a:srgbClr val="CC0000"/>
                </a:solidFill>
              </a:rPr>
              <a:t>STOP</a:t>
            </a:r>
            <a:r>
              <a:rPr lang="en-US" altLang="en-US" smtClean="0"/>
              <a:t> &amp; </a:t>
            </a:r>
            <a:r>
              <a:rPr lang="en-US" altLang="en-US" u="sng" smtClean="0">
                <a:solidFill>
                  <a:srgbClr val="186813"/>
                </a:solidFill>
              </a:rPr>
              <a:t>GO</a:t>
            </a:r>
            <a:r>
              <a:rPr lang="en-US" altLang="en-US" smtClean="0"/>
              <a:t> chemical signals at critical points</a:t>
            </a:r>
          </a:p>
          <a:p>
            <a:pPr lvl="1" eaLnBrk="1" hangingPunct="1"/>
            <a:r>
              <a:rPr lang="en-US" altLang="en-US" smtClean="0"/>
              <a:t>signals indicate if key cellular </a:t>
            </a:r>
            <a:br>
              <a:rPr lang="en-US" altLang="en-US" smtClean="0"/>
            </a:br>
            <a:r>
              <a:rPr lang="en-US" altLang="en-US" smtClean="0"/>
              <a:t>processes have been </a:t>
            </a:r>
            <a:br>
              <a:rPr lang="en-US" altLang="en-US" smtClean="0"/>
            </a:br>
            <a:r>
              <a:rPr lang="en-US" altLang="en-US" smtClean="0"/>
              <a:t>completed correctly</a:t>
            </a:r>
          </a:p>
        </p:txBody>
      </p:sp>
    </p:spTree>
    <p:extLst>
      <p:ext uri="{BB962C8B-B14F-4D97-AF65-F5344CB8AC3E}">
        <p14:creationId xmlns:p14="http://schemas.microsoft.com/office/powerpoint/2010/main" val="212562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7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7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7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7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7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7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6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11" descr="11_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t="2499" r="6250"/>
          <a:stretch>
            <a:fillRect/>
          </a:stretch>
        </p:blipFill>
        <p:spPr bwMode="auto">
          <a:xfrm>
            <a:off x="5503863" y="2943225"/>
            <a:ext cx="3440112" cy="287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Checkpoint control system</a:t>
            </a:r>
          </a:p>
        </p:txBody>
      </p:sp>
      <p:sp>
        <p:nvSpPr>
          <p:cNvPr id="38195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5943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3 major checkpoints: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u="sng" dirty="0" smtClean="0">
                <a:solidFill>
                  <a:srgbClr val="CC0000"/>
                </a:solidFill>
              </a:rPr>
              <a:t>G</a:t>
            </a:r>
            <a:r>
              <a:rPr lang="en-US" altLang="en-US" baseline="-25000" dirty="0" smtClean="0">
                <a:solidFill>
                  <a:srgbClr val="CC0000"/>
                </a:solidFill>
              </a:rPr>
              <a:t>1</a:t>
            </a:r>
            <a:r>
              <a:rPr lang="en-US" altLang="en-US" u="sng" dirty="0" smtClean="0">
                <a:solidFill>
                  <a:srgbClr val="CC0000"/>
                </a:solidFill>
              </a:rPr>
              <a:t>/S</a:t>
            </a:r>
            <a:endParaRPr lang="en-US" altLang="en-US" dirty="0" smtClean="0">
              <a:solidFill>
                <a:srgbClr val="0F116A"/>
              </a:solidFill>
            </a:endParaRPr>
          </a:p>
          <a:p>
            <a:pPr marL="1085850" lvl="2" eaLnBrk="1" hangingPunct="1">
              <a:lnSpc>
                <a:spcPct val="90000"/>
              </a:lnSpc>
              <a:defRPr/>
            </a:pPr>
            <a:r>
              <a:rPr lang="en-US" altLang="en-US" dirty="0" smtClean="0"/>
              <a:t>can DNA synthesis begin?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u="sng" dirty="0" smtClean="0">
                <a:solidFill>
                  <a:srgbClr val="CC0000"/>
                </a:solidFill>
              </a:rPr>
              <a:t>G</a:t>
            </a:r>
            <a:r>
              <a:rPr lang="en-US" altLang="en-US" baseline="-25000" dirty="0" smtClean="0">
                <a:solidFill>
                  <a:srgbClr val="CC0000"/>
                </a:solidFill>
              </a:rPr>
              <a:t>2</a:t>
            </a:r>
            <a:r>
              <a:rPr lang="en-US" altLang="en-US" u="sng" dirty="0" smtClean="0">
                <a:solidFill>
                  <a:srgbClr val="CC0000"/>
                </a:solidFill>
              </a:rPr>
              <a:t>/M</a:t>
            </a:r>
            <a:endParaRPr lang="en-US" altLang="en-US" baseline="-25000" dirty="0" smtClean="0"/>
          </a:p>
          <a:p>
            <a:pPr marL="1085850" lvl="2" eaLnBrk="1" hangingPunct="1">
              <a:lnSpc>
                <a:spcPct val="90000"/>
              </a:lnSpc>
              <a:defRPr/>
            </a:pPr>
            <a:r>
              <a:rPr lang="en-US" altLang="en-US" dirty="0" smtClean="0"/>
              <a:t>has DNA synthesis been completed correctly?</a:t>
            </a:r>
          </a:p>
          <a:p>
            <a:pPr marL="1085850" lvl="2" eaLnBrk="1" hangingPunct="1">
              <a:lnSpc>
                <a:spcPct val="90000"/>
              </a:lnSpc>
              <a:defRPr/>
            </a:pPr>
            <a:r>
              <a:rPr lang="en-US" altLang="en-US" dirty="0" smtClean="0"/>
              <a:t>commitment to mitosis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u="sng" dirty="0" smtClean="0">
                <a:solidFill>
                  <a:srgbClr val="CC0000"/>
                </a:solidFill>
              </a:rPr>
              <a:t>spindle checkpoint</a:t>
            </a:r>
            <a:endParaRPr lang="en-US" altLang="en-US" dirty="0" smtClean="0"/>
          </a:p>
          <a:p>
            <a:pPr marL="1085850" lvl="2" eaLnBrk="1" hangingPunct="1">
              <a:lnSpc>
                <a:spcPct val="90000"/>
              </a:lnSpc>
              <a:defRPr/>
            </a:pPr>
            <a:r>
              <a:rPr lang="en-US" altLang="en-US" dirty="0" smtClean="0"/>
              <a:t>are all chromosomes </a:t>
            </a:r>
          </a:p>
          <a:p>
            <a:pPr marL="857250" lvl="2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   attached to spindle?</a:t>
            </a:r>
          </a:p>
          <a:p>
            <a:pPr marL="1085850" lvl="2" eaLnBrk="1" hangingPunct="1">
              <a:lnSpc>
                <a:spcPct val="90000"/>
              </a:lnSpc>
              <a:defRPr/>
            </a:pPr>
            <a:r>
              <a:rPr lang="en-US" altLang="en-US" dirty="0" smtClean="0"/>
              <a:t>can sister chromatids </a:t>
            </a:r>
          </a:p>
          <a:p>
            <a:pPr marL="857250" lvl="2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   separate correctly?</a:t>
            </a:r>
            <a:endParaRPr lang="en-US" altLang="en-US" sz="2000" dirty="0" smtClean="0"/>
          </a:p>
        </p:txBody>
      </p:sp>
      <p:sp>
        <p:nvSpPr>
          <p:cNvPr id="381964" name="AutoShape 12"/>
          <p:cNvSpPr>
            <a:spLocks noChangeArrowheads="1"/>
          </p:cNvSpPr>
          <p:nvPr/>
        </p:nvSpPr>
        <p:spPr bwMode="auto">
          <a:xfrm>
            <a:off x="6677025" y="5411788"/>
            <a:ext cx="2365375" cy="4191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000">
              <a:solidFill>
                <a:srgbClr val="000000"/>
              </a:solidFill>
            </a:endParaRPr>
          </a:p>
        </p:txBody>
      </p:sp>
      <p:sp>
        <p:nvSpPr>
          <p:cNvPr id="381965" name="AutoShape 13"/>
          <p:cNvSpPr>
            <a:spLocks noChangeArrowheads="1"/>
          </p:cNvSpPr>
          <p:nvPr/>
        </p:nvSpPr>
        <p:spPr bwMode="auto">
          <a:xfrm>
            <a:off x="5446713" y="2841625"/>
            <a:ext cx="1566862" cy="350838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000">
              <a:solidFill>
                <a:srgbClr val="000000"/>
              </a:solidFill>
            </a:endParaRPr>
          </a:p>
        </p:txBody>
      </p:sp>
      <p:sp>
        <p:nvSpPr>
          <p:cNvPr id="381966" name="AutoShape 14"/>
          <p:cNvSpPr>
            <a:spLocks noChangeArrowheads="1"/>
          </p:cNvSpPr>
          <p:nvPr/>
        </p:nvSpPr>
        <p:spPr bwMode="auto">
          <a:xfrm>
            <a:off x="7278688" y="2820988"/>
            <a:ext cx="1665287" cy="350837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24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1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1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819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ibro Up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1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1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1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1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819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819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ibro Up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1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1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19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19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19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19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3819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819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ibro Up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819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19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819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19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819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819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819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819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6" grpId="0" build="p" autoUpdateAnimBg="0"/>
      <p:bldP spid="381964" grpId="0" animBg="1"/>
      <p:bldP spid="381964" grpId="1" animBg="1"/>
      <p:bldP spid="381965" grpId="0" animBg="1"/>
      <p:bldP spid="381965" grpId="1" animBg="1"/>
      <p:bldP spid="3819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7" b="3360"/>
          <a:stretch>
            <a:fillRect/>
          </a:stretch>
        </p:blipFill>
        <p:spPr bwMode="auto">
          <a:xfrm>
            <a:off x="5875338" y="4114800"/>
            <a:ext cx="3260725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</a:t>
            </a:r>
            <a:r>
              <a:rPr lang="en-US" altLang="en-US" baseline="-25000" smtClean="0"/>
              <a:t>1</a:t>
            </a:r>
            <a:r>
              <a:rPr lang="en-US" altLang="en-US" smtClean="0"/>
              <a:t>/S checkpoint</a:t>
            </a:r>
          </a:p>
        </p:txBody>
      </p:sp>
      <p:sp>
        <p:nvSpPr>
          <p:cNvPr id="38400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52400" y="1355725"/>
            <a:ext cx="8991600" cy="494665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G</a:t>
            </a:r>
            <a:r>
              <a:rPr lang="en-US" altLang="en-US" baseline="-25000" smtClean="0"/>
              <a:t>1</a:t>
            </a:r>
            <a:r>
              <a:rPr lang="en-US" altLang="en-US" u="sng" smtClean="0"/>
              <a:t>/S checkpoint is most critical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primary decision point</a:t>
            </a:r>
          </a:p>
          <a:p>
            <a:pPr lvl="2" eaLnBrk="1" hangingPunct="1"/>
            <a:r>
              <a:rPr lang="en-US" altLang="en-US" smtClean="0"/>
              <a:t>“</a:t>
            </a:r>
            <a:r>
              <a:rPr lang="en-US" altLang="en-US" u="sng" smtClean="0">
                <a:solidFill>
                  <a:srgbClr val="CC0000"/>
                </a:solidFill>
              </a:rPr>
              <a:t>restriction point</a:t>
            </a:r>
            <a:r>
              <a:rPr lang="en-US" altLang="en-US" smtClean="0"/>
              <a:t>”</a:t>
            </a:r>
          </a:p>
          <a:p>
            <a:pPr lvl="1" eaLnBrk="1" hangingPunct="1"/>
            <a:r>
              <a:rPr lang="en-US" altLang="en-US" smtClean="0"/>
              <a:t>if cell receives </a:t>
            </a:r>
            <a:r>
              <a:rPr lang="en-US" altLang="en-US" u="sng" smtClean="0">
                <a:solidFill>
                  <a:srgbClr val="186813"/>
                </a:solidFill>
              </a:rPr>
              <a:t>“GO” signal</a:t>
            </a:r>
            <a:r>
              <a:rPr lang="en-US" altLang="en-US" smtClean="0"/>
              <a:t>, it divides</a:t>
            </a:r>
          </a:p>
          <a:p>
            <a:pPr lvl="2" eaLnBrk="1" hangingPunct="1"/>
            <a:r>
              <a:rPr lang="en-US" altLang="en-US" smtClean="0"/>
              <a:t>internal signals: cell growth (size), cell nutrition </a:t>
            </a:r>
          </a:p>
          <a:p>
            <a:pPr lvl="2" eaLnBrk="1" hangingPunct="1"/>
            <a:r>
              <a:rPr lang="en-US" altLang="en-US" smtClean="0"/>
              <a:t>external signals: “growth factors”</a:t>
            </a:r>
          </a:p>
          <a:p>
            <a:pPr lvl="1" eaLnBrk="1" hangingPunct="1"/>
            <a:r>
              <a:rPr lang="en-US" altLang="en-US" smtClean="0"/>
              <a:t>if cell does </a:t>
            </a:r>
            <a:r>
              <a:rPr lang="en-US" altLang="en-US" u="sng" smtClean="0">
                <a:solidFill>
                  <a:srgbClr val="CC0000"/>
                </a:solidFill>
              </a:rPr>
              <a:t>not</a:t>
            </a:r>
            <a:r>
              <a:rPr lang="en-US" altLang="en-US" smtClean="0"/>
              <a:t> receive </a:t>
            </a:r>
            <a:br>
              <a:rPr lang="en-US" altLang="en-US" smtClean="0"/>
            </a:br>
            <a:r>
              <a:rPr lang="en-US" altLang="en-US" smtClean="0"/>
              <a:t>signal, it exits cycle &amp; </a:t>
            </a:r>
            <a:br>
              <a:rPr lang="en-US" altLang="en-US" smtClean="0"/>
            </a:br>
            <a:r>
              <a:rPr lang="en-US" altLang="en-US" smtClean="0"/>
              <a:t>switches to </a:t>
            </a:r>
            <a:r>
              <a:rPr lang="en-US" altLang="en-US" smtClean="0">
                <a:solidFill>
                  <a:srgbClr val="CC0000"/>
                </a:solidFill>
              </a:rPr>
              <a:t>G</a:t>
            </a:r>
            <a:r>
              <a:rPr lang="en-US" altLang="en-US" baseline="-25000" smtClean="0">
                <a:solidFill>
                  <a:srgbClr val="CC0000"/>
                </a:solidFill>
              </a:rPr>
              <a:t>0</a:t>
            </a:r>
            <a:r>
              <a:rPr lang="en-US" altLang="en-US" smtClean="0">
                <a:solidFill>
                  <a:srgbClr val="CC0000"/>
                </a:solidFill>
              </a:rPr>
              <a:t> phase</a:t>
            </a:r>
            <a:endParaRPr lang="en-US" altLang="en-US" smtClean="0"/>
          </a:p>
          <a:p>
            <a:pPr lvl="2" eaLnBrk="1" hangingPunct="1"/>
            <a:r>
              <a:rPr lang="en-US" altLang="en-US" smtClean="0"/>
              <a:t>non-dividing, working state</a:t>
            </a:r>
          </a:p>
        </p:txBody>
      </p:sp>
      <p:pic>
        <p:nvPicPr>
          <p:cNvPr id="45061" name="Picture 7" descr="307033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75" y="381000"/>
            <a:ext cx="1947863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4008" name="Picture 8" descr="307032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438" y="373063"/>
            <a:ext cx="1965325" cy="206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66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4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4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4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4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40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40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40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40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40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40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40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40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840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ring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40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40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G</a:t>
            </a:r>
            <a:r>
              <a:rPr lang="en-US" altLang="en-US" baseline="-25000" smtClean="0"/>
              <a:t>0</a:t>
            </a:r>
            <a:r>
              <a:rPr lang="en-US" altLang="en-US" smtClean="0"/>
              <a:t> phase</a:t>
            </a:r>
          </a:p>
        </p:txBody>
      </p:sp>
      <p:pic>
        <p:nvPicPr>
          <p:cNvPr id="46083" name="Picture 3" descr="cell cyc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276600"/>
            <a:ext cx="4343400" cy="300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6052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smtClean="0"/>
              <a:t>G</a:t>
            </a:r>
            <a:r>
              <a:rPr lang="en-US" altLang="en-US" baseline="-25000" smtClean="0"/>
              <a:t>0</a:t>
            </a:r>
            <a:r>
              <a:rPr lang="en-US" altLang="en-US" smtClean="0"/>
              <a:t> phase</a:t>
            </a:r>
          </a:p>
          <a:p>
            <a:pPr lvl="1" eaLnBrk="1" hangingPunct="1"/>
            <a:r>
              <a:rPr lang="en-US" altLang="en-US" smtClean="0"/>
              <a:t>non-dividing, differentiated state</a:t>
            </a:r>
          </a:p>
          <a:p>
            <a:pPr lvl="1" eaLnBrk="1" hangingPunct="1"/>
            <a:r>
              <a:rPr lang="en-US" altLang="en-US" smtClean="0"/>
              <a:t>most human cells in G</a:t>
            </a:r>
            <a:r>
              <a:rPr lang="en-US" altLang="en-US" baseline="-25000" smtClean="0"/>
              <a:t>0</a:t>
            </a:r>
            <a:r>
              <a:rPr lang="en-US" altLang="en-US" smtClean="0"/>
              <a:t> phase</a:t>
            </a:r>
            <a:endParaRPr lang="en-US" altLang="en-US" sz="3100" smtClean="0"/>
          </a:p>
        </p:txBody>
      </p:sp>
      <p:sp>
        <p:nvSpPr>
          <p:cNvPr id="386053" name="Rectangle 5"/>
          <p:cNvSpPr>
            <a:spLocks noChangeArrowheads="1"/>
          </p:cNvSpPr>
          <p:nvPr/>
        </p:nvSpPr>
        <p:spPr bwMode="auto">
          <a:xfrm>
            <a:off x="4343400" y="3051175"/>
            <a:ext cx="4572000" cy="35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222250" indent="-2222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681038" indent="-2238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Aft>
                <a:spcPct val="0"/>
              </a:spcAft>
              <a:buClr>
                <a:srgbClr val="009999"/>
              </a:buClr>
              <a:buSzPct val="95000"/>
              <a:buFont typeface="Wingdings" pitchFamily="2" charset="2"/>
              <a:buChar char="§"/>
            </a:pPr>
            <a:r>
              <a:rPr lang="en-US" altLang="en-US" sz="2600" b="1">
                <a:solidFill>
                  <a:srgbClr val="000000"/>
                </a:solidFill>
              </a:rPr>
              <a:t>liver cells </a:t>
            </a:r>
          </a:p>
          <a:p>
            <a:pPr lvl="1" eaLnBrk="1" fontAlgn="base" hangingPunct="1">
              <a:spcAft>
                <a:spcPct val="0"/>
              </a:spcAft>
              <a:buSzPct val="95000"/>
              <a:buFont typeface="Wingdings" pitchFamily="2" charset="2"/>
              <a:buChar char="§"/>
            </a:pPr>
            <a:r>
              <a:rPr lang="en-US" altLang="en-US" sz="2600" b="1">
                <a:solidFill>
                  <a:srgbClr val="0F116A"/>
                </a:solidFill>
              </a:rPr>
              <a:t>in G</a:t>
            </a:r>
            <a:r>
              <a:rPr lang="en-US" altLang="en-US" sz="2600" b="1" baseline="-25000">
                <a:solidFill>
                  <a:srgbClr val="0F116A"/>
                </a:solidFill>
              </a:rPr>
              <a:t>0</a:t>
            </a:r>
            <a:r>
              <a:rPr lang="en-US" altLang="en-US" sz="2600" b="1">
                <a:solidFill>
                  <a:srgbClr val="0F116A"/>
                </a:solidFill>
              </a:rPr>
              <a:t>, but can be “called back” to cell cycle by external cues </a:t>
            </a:r>
          </a:p>
          <a:p>
            <a:pPr eaLnBrk="1" fontAlgn="base" hangingPunct="1">
              <a:spcAft>
                <a:spcPct val="0"/>
              </a:spcAft>
              <a:buClr>
                <a:srgbClr val="009999"/>
              </a:buClr>
              <a:buSzPct val="95000"/>
              <a:buFont typeface="Wingdings" pitchFamily="2" charset="2"/>
              <a:buChar char="§"/>
            </a:pPr>
            <a:r>
              <a:rPr lang="en-US" altLang="en-US" sz="2600" b="1">
                <a:solidFill>
                  <a:srgbClr val="000000"/>
                </a:solidFill>
              </a:rPr>
              <a:t>nerve &amp; muscle cells </a:t>
            </a:r>
          </a:p>
          <a:p>
            <a:pPr lvl="1" eaLnBrk="1" fontAlgn="base" hangingPunct="1">
              <a:spcAft>
                <a:spcPct val="0"/>
              </a:spcAft>
              <a:buSzPct val="95000"/>
              <a:buFont typeface="Wingdings" pitchFamily="2" charset="2"/>
              <a:buChar char="§"/>
            </a:pPr>
            <a:r>
              <a:rPr lang="en-US" altLang="en-US" sz="2600" b="1">
                <a:solidFill>
                  <a:srgbClr val="0F116A"/>
                </a:solidFill>
              </a:rPr>
              <a:t>highly specialized</a:t>
            </a:r>
          </a:p>
          <a:p>
            <a:pPr lvl="1" eaLnBrk="1" fontAlgn="base" hangingPunct="1">
              <a:spcAft>
                <a:spcPct val="0"/>
              </a:spcAft>
              <a:buSzPct val="95000"/>
              <a:buFont typeface="Wingdings" pitchFamily="2" charset="2"/>
              <a:buChar char="§"/>
            </a:pPr>
            <a:r>
              <a:rPr lang="en-US" altLang="en-US" sz="2600" b="1">
                <a:solidFill>
                  <a:srgbClr val="0F116A"/>
                </a:solidFill>
              </a:rPr>
              <a:t>arrested in G</a:t>
            </a:r>
            <a:r>
              <a:rPr lang="en-US" altLang="en-US" sz="2600" b="1" baseline="-25000">
                <a:solidFill>
                  <a:srgbClr val="0F116A"/>
                </a:solidFill>
              </a:rPr>
              <a:t>0</a:t>
            </a:r>
            <a:r>
              <a:rPr lang="en-US" altLang="en-US" sz="2600" b="1">
                <a:solidFill>
                  <a:srgbClr val="0F116A"/>
                </a:solidFill>
              </a:rPr>
              <a:t> &amp; can never divide</a:t>
            </a:r>
            <a:endParaRPr lang="en-US" altLang="en-US" sz="2600" b="1">
              <a:solidFill>
                <a:srgbClr val="000000"/>
              </a:solidFill>
            </a:endParaRPr>
          </a:p>
        </p:txBody>
      </p:sp>
      <p:sp>
        <p:nvSpPr>
          <p:cNvPr id="386054" name="Oval 6"/>
          <p:cNvSpPr>
            <a:spLocks noChangeArrowheads="1"/>
          </p:cNvSpPr>
          <p:nvPr/>
        </p:nvSpPr>
        <p:spPr bwMode="auto">
          <a:xfrm>
            <a:off x="3429000" y="5029200"/>
            <a:ext cx="1066800" cy="1219200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54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6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6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86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ibro Up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6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6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6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6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6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6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6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6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6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6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6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6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6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6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2" grpId="0" build="p" autoUpdateAnimBg="0"/>
      <p:bldP spid="386053" grpId="0" build="p" autoUpdateAnimBg="0"/>
      <p:bldP spid="3860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Cyclins and CDK’s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Cyclins are </a:t>
            </a:r>
            <a:r>
              <a:rPr lang="en-US" altLang="en-US" u="sng" smtClean="0">
                <a:solidFill>
                  <a:srgbClr val="FF0000"/>
                </a:solidFill>
              </a:rPr>
              <a:t>proteins</a:t>
            </a:r>
          </a:p>
          <a:p>
            <a:pPr eaLnBrk="1" hangingPunct="1"/>
            <a:r>
              <a:rPr lang="en-US" altLang="en-US" smtClean="0"/>
              <a:t>Cyclin-Dependent Kinases (CDK’s) are </a:t>
            </a:r>
            <a:r>
              <a:rPr lang="en-US" altLang="en-US" u="sng" smtClean="0">
                <a:solidFill>
                  <a:srgbClr val="FF0000"/>
                </a:solidFill>
              </a:rPr>
              <a:t>enzymes</a:t>
            </a:r>
          </a:p>
          <a:p>
            <a:pPr eaLnBrk="1" hangingPunct="1"/>
            <a:r>
              <a:rPr lang="en-US" altLang="en-US" smtClean="0"/>
              <a:t>When the two combine, they signal the </a:t>
            </a:r>
            <a:r>
              <a:rPr lang="en-US" altLang="en-US" u="sng" smtClean="0">
                <a:solidFill>
                  <a:srgbClr val="FF0000"/>
                </a:solidFill>
              </a:rPr>
              <a:t>cell cycle</a:t>
            </a:r>
            <a:r>
              <a:rPr lang="en-US" altLang="en-US" smtClean="0"/>
              <a:t> to begin.</a:t>
            </a:r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267200"/>
            <a:ext cx="42291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287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620</Words>
  <Application>Microsoft Office PowerPoint</Application>
  <PresentationFormat>On-screen Show (4:3)</PresentationFormat>
  <Paragraphs>154</Paragraphs>
  <Slides>21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1_Default Design</vt:lpstr>
      <vt:lpstr>Review of Mitosis</vt:lpstr>
      <vt:lpstr>Regulating the Cell Cycle</vt:lpstr>
      <vt:lpstr>Activation of cell division</vt:lpstr>
      <vt:lpstr>Quality Control Checkpoints</vt:lpstr>
      <vt:lpstr>Checkpoint control system</vt:lpstr>
      <vt:lpstr>Checkpoint control system</vt:lpstr>
      <vt:lpstr>G1/S checkpoint</vt:lpstr>
      <vt:lpstr>G0 phase</vt:lpstr>
      <vt:lpstr>Cyclins and CDK’s</vt:lpstr>
      <vt:lpstr>Cell cycle signals </vt:lpstr>
      <vt:lpstr>Cyclins and CDK’s</vt:lpstr>
      <vt:lpstr>External signals</vt:lpstr>
      <vt:lpstr>Cancer</vt:lpstr>
      <vt:lpstr>Growth Factors and Cancer</vt:lpstr>
      <vt:lpstr>Causes of Cancer</vt:lpstr>
      <vt:lpstr>Tumors</vt:lpstr>
      <vt:lpstr>Apoptosis</vt:lpstr>
      <vt:lpstr>Apoptosis</vt:lpstr>
      <vt:lpstr>Stem Cells</vt:lpstr>
      <vt:lpstr>Embryonic Stem Cells</vt:lpstr>
      <vt:lpstr>Adult Stem Cells</vt:lpstr>
    </vt:vector>
  </TitlesOfParts>
  <Company>ISD 742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Mitosis</dc:title>
  <dc:creator>desktopuser</dc:creator>
  <cp:lastModifiedBy>desktopuser</cp:lastModifiedBy>
  <cp:revision>1</cp:revision>
  <dcterms:created xsi:type="dcterms:W3CDTF">2015-01-09T17:27:14Z</dcterms:created>
  <dcterms:modified xsi:type="dcterms:W3CDTF">2015-01-09T17:27:47Z</dcterms:modified>
</cp:coreProperties>
</file>