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1" r:id="rId3"/>
  </p:sldMasterIdLst>
  <p:notesMasterIdLst>
    <p:notesMasterId r:id="rId3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3" r:id="rId26"/>
    <p:sldId id="279" r:id="rId27"/>
    <p:sldId id="280" r:id="rId28"/>
    <p:sldId id="281" r:id="rId29"/>
    <p:sldId id="282" r:id="rId30"/>
    <p:sldId id="283" r:id="rId31"/>
    <p:sldId id="284" r:id="rId32"/>
    <p:sldId id="290" r:id="rId33"/>
    <p:sldId id="291" r:id="rId34"/>
    <p:sldId id="292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559"/>
  </p:normalViewPr>
  <p:slideViewPr>
    <p:cSldViewPr>
      <p:cViewPr varScale="1">
        <p:scale>
          <a:sx n="60" d="100"/>
          <a:sy n="60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C75BE-58B5-42AE-B323-ED9C7DEE3DF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AB7D-402A-4160-B726-35411455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8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31D9C8-33C5-49BD-8BA3-09407E8CFD4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767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BC978D-B017-4F69-870A-201A45B5B62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046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BAA607-2C54-4D40-912A-F71D8B66360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D7C582-A9A9-4D71-BDC0-59692EBD8DC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6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29057" indent="-280406" eaLnBrk="0" hangingPunct="0"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21626" indent="-224325" eaLnBrk="0" hangingPunct="0"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570276" indent="-224325" eaLnBrk="0" hangingPunct="0"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18927" indent="-224325" eaLnBrk="0" hangingPunct="0"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9EBEDADF-9797-417B-A44C-82A9A3B4EC46}" type="slidenum">
              <a:rPr lang="en-US" altLang="zh-TW" sz="1200" b="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zh-TW" sz="1200" b="0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7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954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637C-7067-444B-AED4-A126E7B67926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2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126255-7BD9-49C7-8562-C4FD27B46C2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3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8D56CF-8411-4CD9-90B4-118B6BB4EFF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25B80C14-CC32-4DC1-BE62-CB286BBC0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21A3-9E78-4258-B35A-4DCB97C35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B487-5D71-4203-85EB-488FEC4A6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C3533-4210-4B11-BDD7-6E34AE49D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032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9AA67-126F-4BE6-A472-88246B95C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66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6961-115E-4552-885F-5228F1D8F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4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1EA2-985D-40C2-90AA-E1D3A2EDB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4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9BB5-2ACF-4481-8CAB-14D264DD88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7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FC48-A3E2-43E6-93BB-66D6A2F48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79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F08C-4E7E-44B5-9BA5-FBA60C74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0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CC52-8685-486E-98EF-8EF4368A3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6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35DF-06FF-4B74-8A64-CF0C5D7D7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1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456C-0A76-4311-9E6B-B1CE8B93B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88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70D8-5A66-41F0-84ED-243D13D0D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2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57A1-FB6B-464D-8DFC-5729A0655A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97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9241-D4BF-4CF2-90F0-E9880AEE0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34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2708-2FA5-40DA-A661-32B7F01AB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BFDC-0A22-4775-A909-3715E9FBBE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00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98E4-07A2-47A1-8F53-2A3936926A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16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3A7D-1AB4-4601-ADA6-2674E8AC8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15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6961-115E-4552-885F-5228F1D8F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74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D3F5-8053-4547-9458-D6BD15FA8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7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B768-F8E2-4BDD-B6B2-04B81845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1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1EA2-985D-40C2-90AA-E1D3A2EDB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70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9BB5-2ACF-4481-8CAB-14D264DD88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08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FC48-A3E2-43E6-93BB-66D6A2F48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18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F08C-4E7E-44B5-9BA5-FBA60C74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48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CC52-8685-486E-98EF-8EF4368A3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3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456C-0A76-4311-9E6B-B1CE8B93B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46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70D8-5A66-41F0-84ED-243D13D0D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68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57A1-FB6B-464D-8DFC-5729A0655A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0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9241-D4BF-4CF2-90F0-E9880AEE0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23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2708-2FA5-40DA-A661-32B7F01AB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2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983-AADB-4C1C-AAAD-AF40FC384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6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BFDC-0A22-4775-A909-3715E9FBBE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5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98E4-07A2-47A1-8F53-2A3936926A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33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3A7D-1AB4-4601-ADA6-2674E8AC8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36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6961-115E-4552-885F-5228F1D8F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83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D3F5-8053-4547-9458-D6BD15FA8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0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F355-A4AD-4094-99F1-18038ED05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3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75B0-F0D9-4AD8-A7E2-87A0BD4B7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6127-4E9F-4BEC-9A57-55FDE29B3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BE88-B310-4B7E-BAA8-5518130B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7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44BE2-EC28-4B87-A288-8B975286B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8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7" cstate="print">
              <a:alphaModFix amt="15000"/>
              <a:extLst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3AAF2-B013-453A-8397-CCE14C850C2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22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6411D-4057-46BA-96A3-B560497502A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6411D-4057-46BA-96A3-B560497502A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texascollege.edu/tdehne/BC_ShockwaveAnimations/07SWF-TourOfTheCell/07-16-EndomembraneSystem.swf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cubrH6HR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youtube\Endosymbiosis.mp4" TargetMode="External"/><Relationship Id="rId2" Type="http://schemas.openxmlformats.org/officeDocument/2006/relationships/hyperlink" Target="http://www.youtube.com/watch?v=wJyUtbn0O5Y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desktopuser\Desktop\youtube\The%20Cell%20Song.mp4" TargetMode="External"/><Relationship Id="rId5" Type="http://schemas.openxmlformats.org/officeDocument/2006/relationships/hyperlink" Target="file:///C:\Users\desktopuser\Desktop\youtube\Animals%20Cells%20Structure%20.mp4" TargetMode="Externa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743500" cy="30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51" y="1151225"/>
            <a:ext cx="318466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304800"/>
            <a:ext cx="230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Plant Cell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8262" y="4010009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Animal </a:t>
            </a:r>
          </a:p>
        </p:txBody>
      </p:sp>
      <p:pic>
        <p:nvPicPr>
          <p:cNvPr id="8" name="ClipArt Placeholder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505200"/>
            <a:ext cx="2819400" cy="32318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8850" y="5486400"/>
            <a:ext cx="281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Bacteria Cell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676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745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Vacuoles &amp; Vesicles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Sac-like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marL="234950" lvl="1" indent="0" eaLnBrk="1" hangingPunct="1"/>
            <a:r>
              <a:rPr lang="en-US" altLang="en-US" sz="2400" b="1" dirty="0">
                <a:latin typeface="Comic Sans MS" pitchFamily="66" charset="0"/>
              </a:rPr>
              <a:t>Storage compartments of the </a:t>
            </a:r>
            <a:r>
              <a:rPr lang="en-US" altLang="en-US" sz="2400" b="1" dirty="0" smtClean="0">
                <a:latin typeface="Comic Sans MS" pitchFamily="66" charset="0"/>
              </a:rPr>
              <a:t>cell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234950" lvl="1" indent="0" eaLnBrk="1" hangingPunct="1"/>
            <a:r>
              <a:rPr lang="en-US" altLang="en-US" sz="2400" b="1" dirty="0">
                <a:latin typeface="Comic Sans MS" pitchFamily="66" charset="0"/>
              </a:rPr>
              <a:t>Holds </a:t>
            </a:r>
            <a:r>
              <a:rPr lang="en-US" altLang="en-US" sz="2400" b="1" u="sng" dirty="0">
                <a:latin typeface="Comic Sans MS" pitchFamily="66" charset="0"/>
              </a:rPr>
              <a:t>wastes</a:t>
            </a:r>
            <a:r>
              <a:rPr lang="en-US" altLang="en-US" sz="2400" b="1" dirty="0">
                <a:latin typeface="Comic Sans MS" pitchFamily="66" charset="0"/>
              </a:rPr>
              <a:t>, food, </a:t>
            </a:r>
            <a:r>
              <a:rPr lang="en-US" altLang="en-US" sz="2400" b="1" dirty="0" smtClean="0">
                <a:latin typeface="Comic Sans MS" pitchFamily="66" charset="0"/>
              </a:rPr>
              <a:t>proteins, </a:t>
            </a:r>
            <a:r>
              <a:rPr lang="en-US" sz="2400" b="1" dirty="0" smtClean="0">
                <a:latin typeface="Comic Sans MS" panose="030F0702030302020204" pitchFamily="66" charset="0"/>
              </a:rPr>
              <a:t>salts </a:t>
            </a:r>
          </a:p>
          <a:p>
            <a:pPr marL="234950" lvl="1" indent="0" eaLnBrk="1" hangingPunct="1"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 and carbohydrates</a:t>
            </a:r>
          </a:p>
          <a:p>
            <a:pPr marL="234950" lvl="1" indent="0" eaLnBrk="1" hangingPunct="1">
              <a:buNone/>
            </a:pPr>
            <a:r>
              <a:rPr lang="en-US" altLang="en-US" sz="2400" b="1" u="sng" dirty="0">
                <a:latin typeface="Comic Sans MS" pitchFamily="66" charset="0"/>
              </a:rPr>
              <a:t>Central Vacuole</a:t>
            </a:r>
            <a:r>
              <a:rPr lang="en-US" altLang="en-US" sz="2400" b="1" dirty="0">
                <a:latin typeface="Comic Sans MS" pitchFamily="66" charset="0"/>
              </a:rPr>
              <a:t> in Plant Cells- Holds </a:t>
            </a:r>
            <a:r>
              <a:rPr lang="en-US" altLang="en-US" sz="2400" b="1" u="sng" dirty="0" smtClean="0">
                <a:latin typeface="Comic Sans MS" pitchFamily="66" charset="0"/>
              </a:rPr>
              <a:t>water</a:t>
            </a:r>
            <a:r>
              <a:rPr lang="en-US" altLang="en-US" sz="2400" b="1" dirty="0" smtClean="0">
                <a:latin typeface="Comic Sans MS" pitchFamily="66" charset="0"/>
              </a:rPr>
              <a:t> </a:t>
            </a:r>
            <a:r>
              <a:rPr lang="en-US" altLang="en-US" sz="2400" b="1" dirty="0">
                <a:latin typeface="Comic Sans MS" pitchFamily="66" charset="0"/>
              </a:rPr>
              <a:t>in plant </a:t>
            </a:r>
            <a:r>
              <a:rPr lang="en-US" altLang="en-US" sz="2400" b="1" dirty="0" smtClean="0">
                <a:latin typeface="Comic Sans MS" pitchFamily="66" charset="0"/>
              </a:rPr>
              <a:t>cells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234950" lvl="1" indent="0" eaLnBrk="1" hangingPunct="1"/>
            <a:r>
              <a:rPr lang="en-US" sz="2400" b="1" dirty="0" smtClean="0">
                <a:latin typeface="Comic Sans MS" panose="030F0702030302020204" pitchFamily="66" charset="0"/>
              </a:rPr>
              <a:t>Some unicellular organisms (ex. Paramecium) there is a contractile vacuole that pumps excess water out of the</a:t>
            </a:r>
          </a:p>
          <a:p>
            <a:pPr marL="234950" lvl="1" indent="0" eaLnBrk="1" hangingPunct="1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                cell.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7171" name="Picture 4" descr="http://edu.glogster.com/media/5/29/55/64/295564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2309446" cy="193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http://www.enchantedlearning.com/subjects/animals/cell/anatom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631" y="128954"/>
            <a:ext cx="31448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715000" y="1792516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93869" y="879566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3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5181600" y="4419600"/>
            <a:ext cx="9144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Comic Sans MS" pitchFamily="66" charset="0"/>
              </a:rPr>
              <a:t>Ribosomes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6482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Structure</a:t>
            </a:r>
          </a:p>
          <a:p>
            <a:pPr lvl="1" eaLnBrk="1" hangingPunct="1"/>
            <a:r>
              <a:rPr lang="en-US" sz="2400" b="1" dirty="0">
                <a:latin typeface="Comic Sans MS" panose="030F0702030302020204" pitchFamily="66" charset="0"/>
              </a:rPr>
              <a:t>Small particles of RNA and protein</a:t>
            </a:r>
          </a:p>
          <a:p>
            <a:pPr lvl="1" eaLnBrk="1" hangingPunct="1"/>
            <a:r>
              <a:rPr lang="en-US" sz="2400" b="1" dirty="0">
                <a:latin typeface="Comic Sans MS" panose="030F0702030302020204" pitchFamily="66" charset="0"/>
              </a:rPr>
              <a:t>Made of two subunits </a:t>
            </a:r>
          </a:p>
          <a:p>
            <a:pPr lvl="1" eaLnBrk="1" hangingPunct="1"/>
            <a:r>
              <a:rPr lang="en-US" sz="2400" b="1" dirty="0">
                <a:latin typeface="Comic Sans MS" panose="030F0702030302020204" pitchFamily="66" charset="0"/>
              </a:rPr>
              <a:t>Found throughout the cytoplasm or attached to ER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Function</a:t>
            </a:r>
          </a:p>
          <a:p>
            <a:pPr lvl="1" eaLnBrk="1" hangingPunct="1"/>
            <a:r>
              <a:rPr lang="en-US" sz="2400" b="1" u="sng" dirty="0">
                <a:latin typeface="Comic Sans MS" panose="030F0702030302020204" pitchFamily="66" charset="0"/>
              </a:rPr>
              <a:t>Assemble/synthesize (make) proteins</a:t>
            </a:r>
          </a:p>
          <a:p>
            <a:pPr marL="342900" lvl="1" indent="-342900" eaLnBrk="1" hangingPunct="1">
              <a:buNone/>
            </a:pPr>
            <a:r>
              <a:rPr lang="en-US" altLang="en-US" sz="2400" b="1" u="sng" dirty="0">
                <a:latin typeface="Comic Sans MS" panose="030F0702030302020204" pitchFamily="66" charset="0"/>
              </a:rPr>
              <a:t>One of the most important jobs carried out in the cell is making proteins.</a:t>
            </a:r>
          </a:p>
          <a:p>
            <a:pPr eaLnBrk="1" hangingPunct="1">
              <a:buFontTx/>
              <a:buNone/>
              <a:defRPr/>
            </a:pPr>
            <a:endParaRPr lang="en-US" altLang="en-US" sz="2800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8133" name="Picture 5" descr="animal cell p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4272" y="1828801"/>
            <a:ext cx="4099727" cy="2971800"/>
          </a:xfrm>
          <a:noFill/>
        </p:spPr>
      </p:pic>
      <p:pic>
        <p:nvPicPr>
          <p:cNvPr id="6" name="Picture 4" descr="http://2.bp.blogspot.com/_DFg9PJ80_Cg/TN0_p7aHz7I/AAAAAAAAADE/oLidHvUZYKE/s1600/Rybos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799" y="228600"/>
            <a:ext cx="2267759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0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Endoplasmic Reticulum (E.R.)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32960" y="1295400"/>
            <a:ext cx="4027488" cy="452596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2400" b="1" u="sng" dirty="0" smtClean="0">
                <a:solidFill>
                  <a:schemeClr val="tx2"/>
                </a:solidFill>
                <a:latin typeface="Comic Sans MS" pitchFamily="66" charset="0"/>
              </a:rPr>
              <a:t>SMOOTH E.R.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Comic Sans MS" pitchFamily="66" charset="0"/>
              </a:rPr>
              <a:t>Not covered by ribosomes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latin typeface="Comic Sans MS" pitchFamily="66" charset="0"/>
              </a:rPr>
              <a:t>Produces lipids like hormones, and processes proteins to send them to Golgi.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latin typeface="Comic Sans MS" pitchFamily="66" charset="0"/>
              </a:rPr>
              <a:t>Breaks down toxic substances.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24000"/>
            <a:ext cx="3581400" cy="41148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2400" b="1" u="sng" dirty="0" smtClean="0">
                <a:latin typeface="Comic Sans MS" pitchFamily="66" charset="0"/>
              </a:rPr>
              <a:t>ROUGH E.R.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Comic Sans MS" pitchFamily="66" charset="0"/>
              </a:rPr>
              <a:t>Ribosomes attached to surface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latin typeface="Comic Sans MS" pitchFamily="66" charset="0"/>
              </a:rPr>
              <a:t>Produces proteins</a:t>
            </a:r>
          </a:p>
        </p:txBody>
      </p:sp>
      <p:pic>
        <p:nvPicPr>
          <p:cNvPr id="47109" name="Picture 2" descr="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0"/>
          <a:stretch>
            <a:fillRect/>
          </a:stretch>
        </p:blipFill>
        <p:spPr bwMode="auto">
          <a:xfrm>
            <a:off x="1600200" y="4038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6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Rough ER</a:t>
            </a:r>
          </a:p>
        </p:txBody>
      </p:sp>
      <p:pic>
        <p:nvPicPr>
          <p:cNvPr id="11268" name="Picture 4" descr="http://creationrevolution.com/wp-content/uploads/2010/11/Golgi-Apparatus-and-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53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810000" y="1143000"/>
            <a:ext cx="28194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Golgi Apparatus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Stack of closely apposed membranes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Flattened sacs (like a stack of pancakes) 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Near the cell’s membrane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Modifies, sorts, and packages proteins and other materials from the ER for storage in the cell or secretion outside of the cell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9219" name="Picture 4" descr="http://creationrevolution.com/wp-content/uploads/2010/11/Golgi-Apparatus-and-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271" y="39542"/>
            <a:ext cx="2971800" cy="258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810500" y="2362200"/>
            <a:ext cx="26670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ttp://image.shutterstock.com/display_pic_with_logo/291400/291400,1248794500,6/stock-vector-a-cartoony-illustration-of-a-delivery-man-with-heavy-packing-boxes-34382821.jpg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00300" y="9906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21224"/>
            <a:ext cx="2240671" cy="13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32E154A6-F2FF-4EBE-BDCC-7AB2F0B9C5EB}" type="slidenum">
              <a:rPr kumimoji="0" lang="en-US" altLang="en-US" sz="1400" b="0" smtClean="0">
                <a:solidFill>
                  <a:srgbClr val="FFFFFF"/>
                </a:solidFill>
              </a:rPr>
              <a:pPr eaLnBrk="1" hangingPunct="1"/>
              <a:t>15</a:t>
            </a:fld>
            <a:endParaRPr kumimoji="0" lang="en-US" altLang="en-US" sz="1400" b="0" smtClean="0">
              <a:solidFill>
                <a:srgbClr val="FFFFFF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itchFamily="66" charset="0"/>
              </a:rPr>
              <a:t>Endomembrane System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609600" y="57150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en-US" alt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/>
          <a:stretch>
            <a:fillRect/>
          </a:stretch>
        </p:blipFill>
        <p:spPr bwMode="auto">
          <a:xfrm>
            <a:off x="1600200" y="1143000"/>
            <a:ext cx="62499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304800" y="5730875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D4D4D4"/>
                </a:solidFill>
                <a:cs typeface="Arial" charset="0"/>
              </a:rPr>
              <a:t>Includes nuclear membrane connected to ER connected to cell membrane (transport)</a:t>
            </a:r>
          </a:p>
        </p:txBody>
      </p:sp>
    </p:spTree>
    <p:extLst>
      <p:ext uri="{BB962C8B-B14F-4D97-AF65-F5344CB8AC3E}">
        <p14:creationId xmlns:p14="http://schemas.microsoft.com/office/powerpoint/2010/main" val="841117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5486400"/>
            <a:ext cx="7086600" cy="22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solidFill>
                  <a:schemeClr val="accent2"/>
                </a:solidFill>
              </a:rPr>
              <a:t>Animation from: http://www.franklincollege.edu/bioweb/A&amp;Pfiles/week04.html</a:t>
            </a:r>
          </a:p>
        </p:txBody>
      </p:sp>
      <p:pic>
        <p:nvPicPr>
          <p:cNvPr id="56323" name="Picture 4" descr="secre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696200" cy="3848100"/>
          </a:xfrm>
          <a:noFill/>
        </p:spPr>
      </p:pic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280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charset="0"/>
                <a:hlinkClick r:id="rId3"/>
              </a:rPr>
              <a:t>See a Golgi movie</a:t>
            </a:r>
            <a:endParaRPr lang="en-US" altLang="en-US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28600"/>
            <a:ext cx="5562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A2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  <a:cs typeface="Arial" charset="0"/>
              </a:rPr>
              <a:t>Golgi Animation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304800" y="9906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cs typeface="Arial" charset="0"/>
              </a:rPr>
              <a:t>Materials are transported from Rough ER to Golgi to the cell membrane by VESICLES</a:t>
            </a:r>
          </a:p>
        </p:txBody>
      </p:sp>
    </p:spTree>
    <p:extLst>
      <p:ext uri="{BB962C8B-B14F-4D97-AF65-F5344CB8AC3E}">
        <p14:creationId xmlns:p14="http://schemas.microsoft.com/office/powerpoint/2010/main" val="147012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5" y="76200"/>
            <a:ext cx="8229600" cy="57451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Mitochondria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Structure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Enclosed by two membranes- an outer and an inner membrane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Mitochondria are inherited from the maternal (mother) side of your family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Contain their own DNA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b="1" dirty="0">
                <a:latin typeface="Comic Sans MS" pitchFamily="66" charset="0"/>
              </a:rPr>
              <a:t>Location of cellular </a:t>
            </a:r>
            <a:r>
              <a:rPr lang="en-US" altLang="en-US" sz="2400" b="1" dirty="0" smtClean="0">
                <a:latin typeface="Comic Sans MS" pitchFamily="66" charset="0"/>
              </a:rPr>
              <a:t>respiration</a:t>
            </a:r>
            <a:endParaRPr lang="en-US" sz="2400" b="1" u="sng" dirty="0" smtClean="0">
              <a:latin typeface="Comic Sans MS" panose="030F0702030302020204" pitchFamily="66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Convert chemical energy stored in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	food into compounds that are more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    convenient for the cell to use</a:t>
            </a:r>
          </a:p>
          <a:p>
            <a:pPr marL="4699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                 Food </a:t>
            </a:r>
            <a:r>
              <a:rPr lang="en-US" sz="2400" b="1" dirty="0" smtClean="0">
                <a:latin typeface="Comic Sans MS" panose="030F0702030302020204" pitchFamily="66" charset="0"/>
                <a:sym typeface="Wingdings"/>
              </a:rPr>
              <a:t></a:t>
            </a:r>
            <a:r>
              <a:rPr lang="en-US" sz="2400" b="1" dirty="0" smtClean="0">
                <a:latin typeface="Comic Sans MS" panose="030F0702030302020204" pitchFamily="66" charset="0"/>
              </a:rPr>
              <a:t> ATP (energy!)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14339" name="Picture 4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141" y="2590800"/>
            <a:ext cx="2213257" cy="2332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http://zedomax.com/blog/wp-content/uploads/2007/12/batteries.jpg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338828" y="5040086"/>
            <a:ext cx="132562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0" y="6096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  <a:hlinkClick r:id="rId4"/>
              </a:rPr>
              <a:t>Three parents and a baby - video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Nucleus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Surrounded by a nuclear envelope composed of two membranes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Control center of the cell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Contains nearly all of the cell’s DNA and the nucleolus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DNA carries the instructions for making proteins and other important molecules</a:t>
            </a:r>
          </a:p>
          <a:p>
            <a:pPr marL="469900" lvl="1" indent="0" eaLnBrk="1" hangingPunct="1">
              <a:buNone/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15363" name="Picture 4" descr="http://t3.gstatic.com/images?q=tbn:ANd9GcSV7vojwjBRat28qhhUSgX_Qgg_CLDw_QNv3cB-8_VtcOR45u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"/>
            <a:ext cx="2697698" cy="1798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http://www.clipartheaven.com/clipart/anatomy/brain.gif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09800" y="284869"/>
            <a:ext cx="1402298" cy="15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3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Nucleolus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</a:t>
            </a:r>
          </a:p>
          <a:p>
            <a:pPr eaLnBrk="1" hangingPunct="1">
              <a:defRPr/>
            </a:pPr>
            <a:r>
              <a:rPr lang="en-US" altLang="en-US" b="1" dirty="0">
                <a:latin typeface="Comic Sans MS" pitchFamily="66" charset="0"/>
              </a:rPr>
              <a:t>Cluster of DNA inside the nucleus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Small, dense region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Assembly of ribosomes and RNA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6387" name="Picture 4" descr="http://ridge.icu.ac.jp/biobk/nucleus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57600"/>
            <a:ext cx="4324350" cy="301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Cell Structure and Function Notes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4383741"/>
            <a:ext cx="7739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Organelles:  What you should know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Wingdings" pitchFamily="2" charset="2"/>
              </a:rPr>
              <a:t>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41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  <a:hlinkClick r:id="rId2"/>
              </a:rPr>
              <a:t>Inner Life of a Cell - Video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9997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Bozeman </a:t>
            </a:r>
            <a:r>
              <a:rPr lang="en-US" dirty="0" err="1" smtClean="0">
                <a:hlinkClick r:id="rId3" action="ppaction://hlinkfile"/>
              </a:rPr>
              <a:t>Endosymbiotic</a:t>
            </a:r>
            <a:r>
              <a:rPr lang="en-US" dirty="0" smtClean="0">
                <a:hlinkClick r:id="rId3" action="ppaction://hlinkfile"/>
              </a:rPr>
              <a:t>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Nuclear Membrane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Structure- 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Nuclear envelope (membrane)</a:t>
            </a:r>
            <a:r>
              <a:rPr lang="en-US" sz="2400" b="1" dirty="0" smtClean="0">
                <a:latin typeface="Comic Sans MS" panose="030F0702030302020204" pitchFamily="66" charset="0"/>
              </a:rPr>
              <a:t> is dotted with thousands of pores 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Function-</a:t>
            </a:r>
          </a:p>
          <a:p>
            <a:pPr marL="800100" lvl="4" indent="-342900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-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Allows materials to move into and out of the nucleus </a:t>
            </a:r>
            <a:r>
              <a:rPr lang="en-US" sz="2400" b="1" dirty="0" smtClean="0">
                <a:latin typeface="Comic Sans MS" panose="030F0702030302020204" pitchFamily="66" charset="0"/>
              </a:rPr>
              <a:t>(example: proteins, RNA)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7411" name="Picture 2" descr="http://kconline.kaskaskia.edu/bcambron/Biology%20117/Cells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67200"/>
            <a:ext cx="3038475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4" descr="http://www.emc.maricopa.edu/faculty/farabee/biobk/nucleus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3429000" cy="239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8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Lysosome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 (mostly in animal cells)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Small organelle filled with enzymes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Digestion or breakdown </a:t>
            </a:r>
            <a:r>
              <a:rPr lang="en-US" sz="2400" b="1" dirty="0" smtClean="0">
                <a:latin typeface="Comic Sans MS" panose="030F0702030302020204" pitchFamily="66" charset="0"/>
              </a:rPr>
              <a:t>of lipids, carbohydrates and proteins into small molecules the cell can use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Break down organelles that have outlived their usefulness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8435" name="Picture 4" descr="http://www.biology4kids.com/files/art/cell_lysosom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00550"/>
            <a:ext cx="1905000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6" descr="http://www.biology4kids.com/files/art/cell_lysosom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95800"/>
            <a:ext cx="5172075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http://www.labsafety.com/images/xl/Lysol-All-Purpose-Cleaner-LSS-_i_S01_61174.jpg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677028" y="200028"/>
            <a:ext cx="2009772" cy="20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6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Lysosomes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6462"/>
            <a:ext cx="8229600" cy="4525963"/>
          </a:xfrm>
        </p:spPr>
        <p:txBody>
          <a:bodyPr/>
          <a:lstStyle/>
          <a:p>
            <a:r>
              <a:rPr lang="en-US" altLang="en-US" sz="2400" dirty="0" smtClean="0">
                <a:latin typeface="Comic Sans MS" panose="030F0702030302020204" pitchFamily="66" charset="0"/>
              </a:rPr>
              <a:t>Role of lysosomes in development?</a:t>
            </a:r>
            <a:endParaRPr lang="en-US" altLang="en-US" sz="24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4765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4" y="3352800"/>
            <a:ext cx="4958860" cy="236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8923" y="1600200"/>
            <a:ext cx="525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Breaks down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food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unwanted cell parts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bacteria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helps in APOPTOSIS  “programmed cell death”</a:t>
            </a:r>
          </a:p>
        </p:txBody>
      </p:sp>
      <p:pic>
        <p:nvPicPr>
          <p:cNvPr id="7" name="Picture 3" descr="imag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/>
          <a:stretch>
            <a:fillRect/>
          </a:stretch>
        </p:blipFill>
        <p:spPr bwMode="auto">
          <a:xfrm>
            <a:off x="5505450" y="3810000"/>
            <a:ext cx="3352800" cy="25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nap ITC" pitchFamily="82" charset="0"/>
              </a:rPr>
              <a:t>Peroxisomes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95400"/>
            <a:ext cx="396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800" dirty="0" smtClean="0"/>
              <a:t>Filled with enzymes to digest toxic substances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2800" dirty="0" smtClean="0"/>
              <a:t>Numerous in the liver</a:t>
            </a:r>
          </a:p>
          <a:p>
            <a:pPr>
              <a:defRPr/>
            </a:pPr>
            <a:r>
              <a:rPr lang="en-US" altLang="en-US" sz="2800" dirty="0" smtClean="0"/>
              <a:t>Do not form at Golgi Body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 smtClean="0"/>
              <a:t>Remember:</a:t>
            </a:r>
          </a:p>
          <a:p>
            <a:pPr marL="0" indent="0">
              <a:buFontTx/>
              <a:buNone/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Lysosomes are formed in the Golgi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38400"/>
            <a:ext cx="44338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462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Chloroplasts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 (only in plants)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Surrounded by two membranes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Inside are stacks of other 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	membranes that contain a green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	pigment called chlorophyll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Contain their own DNA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 (location of photosynthesis)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Capture energy from sunlight and convert it into chemical energy in a process called photosynthesis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Sun light (energy!) </a:t>
            </a:r>
            <a:r>
              <a:rPr lang="en-US" sz="2400" b="1" u="sng" dirty="0" smtClean="0">
                <a:latin typeface="Comic Sans MS" panose="030F0702030302020204" pitchFamily="66" charset="0"/>
                <a:sym typeface="Wingdings" pitchFamily="2" charset="2"/>
              </a:rPr>
              <a:t></a:t>
            </a:r>
            <a:r>
              <a:rPr lang="en-US" sz="2400" b="1" u="sng" dirty="0" smtClean="0">
                <a:latin typeface="Comic Sans MS" panose="030F0702030302020204" pitchFamily="66" charset="0"/>
              </a:rPr>
              <a:t> Food!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9459" name="Picture 4" descr="http://micro.magnet.fsu.edu/cells/chloroplasts/images/chloroplasts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565" y="533400"/>
            <a:ext cx="3021889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http://www.aboutmyplanet.com/files/2009/01/solar_panel.jpg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688355" y="5257800"/>
            <a:ext cx="174015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75385"/>
            <a:ext cx="218535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Chromoplasts</a:t>
            </a:r>
            <a:br>
              <a:rPr lang="en-US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(Only in Plant Cells) </a:t>
            </a:r>
            <a:endParaRPr lang="en-US" altLang="en-US" sz="4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394652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/>
              <a:t>Plastids that contain other colors within a plant cell.</a:t>
            </a:r>
          </a:p>
          <a:p>
            <a:pPr eaLnBrk="1" hangingPunct="1">
              <a:buFontTx/>
              <a:buNone/>
              <a:defRPr/>
            </a:pPr>
            <a:endParaRPr lang="en-US" altLang="en-US" sz="3200" b="1" dirty="0" smtClean="0"/>
          </a:p>
        </p:txBody>
      </p:sp>
      <p:pic>
        <p:nvPicPr>
          <p:cNvPr id="57348" name="Picture 4" descr="capsicum_chromopla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/>
          <a:stretch>
            <a:fillRect/>
          </a:stretch>
        </p:blipFill>
        <p:spPr bwMode="auto">
          <a:xfrm>
            <a:off x="4800600" y="2362200"/>
            <a:ext cx="3962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Cytoskeleton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</a:t>
            </a:r>
          </a:p>
          <a:p>
            <a:pPr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a network of long protein strands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  located in the (cytoplasm)cytosol;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   2 types 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>
                <a:latin typeface="Comic Sans MS" panose="030F0702030302020204" pitchFamily="66" charset="0"/>
              </a:rPr>
              <a:t>		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1) Microfilaments (thinner)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latin typeface="Comic Sans MS" panose="030F0702030302020204" pitchFamily="66" charset="0"/>
              </a:rPr>
              <a:t>		2) Microtubules (thicker)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Microfilaments- threadlike and made of actin</a:t>
            </a:r>
          </a:p>
          <a:p>
            <a:pPr lvl="2" eaLnBrk="1" hangingPunct="1"/>
            <a:r>
              <a:rPr lang="en-US" b="1" dirty="0" smtClean="0">
                <a:latin typeface="Comic Sans MS" panose="030F0702030302020204" pitchFamily="66" charset="0"/>
              </a:rPr>
              <a:t>Tough and flexible framework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Microtubules- hollow and made of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tubulin</a:t>
            </a:r>
            <a:r>
              <a:rPr lang="en-US" sz="2400" b="1" dirty="0" smtClean="0">
                <a:latin typeface="Comic Sans MS" panose="030F0702030302020204" pitchFamily="66" charset="0"/>
              </a:rPr>
              <a:t> (</a:t>
            </a:r>
            <a:r>
              <a:rPr lang="en-US" sz="2400" b="1" dirty="0" err="1" smtClean="0">
                <a:latin typeface="Comic Sans MS" panose="030F0702030302020204" pitchFamily="66" charset="0"/>
              </a:rPr>
              <a:t>tubulin</a:t>
            </a:r>
            <a:r>
              <a:rPr lang="en-US" sz="2400" b="1" dirty="0" smtClean="0">
                <a:latin typeface="Comic Sans MS" panose="030F0702030302020204" pitchFamily="66" charset="0"/>
              </a:rPr>
              <a:t> also forms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centrioles</a:t>
            </a:r>
            <a:r>
              <a:rPr lang="en-US" sz="2400" b="1" dirty="0" smtClean="0">
                <a:latin typeface="Comic Sans MS" panose="030F0702030302020204" pitchFamily="66" charset="0"/>
              </a:rPr>
              <a:t> in animal </a:t>
            </a:r>
            <a:r>
              <a:rPr lang="en-US" b="1" dirty="0" smtClean="0"/>
              <a:t>cells)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0483" name="Picture 4" descr="http://micro.magnet.fsu.edu/cells/centrioles/images/centrioles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895" y="5190633"/>
            <a:ext cx="1628775" cy="1333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6" descr="http://library.thinkquest.org/C004535/media/cytoskeleton.gif"/>
          <p:cNvPicPr>
            <a:picLocks noChangeAspect="1" noChangeArrowheads="1"/>
          </p:cNvPicPr>
          <p:nvPr/>
        </p:nvPicPr>
        <p:blipFill>
          <a:blip r:embed="rId3" cstate="print"/>
          <a:srcRect b="27618"/>
          <a:stretch>
            <a:fillRect/>
          </a:stretch>
        </p:blipFill>
        <p:spPr bwMode="auto">
          <a:xfrm>
            <a:off x="2057400" y="5257800"/>
            <a:ext cx="3886200" cy="1451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8" descr="http://www.frontiers-in-genetics.org/pictures/cytosquelett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243840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2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Cytoskeleton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Helps the cell maintain shape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Microfilaments- allow for movement in organisms such as amoebas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Microtubules- maintains cell shape and important in cell division where they form the mitotic spindles that help separate chromosomes</a:t>
            </a:r>
          </a:p>
          <a:p>
            <a:pPr lvl="2" eaLnBrk="1" hangingPunct="1"/>
            <a:r>
              <a:rPr lang="en-US" b="1" dirty="0" smtClean="0">
                <a:latin typeface="Comic Sans MS" panose="030F0702030302020204" pitchFamily="66" charset="0"/>
              </a:rPr>
              <a:t>Help build projections from the cell surface: cilia and flagella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1507" name="Picture 4" descr="http://micro.magnet.fsu.edu/cells/centrioles/images/centrioles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999" y="4419600"/>
            <a:ext cx="2390775" cy="19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8" descr="http://www.frontiers-in-genetics.org/pictures/cytosquelett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999" y="76200"/>
            <a:ext cx="201771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 descr="http://library.thinkquest.org/C004535/media/cytoskeleton.gif"/>
          <p:cNvPicPr>
            <a:picLocks noChangeAspect="1" noChangeArrowheads="1"/>
          </p:cNvPicPr>
          <p:nvPr/>
        </p:nvPicPr>
        <p:blipFill>
          <a:blip r:embed="rId4" cstate="print"/>
          <a:srcRect b="27618"/>
          <a:stretch>
            <a:fillRect/>
          </a:stretch>
        </p:blipFill>
        <p:spPr bwMode="auto">
          <a:xfrm>
            <a:off x="1295400" y="4672580"/>
            <a:ext cx="3886200" cy="1451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3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Cilia / Flagella  </a:t>
            </a:r>
            <a:br>
              <a:rPr lang="en-US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sz="2400" b="1" dirty="0">
                <a:latin typeface="Comic Sans MS" panose="030F0702030302020204" pitchFamily="66" charset="0"/>
              </a:rPr>
              <a:t>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(only in animal cells)</a:t>
            </a:r>
            <a:endParaRPr lang="en-US" altLang="en-US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omic Sans MS" panose="030F0702030302020204" pitchFamily="66" charset="0"/>
              </a:rPr>
              <a:t>Structure/Function: </a:t>
            </a:r>
          </a:p>
          <a:p>
            <a:pPr eaLnBrk="1" hangingPunct="1"/>
            <a:r>
              <a:rPr lang="en-US" altLang="en-US" sz="2400" u="sng" dirty="0" smtClean="0">
                <a:latin typeface="Comic Sans MS" panose="030F0702030302020204" pitchFamily="66" charset="0"/>
              </a:rPr>
              <a:t>hair-like organelles that extend from the surface of the cell, where they assist in movement</a:t>
            </a:r>
          </a:p>
          <a:p>
            <a:pPr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Made of microtubules!</a:t>
            </a:r>
          </a:p>
          <a:p>
            <a:pPr eaLnBrk="1" hangingPunct="1"/>
            <a:r>
              <a:rPr lang="en-US" altLang="en-US" sz="2400" dirty="0" smtClean="0">
                <a:latin typeface="Comic Sans MS" panose="030F0702030302020204" pitchFamily="66" charset="0"/>
              </a:rPr>
              <a:t>Differences between cilia and flagella</a:t>
            </a:r>
            <a:endParaRPr lang="en-US" altLang="en-US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21" y="2120709"/>
            <a:ext cx="2107406" cy="15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85"/>
            <a:ext cx="1933575" cy="15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ili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300" y="3070225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perm swimmi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53167"/>
            <a:ext cx="2209800" cy="259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Centrioles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b="1" dirty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Structure-</a:t>
            </a:r>
          </a:p>
          <a:p>
            <a:pPr eaLnBrk="1" hangingPunct="1">
              <a:buFontTx/>
              <a:buChar char="-"/>
            </a:pPr>
            <a:r>
              <a:rPr lang="en-US" sz="2400" b="1" dirty="0" smtClean="0">
                <a:latin typeface="Comic Sans MS" panose="030F0702030302020204" pitchFamily="66" charset="0"/>
              </a:rPr>
              <a:t>Made of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tubulin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Char char="-"/>
            </a:pPr>
            <a:r>
              <a:rPr lang="en-US" sz="2400" b="1" dirty="0" smtClean="0">
                <a:latin typeface="Comic Sans MS" panose="030F0702030302020204" pitchFamily="66" charset="0"/>
              </a:rPr>
              <a:t>Found only in animal cells- 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Function- 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-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Used in cell division to form the spindles that help separate the replicated chromosomes </a:t>
            </a:r>
          </a:p>
        </p:txBody>
      </p:sp>
      <p:pic>
        <p:nvPicPr>
          <p:cNvPr id="23555" name="Picture 4" descr="http://micro.magnet.fsu.edu/cells/centrioles/images/centrioles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029200"/>
            <a:ext cx="2057400" cy="168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2" descr="http://www.yellowtang.org/images/centrioles_c_la_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3276600" cy="260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4" descr="mi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00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hlinkClick r:id="rId5" action="ppaction://hlinkfile"/>
          </p:cNvPr>
          <p:cNvSpPr txBox="1"/>
          <p:nvPr/>
        </p:nvSpPr>
        <p:spPr>
          <a:xfrm>
            <a:off x="2971800" y="525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  <a:hlinkClick r:id="rId5" action="ppaction://hlinkfile"/>
              </a:rPr>
              <a:t>Animal Video - Review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7721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  <a:hlinkClick r:id="rId6" action="ppaction://hlinkfile"/>
              </a:rPr>
              <a:t>Cell Rap Song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772400" cy="3733800"/>
          </a:xfrm>
        </p:spPr>
        <p:txBody>
          <a:bodyPr/>
          <a:lstStyle/>
          <a:p>
            <a:pPr lvl="0" indent="-342900"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indent="-342900"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Cells contain internal structures </a:t>
            </a:r>
          </a:p>
          <a:p>
            <a:pPr marL="0" lvl="0" indent="0" eaLnBrk="1" hangingPunct="1">
              <a:spcBef>
                <a:spcPct val="20000"/>
              </a:spcBef>
              <a:buClrTx/>
              <a:buSzTx/>
              <a:buNone/>
            </a:pPr>
            <a:r>
              <a:rPr lang="en-US" altLang="en-US" sz="2400" kern="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altLang="en-US" sz="2400" kern="0" dirty="0" smtClean="0">
                <a:latin typeface="Comic Sans MS" panose="030F0702030302020204" pitchFamily="66" charset="0"/>
                <a:cs typeface="Arial"/>
              </a:rPr>
              <a:t>    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called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organelles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 </a:t>
            </a:r>
          </a:p>
          <a:p>
            <a:pPr lvl="0" indent="-342900"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3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indent="-342900"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indent="-342900"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3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indent="-342900"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indent="-342900"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Organelles carry out specific </a:t>
            </a:r>
          </a:p>
          <a:p>
            <a:pPr marL="0" lvl="0" indent="0" eaLnBrk="1" hangingPunct="1">
              <a:spcBef>
                <a:spcPct val="20000"/>
              </a:spcBef>
              <a:buClrTx/>
              <a:buSzTx/>
              <a:buNone/>
            </a:pPr>
            <a:r>
              <a:rPr lang="en-US" altLang="en-US" sz="2400" kern="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altLang="en-US" sz="2400" kern="0" dirty="0" smtClean="0">
                <a:latin typeface="Comic Sans MS" panose="030F0702030302020204" pitchFamily="66" charset="0"/>
                <a:cs typeface="Arial"/>
              </a:rPr>
              <a:t>  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functions for the cell </a:t>
            </a:r>
          </a:p>
          <a:p>
            <a:pPr marL="0" lvl="0" indent="0" eaLnBrk="1" hangingPunct="1">
              <a:spcBef>
                <a:spcPct val="20000"/>
              </a:spcBef>
              <a:buClrTx/>
              <a:buSzTx/>
              <a:buNone/>
            </a:pPr>
            <a:r>
              <a:rPr lang="en-US" altLang="en-US" sz="2400" kern="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altLang="en-US" sz="2400" kern="0" dirty="0" smtClean="0">
                <a:latin typeface="Comic Sans MS" panose="030F0702030302020204" pitchFamily="66" charset="0"/>
                <a:cs typeface="Arial"/>
              </a:rPr>
              <a:t>  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(like organs in the body!)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8956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0743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12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75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Plant Cell</a:t>
            </a:r>
          </a:p>
        </p:txBody>
      </p:sp>
      <p:pic>
        <p:nvPicPr>
          <p:cNvPr id="55299" name="Picture 3" descr="plantcell pi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44600"/>
            <a:ext cx="6858000" cy="5613400"/>
          </a:xfrm>
          <a:noFill/>
        </p:spPr>
      </p:pic>
    </p:spTree>
    <p:extLst>
      <p:ext uri="{BB962C8B-B14F-4D97-AF65-F5344CB8AC3E}">
        <p14:creationId xmlns:p14="http://schemas.microsoft.com/office/powerpoint/2010/main" val="8313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Structures Found Only in Plant Cells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Chloroplasts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dirty="0" smtClean="0"/>
              <a:t>Cell Wall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dirty="0" err="1" smtClean="0"/>
              <a:t>Chromoplasts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dirty="0" smtClean="0"/>
              <a:t>Central </a:t>
            </a:r>
            <a:r>
              <a:rPr lang="en-US" altLang="en-US" dirty="0" err="1" smtClean="0"/>
              <a:t>Vacoule</a:t>
            </a:r>
            <a:r>
              <a:rPr lang="en-US" altLang="en-US" dirty="0" smtClean="0"/>
              <a:t> (holds water) </a:t>
            </a:r>
          </a:p>
        </p:txBody>
      </p:sp>
    </p:spTree>
    <p:extLst>
      <p:ext uri="{BB962C8B-B14F-4D97-AF65-F5344CB8AC3E}">
        <p14:creationId xmlns:p14="http://schemas.microsoft.com/office/powerpoint/2010/main" val="941568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Structures Found Only in Animal Cells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Centrioles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dirty="0" smtClean="0"/>
              <a:t>Lysosomes (Usually in Animal Cells) </a:t>
            </a:r>
          </a:p>
        </p:txBody>
      </p:sp>
    </p:spTree>
    <p:extLst>
      <p:ext uri="{BB962C8B-B14F-4D97-AF65-F5344CB8AC3E}">
        <p14:creationId xmlns:p14="http://schemas.microsoft.com/office/powerpoint/2010/main" val="2769582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28600" y="0"/>
            <a:ext cx="868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cs typeface="Times New Roman" pitchFamily="18" charset="0"/>
              </a:rPr>
              <a:t>DIFFERENCES IN ANIMAL CELLS, PLANT CELLS, AND BACTERIA</a:t>
            </a:r>
            <a:endParaRPr lang="en-US" altLang="en-US" sz="3600">
              <a:cs typeface="Arial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5703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charset="0"/>
            </a:endParaRPr>
          </a:p>
        </p:txBody>
      </p:sp>
      <p:graphicFrame>
        <p:nvGraphicFramePr>
          <p:cNvPr id="385028" name="Group 4"/>
          <p:cNvGraphicFramePr>
            <a:graphicFrameLocks noGrp="1"/>
          </p:cNvGraphicFramePr>
          <p:nvPr/>
        </p:nvGraphicFramePr>
        <p:xfrm>
          <a:off x="381000" y="609600"/>
          <a:ext cx="8534400" cy="6142042"/>
        </p:xfrm>
        <a:graphic>
          <a:graphicData uri="http://schemas.openxmlformats.org/drawingml/2006/table">
            <a:tbl>
              <a:tblPr/>
              <a:tblGrid>
                <a:gridCol w="2522538"/>
                <a:gridCol w="2624137"/>
                <a:gridCol w="338772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ANIMAL CELL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PLANT CELL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BACTERIA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Eukaryotes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Eukaryotes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Prokaryotes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Cell membrane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Cell membrane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Cell membrane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Nuclear membrane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Nuclear membrane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 nuclear membrane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 cell wall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Cell wall made of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CELLULOSE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Cell wall made of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PEPTIDOGLYCAN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Has ribosomes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Has ribosomes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Has ribosomes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DNA in multiple chromosomes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DNA in multiple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chromosomes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DNA is a single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circular ring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CYTOSKELETON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CYTOSKELETON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CYTOSKELETON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Small vacuoles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Really big vacuole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 vacuoles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Has lysosomes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Few lysosomes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 lysosomes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Has centrioles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 centrioles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 centrioles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 chloroplasts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Chloroplasts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 chloroplasts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SMALLER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SMALL size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SMALLEST size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latin typeface="Comic Sans MS" panose="030F0702030302020204" pitchFamily="66" charset="0"/>
              </a:rPr>
              <a:t>Organelles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800" dirty="0" smtClean="0">
                <a:latin typeface="Comic Sans MS" panose="030F0702030302020204" pitchFamily="66" charset="0"/>
              </a:rPr>
              <a:t>A cell component that performs specific functions for the cell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sz="2800" dirty="0" smtClean="0">
                <a:latin typeface="Comic Sans MS" panose="030F0702030302020204" pitchFamily="66" charset="0"/>
              </a:rPr>
              <a:t>Means “little organs”</a:t>
            </a:r>
          </a:p>
          <a:p>
            <a:pPr lvl="1" eaLnBrk="1" hangingPunct="1"/>
            <a:r>
              <a:rPr lang="en-US" sz="2800" dirty="0" smtClean="0">
                <a:latin typeface="Comic Sans MS" panose="030F0702030302020204" pitchFamily="66" charset="0"/>
              </a:rPr>
              <a:t>Specialized mini organs inside of a cell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5" name="Picture 4" descr="http://t0.gstatic.com/images?q=tbn:ANd9GcQZfMx92Olc6kOTY6aLnVGYH0wGvERzFdDYQrSn2RMxow_yShqA5opVcKX4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3820937" cy="26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4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Cell Membrane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   also called Plasma Membrane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Structure</a:t>
            </a:r>
          </a:p>
          <a:p>
            <a:pPr lvl="1" eaLnBrk="1" hangingPunct="1"/>
            <a:r>
              <a:rPr lang="en-US" sz="1800" dirty="0">
                <a:latin typeface="Comic Sans MS" panose="030F0702030302020204" pitchFamily="66" charset="0"/>
              </a:rPr>
              <a:t>Double layer </a:t>
            </a:r>
            <a:r>
              <a:rPr lang="en-US" sz="1800" dirty="0" smtClean="0">
                <a:latin typeface="Comic Sans MS" panose="030F0702030302020204" pitchFamily="66" charset="0"/>
              </a:rPr>
              <a:t>sheet called </a:t>
            </a:r>
            <a:r>
              <a:rPr lang="en-US" sz="1800" dirty="0">
                <a:latin typeface="Comic Sans MS" panose="030F0702030302020204" pitchFamily="66" charset="0"/>
              </a:rPr>
              <a:t>a lipid bilayer</a:t>
            </a:r>
          </a:p>
          <a:p>
            <a:pPr lvl="1" eaLnBrk="1" hangingPunct="1"/>
            <a:r>
              <a:rPr lang="en-US" sz="1800" dirty="0">
                <a:latin typeface="Comic Sans MS" panose="030F0702030302020204" pitchFamily="66" charset="0"/>
              </a:rPr>
              <a:t>Flexible and </a:t>
            </a:r>
            <a:r>
              <a:rPr lang="en-US" sz="1800" dirty="0" smtClean="0">
                <a:latin typeface="Comic Sans MS" panose="030F0702030302020204" pitchFamily="66" charset="0"/>
              </a:rPr>
              <a:t>strong</a:t>
            </a:r>
          </a:p>
          <a:p>
            <a:pPr lvl="1" eaLnBrk="1" hangingPunct="1"/>
            <a:r>
              <a:rPr lang="en-US" altLang="en-US" sz="1800" dirty="0">
                <a:latin typeface="Comic Sans MS" pitchFamily="66" charset="0"/>
              </a:rPr>
              <a:t>Semi- Permeable- Allows some things in but not others</a:t>
            </a:r>
            <a:r>
              <a:rPr lang="en-US" altLang="en-US" sz="1800" dirty="0" smtClean="0">
                <a:latin typeface="Comic Sans MS" pitchFamily="66" charset="0"/>
              </a:rPr>
              <a:t>.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1800" u="sng" dirty="0" smtClean="0">
                <a:latin typeface="Comic Sans MS" panose="030F0702030302020204" pitchFamily="66" charset="0"/>
              </a:rPr>
              <a:t>A</a:t>
            </a:r>
            <a:r>
              <a:rPr lang="en-US" sz="1800" b="1" u="sng" dirty="0" smtClean="0">
                <a:latin typeface="Comic Sans MS" panose="030F0702030302020204" pitchFamily="66" charset="0"/>
              </a:rPr>
              <a:t> </a:t>
            </a:r>
            <a:r>
              <a:rPr lang="en-US" sz="1800" b="1" u="sng" dirty="0">
                <a:latin typeface="Comic Sans MS" panose="030F0702030302020204" pitchFamily="66" charset="0"/>
              </a:rPr>
              <a:t>barrier </a:t>
            </a:r>
            <a:r>
              <a:rPr lang="en-US" sz="1800" dirty="0">
                <a:latin typeface="Comic Sans MS" panose="030F0702030302020204" pitchFamily="66" charset="0"/>
              </a:rPr>
              <a:t>that surrounds the </a:t>
            </a:r>
            <a:r>
              <a:rPr lang="en-US" sz="1800" b="1" dirty="0">
                <a:latin typeface="Comic Sans MS" panose="030F0702030302020204" pitchFamily="66" charset="0"/>
              </a:rPr>
              <a:t>cytoplasm </a:t>
            </a:r>
          </a:p>
          <a:p>
            <a:pPr>
              <a:defRPr/>
            </a:pPr>
            <a:r>
              <a:rPr lang="en-US" sz="1800" dirty="0">
                <a:latin typeface="Comic Sans MS" panose="030F0702030302020204" pitchFamily="66" charset="0"/>
              </a:rPr>
              <a:t>Separates the inside of cells from the outside environment </a:t>
            </a:r>
            <a:r>
              <a:rPr lang="en-US" sz="1800" dirty="0" smtClean="0">
                <a:latin typeface="Comic Sans MS" panose="030F0702030302020204" pitchFamily="66" charset="0"/>
              </a:rPr>
              <a:t>(</a:t>
            </a:r>
            <a:r>
              <a:rPr lang="en-US" sz="1800" u="sng" dirty="0" smtClean="0">
                <a:latin typeface="Comic Sans MS" panose="030F0702030302020204" pitchFamily="66" charset="0"/>
              </a:rPr>
              <a:t>protects the cell</a:t>
            </a:r>
            <a:r>
              <a:rPr lang="en-US" sz="1800" dirty="0" smtClean="0">
                <a:latin typeface="Comic Sans MS" panose="030F0702030302020204" pitchFamily="66" charset="0"/>
              </a:rPr>
              <a:t>)</a:t>
            </a:r>
            <a:endParaRPr lang="en-US" sz="1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altLang="en-US" sz="1800" u="sng" dirty="0">
                <a:latin typeface="Comic Sans MS" pitchFamily="66" charset="0"/>
              </a:rPr>
              <a:t>Contains different types of proteins that help move things in and out of the cell. </a:t>
            </a:r>
            <a:endParaRPr lang="en-US" sz="1800" u="sng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1800" u="sng" dirty="0">
                <a:latin typeface="Comic Sans MS" panose="030F0702030302020204" pitchFamily="66" charset="0"/>
              </a:rPr>
              <a:t>Found in both plant and animal cells</a:t>
            </a:r>
          </a:p>
          <a:p>
            <a:pPr eaLnBrk="1" hangingPunct="1">
              <a:buFont typeface="Arial" charset="0"/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4099" name="Picture 4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768858"/>
            <a:ext cx="2633858" cy="2006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http://www.schleich-s.com/cms_schleich/cms_bilder/detail/42045.jpg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38199" y="152400"/>
            <a:ext cx="16762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P-lip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9" r="73076"/>
          <a:stretch>
            <a:fillRect/>
          </a:stretch>
        </p:blipFill>
        <p:spPr bwMode="auto">
          <a:xfrm>
            <a:off x="7772400" y="533400"/>
            <a:ext cx="762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b4834a0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42114"/>
            <a:ext cx="3841478" cy="165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3124200" y="1706880"/>
            <a:ext cx="1066800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(Plasma) Cell Membrane</a:t>
            </a:r>
          </a:p>
        </p:txBody>
      </p:sp>
      <p:pic>
        <p:nvPicPr>
          <p:cNvPr id="40965" name="Picture 5" descr="animal cell p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881051"/>
            <a:ext cx="4949825" cy="3589338"/>
          </a:xfrm>
          <a:noFill/>
        </p:spPr>
      </p:pic>
    </p:spTree>
    <p:extLst>
      <p:ext uri="{BB962C8B-B14F-4D97-AF65-F5344CB8AC3E}">
        <p14:creationId xmlns:p14="http://schemas.microsoft.com/office/powerpoint/2010/main" val="37602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Cell Wall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Outside of the cell membrane 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Found in plants, algae, fungi </a:t>
            </a:r>
          </a:p>
          <a:p>
            <a:pPr marL="469900" lvl="1" indent="0" eaLnBrk="1" hangingPunct="1">
              <a:buNone/>
            </a:pPr>
            <a:r>
              <a:rPr lang="en-US" sz="2400" b="1" u="sng" dirty="0">
                <a:latin typeface="Comic Sans MS" panose="030F0702030302020204" pitchFamily="66" charset="0"/>
              </a:rPr>
              <a:t>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  and many prokaryotes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Pores in the cell wall allow for water, oxygen, and carbon dioxide to pass through</a:t>
            </a:r>
          </a:p>
          <a:p>
            <a:pPr lvl="1" eaLnBrk="1" hangingPunct="1"/>
            <a:r>
              <a:rPr lang="en-US" sz="2400" b="1" dirty="0" smtClean="0">
                <a:latin typeface="Comic Sans MS" panose="030F0702030302020204" pitchFamily="66" charset="0"/>
              </a:rPr>
              <a:t>Made from fibers of carbohydrate and protein (plants = cellulose)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Provide support and protection for the </a:t>
            </a:r>
          </a:p>
          <a:p>
            <a:pPr marL="457200" lvl="1" indent="0" eaLnBrk="1" hangingPunct="1"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cell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http://www.somethingyoushouldread.com/images/articles/BrownBrickWall_tileable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391400" y="4829908"/>
            <a:ext cx="136683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lantcell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9300" y="152400"/>
            <a:ext cx="3124200" cy="2555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5745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Cytoplasm 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also called the cytosol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Structure</a:t>
            </a:r>
          </a:p>
          <a:p>
            <a:pPr lvl="1" eaLnBrk="1" hangingPunct="1"/>
            <a:r>
              <a:rPr lang="en-US" sz="2400" b="1" u="sng" dirty="0" err="1" smtClean="0">
                <a:latin typeface="Comic Sans MS" panose="030F0702030302020204" pitchFamily="66" charset="0"/>
              </a:rPr>
              <a:t>Jello</a:t>
            </a:r>
            <a:r>
              <a:rPr lang="en-US" sz="2400" b="1" u="sng" dirty="0" smtClean="0">
                <a:latin typeface="Comic Sans MS" panose="030F0702030302020204" pitchFamily="66" charset="0"/>
              </a:rPr>
              <a:t>-like substance </a:t>
            </a:r>
            <a:r>
              <a:rPr lang="en-US" sz="2400" b="1" dirty="0" smtClean="0">
                <a:latin typeface="Comic Sans MS" panose="030F0702030302020204" pitchFamily="66" charset="0"/>
              </a:rPr>
              <a:t>mostly made of water and some proteins.</a:t>
            </a:r>
          </a:p>
          <a:p>
            <a:pPr lvl="1" eaLnBrk="1" hangingPunct="1"/>
            <a:r>
              <a:rPr lang="en-US" sz="2400" dirty="0" smtClean="0">
                <a:latin typeface="Comic Sans MS" pitchFamily="66" charset="0"/>
              </a:rPr>
              <a:t>“Open Space” of the cell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Function</a:t>
            </a:r>
          </a:p>
          <a:p>
            <a:pPr lvl="1" eaLnBrk="1" hangingPunct="1"/>
            <a:r>
              <a:rPr lang="en-US" sz="2400" b="1" u="sng" dirty="0" smtClean="0">
                <a:latin typeface="Comic Sans MS" panose="030F0702030302020204" pitchFamily="66" charset="0"/>
              </a:rPr>
              <a:t>To provide an area for the other organelles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6147" name="Picture 4" descr="http://library.thinkquest.org/06aug/01942/plcells/thinkquest/cytopla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38" y="4111625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www.wintercampers.com/wp-content/uploads/2009/01/jel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06850"/>
            <a:ext cx="2971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yto_g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3050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6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6172200" y="5562600"/>
            <a:ext cx="15240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Cytoplasm (Cytosol)</a:t>
            </a:r>
          </a:p>
        </p:txBody>
      </p:sp>
      <p:pic>
        <p:nvPicPr>
          <p:cNvPr id="41989" name="Picture 5" descr="animal cell p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1" y="1676400"/>
            <a:ext cx="5333999" cy="3532188"/>
          </a:xfrm>
          <a:noFill/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 flipH="1" flipV="1">
            <a:off x="5562600" y="4572000"/>
            <a:ext cx="1447800" cy="1219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248400" y="5638800"/>
            <a:ext cx="1392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4634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983</Words>
  <Application>Microsoft Office PowerPoint</Application>
  <PresentationFormat>On-screen Show (4:3)</PresentationFormat>
  <Paragraphs>256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1_Urban Pop</vt:lpstr>
      <vt:lpstr>1_Default Design</vt:lpstr>
      <vt:lpstr>2_Default Design</vt:lpstr>
      <vt:lpstr>PowerPoint Presentation</vt:lpstr>
      <vt:lpstr>Cell Structure and Function Notes</vt:lpstr>
      <vt:lpstr>PowerPoint Presentation</vt:lpstr>
      <vt:lpstr>PowerPoint Presentation</vt:lpstr>
      <vt:lpstr>PowerPoint Presentation</vt:lpstr>
      <vt:lpstr>The (Plasma) Cell Membrane</vt:lpstr>
      <vt:lpstr>PowerPoint Presentation</vt:lpstr>
      <vt:lpstr>PowerPoint Presentation</vt:lpstr>
      <vt:lpstr>Cytoplasm (Cytosol)</vt:lpstr>
      <vt:lpstr>PowerPoint Presentation</vt:lpstr>
      <vt:lpstr>Ribosomes</vt:lpstr>
      <vt:lpstr>Endoplasmic Reticulum (E.R.)</vt:lpstr>
      <vt:lpstr>Rough ER</vt:lpstr>
      <vt:lpstr>PowerPoint Presentation</vt:lpstr>
      <vt:lpstr>Endomembrane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Lysosomes</vt:lpstr>
      <vt:lpstr>Peroxisomes</vt:lpstr>
      <vt:lpstr>PowerPoint Presentation</vt:lpstr>
      <vt:lpstr>Chromoplasts (Only in Plant Cells) </vt:lpstr>
      <vt:lpstr>PowerPoint Presentation</vt:lpstr>
      <vt:lpstr>PowerPoint Presentation</vt:lpstr>
      <vt:lpstr>Cilia / Flagella                (only in animal cells)</vt:lpstr>
      <vt:lpstr>PowerPoint Presentation</vt:lpstr>
      <vt:lpstr>The Plant Cell</vt:lpstr>
      <vt:lpstr>Structures Found Only in Plant Cells</vt:lpstr>
      <vt:lpstr>Structures Found Only in Animal Cells</vt:lpstr>
      <vt:lpstr>PowerPoint Presentation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desktopuser</dc:creator>
  <cp:lastModifiedBy>desktopuser</cp:lastModifiedBy>
  <cp:revision>5</cp:revision>
  <dcterms:created xsi:type="dcterms:W3CDTF">2014-10-29T16:33:11Z</dcterms:created>
  <dcterms:modified xsi:type="dcterms:W3CDTF">2015-10-21T13:34:21Z</dcterms:modified>
</cp:coreProperties>
</file>