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9" r:id="rId10"/>
    <p:sldId id="265" r:id="rId11"/>
    <p:sldId id="300" r:id="rId12"/>
    <p:sldId id="30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62658-3CB2-4042-9727-96CD0DB02801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BFF88-80DD-4B4C-B568-2BBCC0BA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91D42-8430-4174-B3AA-B6B4C95955E9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Male and female reproductive parts are enclosed in the same flower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1AB0AC-7BDC-4BCF-8F85-0F97CC06B5A5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Pea plants normally self-pollinate but cross pollination can be accomplished manually by removing anthers from a flower and manually transferring the anther of a flower on one plant to the stigma of a flower on another plant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376C6-07D2-47CD-B010-CA5160BD896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Transferred pollen from the anthers of a plant pure for one trait to the stigma of another plant pure for the contrasting trait</a:t>
            </a:r>
          </a:p>
          <a:p>
            <a:pPr eaLnBrk="1" hangingPunct="1"/>
            <a:r>
              <a:rPr lang="en-US" altLang="en-US" smtClean="0"/>
              <a:t>When the plants matured, he recorded the number of each type of offspring</a:t>
            </a:r>
          </a:p>
          <a:p>
            <a:pPr eaLnBrk="1" hangingPunct="1"/>
            <a:r>
              <a:rPr lang="en-US" altLang="en-US" smtClean="0"/>
              <a:t>F1 = first fillial generation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8D43DE-2F78-43FA-8EE1-1C6D41A8ECA7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Mendel’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FE1A25-978D-4884-BBEC-E58776208B5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When gametes combine in fertilization, the offspring receives one allele for a given trait from each parent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During meiosis I, tetrads can line up two different ways before the homologs separate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BFF88-80DD-4B4C-B568-2BBCC0BAD4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2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2A4809-E105-4A66-BE55-8905AED3DBD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Could be given genotype or phenotype ratio.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5629-44BA-4386-936F-746BFB9310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7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FC15-28A3-4D01-8030-6A76A9F3D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CCE6-BFF7-406A-A932-FDDCCF6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973B-2207-43F0-8185-055FEED0C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0838-3D9A-40F6-AA9B-96EE7871A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6548-B791-443C-AAAB-ECA2CC58D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5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DF47-D0BD-4C21-9932-7986F6471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1AEF-9DB4-481B-A9D4-9D3F6099C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3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E3DCA-6F80-41F0-BBE6-116AF7C11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D9A3-CAC8-40D3-86BF-6053A767C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6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8C05-9629-4845-B56C-83964F3FF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06AE7-BB78-4A3C-918B-3C646938E00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independentassortment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Mendelian Genetics</a:t>
            </a:r>
            <a:br>
              <a:rPr lang="en-US" altLang="en-US" b="1" smtClean="0"/>
            </a:br>
            <a:r>
              <a:rPr lang="en-US" altLang="en-US" smtClean="0"/>
              <a:t>Simple Patterns of Inheritance</a:t>
            </a:r>
            <a:endParaRPr lang="en-US" altLang="en-US" b="1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6052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4838"/>
            <a:ext cx="37099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gene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99038"/>
            <a:ext cx="2266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Mendel’s Experiments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610600" cy="2667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Mendel looked at several different pea plants.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		Example: plant height, seed color, flower color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WHY Pea Plants:</a:t>
            </a:r>
            <a:endParaRPr lang="en-US" altLang="en-US" sz="2000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Many traits have two clearly different forms (no intermediate forms)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Mating can be easily controlled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 dirty="0" smtClean="0"/>
              <a:t>Self-fertilization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 dirty="0" smtClean="0"/>
              <a:t>Cross-fertilization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Small, grows easily, matures quickly &amp; produces many offspring</a:t>
            </a:r>
          </a:p>
        </p:txBody>
      </p:sp>
      <p:pic>
        <p:nvPicPr>
          <p:cNvPr id="6148" name="Picture 5" descr="pea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50677"/>
            <a:ext cx="5562600" cy="27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Mendel’s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Carefully controlled flower pollination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C00000"/>
                </a:solidFill>
              </a:rPr>
              <a:t>Pollination</a:t>
            </a:r>
            <a:r>
              <a:rPr lang="en-US" altLang="en-US" dirty="0" smtClean="0">
                <a:solidFill>
                  <a:srgbClr val="CC00CC"/>
                </a:solidFill>
              </a:rPr>
              <a:t> </a:t>
            </a:r>
            <a:r>
              <a:rPr lang="en-US" altLang="en-US" dirty="0" smtClean="0"/>
              <a:t>= occurs when pollen grains are transferred from the </a:t>
            </a:r>
            <a:r>
              <a:rPr lang="en-US" altLang="en-US" dirty="0" smtClean="0">
                <a:solidFill>
                  <a:srgbClr val="C00000"/>
                </a:solidFill>
              </a:rPr>
              <a:t>anthers</a:t>
            </a:r>
            <a:r>
              <a:rPr lang="en-US" altLang="en-US" dirty="0" smtClean="0"/>
              <a:t> (male) to </a:t>
            </a:r>
            <a:r>
              <a:rPr lang="en-US" altLang="en-US" dirty="0" smtClean="0">
                <a:solidFill>
                  <a:srgbClr val="C00000"/>
                </a:solidFill>
              </a:rPr>
              <a:t>stigma</a:t>
            </a:r>
            <a:r>
              <a:rPr lang="en-US" altLang="en-US" dirty="0" smtClean="0">
                <a:solidFill>
                  <a:srgbClr val="CC00CC"/>
                </a:solidFill>
              </a:rPr>
              <a:t> </a:t>
            </a:r>
            <a:r>
              <a:rPr lang="en-US" altLang="en-US" dirty="0" smtClean="0"/>
              <a:t>(female)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3888"/>
            <a:ext cx="38100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84525"/>
            <a:ext cx="38100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Pollination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Self-pollination</a:t>
            </a:r>
            <a:r>
              <a:rPr lang="en-US" altLang="en-US" dirty="0" smtClean="0"/>
              <a:t> = pollen transferred from anthers to stigma of same flower or another flower on same plant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Cross-pollination</a:t>
            </a:r>
            <a:r>
              <a:rPr lang="en-US" altLang="en-US" dirty="0" smtClean="0"/>
              <a:t> = involves flowers of two separate plants</a:t>
            </a:r>
          </a:p>
          <a:p>
            <a:pPr eaLnBrk="1" hangingPunct="1"/>
            <a:endParaRPr lang="en-US" altLang="en-US" sz="2400" dirty="0" smtClean="0">
              <a:solidFill>
                <a:srgbClr val="C0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C00000"/>
                </a:solidFill>
              </a:rPr>
              <a:t>Cross </a:t>
            </a:r>
            <a:r>
              <a:rPr lang="en-US" altLang="en-US" sz="2400" dirty="0">
                <a:solidFill>
                  <a:srgbClr val="C00000"/>
                </a:solidFill>
              </a:rPr>
              <a:t>= </a:t>
            </a:r>
            <a:r>
              <a:rPr lang="en-US" altLang="en-US" sz="2400" dirty="0"/>
              <a:t>mate or breed 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sz="2400" dirty="0" smtClean="0"/>
              <a:t>                       two </a:t>
            </a:r>
            <a:r>
              <a:rPr lang="en-US" altLang="en-US" sz="2400" dirty="0"/>
              <a:t>individuals </a:t>
            </a:r>
            <a:endParaRPr lang="en-US" altLang="en-US" sz="2400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4861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426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P1</a:t>
            </a:r>
            <a:r>
              <a:rPr lang="en-US" altLang="en-US" dirty="0" smtClean="0">
                <a:solidFill>
                  <a:srgbClr val="CC00CC"/>
                </a:solidFill>
              </a:rPr>
              <a:t> </a:t>
            </a:r>
            <a:r>
              <a:rPr lang="en-US" altLang="en-US" dirty="0" smtClean="0"/>
              <a:t>= parental generation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F1</a:t>
            </a:r>
            <a:r>
              <a:rPr lang="en-US" altLang="en-US" dirty="0" smtClean="0"/>
              <a:t> = offspring of P1 generation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F2</a:t>
            </a:r>
            <a:r>
              <a:rPr lang="en-US" altLang="en-US" dirty="0" smtClean="0"/>
              <a:t> = offspring of F1 generation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51442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Nature’s Pollinators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447800"/>
            <a:ext cx="42672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Insects (bees)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Vertebrates (birds &amp; bats)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Wind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Water</a:t>
            </a:r>
          </a:p>
        </p:txBody>
      </p:sp>
      <p:pic>
        <p:nvPicPr>
          <p:cNvPr id="9220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070727170052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590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3rdwaterl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6a00d8341bf7f753ef00e55072ada98834-8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590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Mendel’s Observations: </a:t>
            </a:r>
            <a:br>
              <a:rPr lang="en-US" altLang="en-US" sz="4000" smtClean="0"/>
            </a:br>
            <a:r>
              <a:rPr lang="en-US" altLang="en-US" sz="4000" smtClean="0"/>
              <a:t>Traits are Expressed as Simple Ratios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5720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First experiments involved monohybrid crosses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(example:  flower color)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Monohybrid cross = </a:t>
            </a:r>
            <a:r>
              <a:rPr lang="en-US" altLang="en-US" dirty="0" smtClean="0"/>
              <a:t>a cross that involves one pair of contrasting traits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10244" name="Picture 7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1482"/>
            <a:ext cx="4495800" cy="530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Mendel’s Experiments: Step #1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572000" cy="5562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Self-pollinate each pea plant for several generations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True-breeding= </a:t>
            </a:r>
            <a:r>
              <a:rPr lang="en-US" altLang="en-US" sz="2800" dirty="0" smtClean="0"/>
              <a:t>all offspring display only one form of a particular trait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 generation = </a:t>
            </a:r>
            <a:r>
              <a:rPr lang="en-US" altLang="en-US" sz="2800" dirty="0" smtClean="0"/>
              <a:t>parental generation, the first two individuals crossed in a breeding experiment 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1268" name="Picture 4" descr="1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25115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Mendel’s Experiment: Step #2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419600" cy="5638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Cross-pollinate the P generation plants with contrasting forms of a trait </a:t>
            </a:r>
          </a:p>
          <a:p>
            <a:pPr eaLnBrk="1" hangingPunct="1"/>
            <a:endParaRPr lang="en-US" altLang="en-US" sz="28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F1 generation = </a:t>
            </a:r>
            <a:r>
              <a:rPr lang="en-US" altLang="en-US" sz="2800" dirty="0" smtClean="0"/>
              <a:t>the first filial generation, the offspring of the P generation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Characterize and count plants 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2292" name="Picture 4" descr="1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0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Mendel’s Experiment: Step #3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419600" cy="5638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Allow the F1 generation to self-pollinate</a:t>
            </a:r>
          </a:p>
          <a:p>
            <a:pPr eaLnBrk="1" hangingPunct="1"/>
            <a:endParaRPr lang="en-US" altLang="en-US" sz="28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F2 generation = </a:t>
            </a:r>
            <a:r>
              <a:rPr lang="en-US" altLang="en-US" sz="2800" dirty="0" smtClean="0"/>
              <a:t>the second filial generation,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/>
              <a:t>the offspring of the F1 generation plants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Characterize and count plants</a:t>
            </a:r>
          </a:p>
          <a:p>
            <a:pPr eaLnBrk="1" hangingPunct="1"/>
            <a:endParaRPr lang="en-US" alt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3316" name="Picture 4" descr="1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Mendel’s Results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3200400"/>
          </a:xfrm>
        </p:spPr>
        <p:txBody>
          <a:bodyPr/>
          <a:lstStyle/>
          <a:p>
            <a:pPr eaLnBrk="1" hangingPunct="1"/>
            <a:r>
              <a:rPr lang="en-US" altLang="en-US" smtClean="0"/>
              <a:t>F1 generation showed only one form of the trait (e.g. purple flowers) </a:t>
            </a:r>
          </a:p>
          <a:p>
            <a:pPr lvl="1" eaLnBrk="1" hangingPunct="1"/>
            <a:r>
              <a:rPr lang="en-US" altLang="en-US" smtClean="0"/>
              <a:t>The other form of the trait disappeared (e.g. white flowers) </a:t>
            </a:r>
          </a:p>
          <a:p>
            <a:pPr lvl="1" eaLnBrk="1" hangingPunct="1"/>
            <a:r>
              <a:rPr lang="en-US" altLang="en-US" smtClean="0"/>
              <a:t>Reappeared in the F2 generation</a:t>
            </a:r>
          </a:p>
          <a:p>
            <a:pPr eaLnBrk="1" hangingPunct="1"/>
            <a:r>
              <a:rPr lang="en-US" altLang="en-US" smtClean="0"/>
              <a:t>3:1 ratio of the plants in the F2 generation</a:t>
            </a:r>
          </a:p>
        </p:txBody>
      </p:sp>
      <p:pic>
        <p:nvPicPr>
          <p:cNvPr id="14340" name="Picture 4" descr="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How does this happen?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5148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24765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200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Expressing Ratios: Mendel’s F2 Generation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CC0099"/>
                </a:solidFill>
              </a:rPr>
              <a:t>705</a:t>
            </a:r>
            <a:r>
              <a:rPr lang="en-US" altLang="en-US" dirty="0" smtClean="0"/>
              <a:t> purple-flowered plants; </a:t>
            </a:r>
            <a:r>
              <a:rPr lang="en-US" altLang="en-US" dirty="0" smtClean="0">
                <a:solidFill>
                  <a:schemeClr val="bg1"/>
                </a:solidFill>
              </a:rPr>
              <a:t>224</a:t>
            </a:r>
            <a:r>
              <a:rPr lang="en-US" altLang="en-US" dirty="0" smtClean="0"/>
              <a:t> white-flowered plants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Reduce the ratio to its simplest form: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705</a:t>
            </a:r>
            <a:r>
              <a:rPr lang="en-US" altLang="en-US" dirty="0" smtClean="0"/>
              <a:t>/</a:t>
            </a:r>
            <a:r>
              <a:rPr lang="en-US" altLang="en-US" dirty="0" smtClean="0">
                <a:solidFill>
                  <a:schemeClr val="bg1"/>
                </a:solidFill>
              </a:rPr>
              <a:t>224</a:t>
            </a:r>
            <a:r>
              <a:rPr lang="en-US" altLang="en-US" dirty="0" smtClean="0"/>
              <a:t> = </a:t>
            </a:r>
            <a:r>
              <a:rPr lang="en-US" altLang="en-US" dirty="0" smtClean="0">
                <a:solidFill>
                  <a:srgbClr val="C00000"/>
                </a:solidFill>
              </a:rPr>
              <a:t>3.15 Purple</a:t>
            </a:r>
            <a:r>
              <a:rPr lang="en-US" altLang="en-US" dirty="0" smtClean="0">
                <a:solidFill>
                  <a:srgbClr val="6600CC"/>
                </a:solidFill>
              </a:rPr>
              <a:t>		</a:t>
            </a:r>
            <a:r>
              <a:rPr lang="en-US" altLang="en-US" dirty="0" smtClean="0">
                <a:solidFill>
                  <a:schemeClr val="bg1"/>
                </a:solidFill>
              </a:rPr>
              <a:t>224</a:t>
            </a:r>
            <a:r>
              <a:rPr lang="en-US" altLang="en-US" dirty="0" smtClean="0"/>
              <a:t>/</a:t>
            </a:r>
            <a:r>
              <a:rPr lang="en-US" altLang="en-US" dirty="0" smtClean="0">
                <a:solidFill>
                  <a:schemeClr val="bg1"/>
                </a:solidFill>
              </a:rPr>
              <a:t>224</a:t>
            </a:r>
            <a:r>
              <a:rPr lang="en-US" altLang="en-US" dirty="0" smtClean="0"/>
              <a:t>= </a:t>
            </a:r>
            <a:r>
              <a:rPr lang="en-US" altLang="en-US" dirty="0" smtClean="0">
                <a:solidFill>
                  <a:schemeClr val="bg1"/>
                </a:solidFill>
              </a:rPr>
              <a:t>1 White</a:t>
            </a:r>
          </a:p>
          <a:p>
            <a:pPr lvl="1" eaLnBrk="1" hangingPunct="1"/>
            <a:r>
              <a:rPr lang="en-US" altLang="en-US" dirty="0" smtClean="0"/>
              <a:t>Ratio can be written in a few different ways:</a:t>
            </a:r>
          </a:p>
          <a:p>
            <a:pPr lvl="2" eaLnBrk="1" hangingPunct="1"/>
            <a:r>
              <a:rPr lang="en-US" altLang="en-US" dirty="0" smtClean="0">
                <a:solidFill>
                  <a:srgbClr val="C00000"/>
                </a:solidFill>
              </a:rPr>
              <a:t>3</a:t>
            </a:r>
            <a:r>
              <a:rPr lang="en-US" altLang="en-US" dirty="0" smtClean="0"/>
              <a:t>:</a:t>
            </a:r>
            <a:r>
              <a:rPr lang="en-US" altLang="en-US" dirty="0" smtClean="0">
                <a:solidFill>
                  <a:schemeClr val="bg1"/>
                </a:solidFill>
              </a:rPr>
              <a:t>1</a:t>
            </a:r>
          </a:p>
          <a:p>
            <a:pPr lvl="2" eaLnBrk="1" hangingPunct="1"/>
            <a:r>
              <a:rPr lang="en-US" altLang="en-US" dirty="0" smtClean="0">
                <a:solidFill>
                  <a:srgbClr val="C00000"/>
                </a:solidFill>
              </a:rPr>
              <a:t>3</a:t>
            </a:r>
            <a:r>
              <a:rPr lang="en-US" altLang="en-US" dirty="0" smtClean="0">
                <a:solidFill>
                  <a:srgbClr val="6600CC"/>
                </a:solidFill>
              </a:rPr>
              <a:t> </a:t>
            </a:r>
            <a:r>
              <a:rPr lang="en-US" altLang="en-US" dirty="0" smtClean="0"/>
              <a:t>to </a:t>
            </a:r>
            <a:r>
              <a:rPr lang="en-US" altLang="en-US" dirty="0" smtClean="0">
                <a:solidFill>
                  <a:schemeClr val="bg1"/>
                </a:solidFill>
              </a:rPr>
              <a:t>1</a:t>
            </a:r>
          </a:p>
          <a:p>
            <a:pPr lvl="2" eaLnBrk="1" hangingPunct="1"/>
            <a:r>
              <a:rPr lang="en-US" altLang="en-US" dirty="0" smtClean="0">
                <a:solidFill>
                  <a:srgbClr val="C00000"/>
                </a:solidFill>
              </a:rPr>
              <a:t>3</a:t>
            </a:r>
            <a:r>
              <a:rPr lang="en-US" altLang="en-US" dirty="0" smtClean="0"/>
              <a:t>/</a:t>
            </a:r>
            <a:r>
              <a:rPr lang="en-US" altLang="en-US" dirty="0" smtClean="0">
                <a:solidFill>
                  <a:schemeClr val="bg1"/>
                </a:solidFill>
              </a:rPr>
              <a:t>1 </a:t>
            </a:r>
            <a:endParaRPr lang="en-US" altLang="en-US" dirty="0" smtClean="0">
              <a:solidFill>
                <a:srgbClr val="6600CC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	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Are offspring simply a blend of their parents’ characteristics?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pPr eaLnBrk="1" hangingPunct="1"/>
            <a:r>
              <a:rPr lang="en-US" altLang="en-US" smtClean="0"/>
              <a:t>Before Mendel’s experiment: this was the theory (blending hypothesis) </a:t>
            </a:r>
          </a:p>
          <a:p>
            <a:pPr lvl="1" eaLnBrk="1" hangingPunct="1"/>
            <a:r>
              <a:rPr lang="en-US" altLang="en-US" smtClean="0"/>
              <a:t>Ex. Tall x Short = Medium Mendel’s Conclusion</a:t>
            </a:r>
          </a:p>
          <a:p>
            <a:pPr lvl="1" eaLnBrk="1" hangingPunct="1"/>
            <a:r>
              <a:rPr lang="en-US" altLang="en-US" smtClean="0"/>
              <a:t>Offspring have two genes for each trait (one gene from each gamete) 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16388" name="Picture 4" descr="media_httpdldropboxco_fxD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Mendel’s Hypotheses:</a:t>
            </a:r>
            <a:br>
              <a:rPr lang="en-US" altLang="en-US" sz="4000" b="1" smtClean="0"/>
            </a:br>
            <a:r>
              <a:rPr lang="en-US" altLang="en-US" sz="4000" smtClean="0"/>
              <a:t>Hypothesis #1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For each inherited trait, an individual has two copies of the gene </a:t>
            </a:r>
            <a:endParaRPr lang="en-US" altLang="en-US" sz="2200" dirty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marL="0" indent="0" eaLnBrk="1" hangingPunct="1">
              <a:buNone/>
            </a:pPr>
            <a:r>
              <a:rPr lang="en-US" altLang="en-US" sz="2400" b="1" i="1" dirty="0" smtClean="0"/>
              <a:t>What Are Genes</a:t>
            </a:r>
          </a:p>
          <a:p>
            <a:pPr eaLnBrk="1" hangingPunct="1"/>
            <a:r>
              <a:rPr lang="en-US" altLang="en-US" sz="2200" dirty="0" smtClean="0"/>
              <a:t>Genes are short sections of chromosomes (DNA) that “code” for a certain trait.</a:t>
            </a:r>
          </a:p>
          <a:p>
            <a:pPr lvl="1" eaLnBrk="1" hangingPunct="1"/>
            <a:r>
              <a:rPr lang="en-US" altLang="en-US" sz="2200" dirty="0" smtClean="0"/>
              <a:t>One gene from each parent </a:t>
            </a:r>
          </a:p>
        </p:txBody>
      </p:sp>
      <p:pic>
        <p:nvPicPr>
          <p:cNvPr id="17412" name="Picture 4" descr="ch3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78" y="4038600"/>
            <a:ext cx="3984035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Mendel’s Hypotheses:</a:t>
            </a:r>
            <a:br>
              <a:rPr lang="en-US" altLang="en-US" sz="4000" b="1" smtClean="0"/>
            </a:br>
            <a:r>
              <a:rPr lang="en-US" altLang="en-US" sz="4000" smtClean="0"/>
              <a:t>Hypothesis #2</a:t>
            </a:r>
            <a:endParaRPr lang="en-US" alt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648200" cy="4876800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There are alternative versions of genes</a:t>
            </a:r>
          </a:p>
          <a:p>
            <a:pPr eaLnBrk="1" hangingPunct="1">
              <a:buFontTx/>
              <a:buNone/>
            </a:pPr>
            <a:endParaRPr lang="en-US" altLang="en-US" i="1" dirty="0" smtClean="0"/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Alleles = </a:t>
            </a:r>
            <a:r>
              <a:rPr lang="en-US" altLang="en-US" dirty="0" smtClean="0"/>
              <a:t>different versions of genes; an individual receives one allele from each parent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18436" name="Picture 4" descr="all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0654"/>
            <a:ext cx="4172465" cy="48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Mendel’s Hypotheses:</a:t>
            </a:r>
            <a:br>
              <a:rPr lang="en-US" altLang="en-US" sz="4000" b="1" smtClean="0"/>
            </a:br>
            <a:r>
              <a:rPr lang="en-US" altLang="en-US" sz="4000" smtClean="0"/>
              <a:t>Hypothesis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sz="2400" i="1" dirty="0" smtClean="0"/>
              <a:t>When two different alleles occur together, one may be completely expressed, while the other may have no observable effect on the organism’s appearance.</a:t>
            </a:r>
          </a:p>
          <a:p>
            <a:pPr marL="0" indent="0" eaLnBrk="1" hangingPunct="1">
              <a:buNone/>
            </a:pPr>
            <a:endParaRPr lang="en-US" altLang="en-US" sz="2400" i="1" dirty="0" smtClean="0"/>
          </a:p>
          <a:p>
            <a:pPr eaLnBrk="1" hangingPunct="1"/>
            <a:r>
              <a:rPr lang="en-US" altLang="en-US" sz="2400" i="1" dirty="0" smtClean="0"/>
              <a:t>Because we have homologous chromosomes (1 from each parent)… we inherit 2 copies of each gene.</a:t>
            </a:r>
          </a:p>
          <a:p>
            <a:pPr marL="0" indent="0" eaLnBrk="1" hangingPunct="1">
              <a:buNone/>
            </a:pPr>
            <a:endParaRPr lang="en-US" altLang="en-US" sz="2400" i="1" dirty="0" smtClean="0"/>
          </a:p>
          <a:p>
            <a:pPr eaLnBrk="1" hangingPunct="1"/>
            <a:r>
              <a:rPr lang="en-US" altLang="en-US" sz="2400" dirty="0"/>
              <a:t>If we inherit two types of alleles…one may be </a:t>
            </a:r>
            <a:r>
              <a:rPr lang="en-US" altLang="en-US" sz="2400" dirty="0">
                <a:solidFill>
                  <a:srgbClr val="C00000"/>
                </a:solidFill>
              </a:rPr>
              <a:t>dominant</a:t>
            </a:r>
            <a:r>
              <a:rPr lang="en-US" altLang="en-US" sz="2400" dirty="0">
                <a:solidFill>
                  <a:srgbClr val="CC00CC"/>
                </a:solidFill>
              </a:rPr>
              <a:t> </a:t>
            </a:r>
            <a:r>
              <a:rPr lang="en-US" altLang="en-US" sz="2400" dirty="0"/>
              <a:t>over the other</a:t>
            </a:r>
            <a:r>
              <a:rPr lang="en-US" altLang="en-US" sz="2400" dirty="0" smtClean="0"/>
              <a:t>…</a:t>
            </a:r>
            <a:endParaRPr lang="en-US" altLang="en-US" sz="2400" i="1" dirty="0"/>
          </a:p>
          <a:p>
            <a:pPr eaLnBrk="1" hangingPunct="1"/>
            <a:endParaRPr lang="en-US" altLang="en-US" sz="2400" i="1" dirty="0" smtClean="0"/>
          </a:p>
          <a:p>
            <a:pPr eaLnBrk="1" hangingPunct="1"/>
            <a:r>
              <a:rPr lang="en-US" altLang="en-US" sz="2400" dirty="0"/>
              <a:t>What does this mean?</a:t>
            </a:r>
            <a:endParaRPr lang="en-US" altLang="en-US" sz="2400" i="1" dirty="0" smtClean="0"/>
          </a:p>
          <a:p>
            <a:pPr eaLnBrk="1" hangingPunct="1"/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Inheritance of Alleles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Dominant </a:t>
            </a:r>
            <a:r>
              <a:rPr lang="en-US" altLang="en-US" dirty="0">
                <a:solidFill>
                  <a:srgbClr val="C00000"/>
                </a:solidFill>
              </a:rPr>
              <a:t>= </a:t>
            </a:r>
            <a:r>
              <a:rPr lang="en-US" altLang="en-US" dirty="0"/>
              <a:t>the expressed form of a trait (the stronger of the two- “masks” the other allele- usually represented by a capital letter)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Recessive = </a:t>
            </a:r>
            <a:r>
              <a:rPr lang="en-US" altLang="en-US" dirty="0"/>
              <a:t>the trait which is not expressed when the dominant form of the trait is present (weaker of the two- is “masked” by the other allele- usually represented by a lowercase letter)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0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Dominant Allele</a:t>
            </a:r>
            <a:r>
              <a:rPr lang="en-US" altLang="en-US" dirty="0" smtClean="0"/>
              <a:t>: stronger of the two alleles, “masks” the other allele…usually represented by an uppercase letter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Ex: R stand for purple flower color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Recessive Allele</a:t>
            </a:r>
            <a:r>
              <a:rPr lang="en-US" altLang="en-US" dirty="0" smtClean="0">
                <a:solidFill>
                  <a:srgbClr val="CC00CC"/>
                </a:solidFill>
              </a:rPr>
              <a:t>: </a:t>
            </a:r>
            <a:r>
              <a:rPr lang="en-US" altLang="en-US" dirty="0" smtClean="0"/>
              <a:t>weaker of the two alleles…usually represented by a lowercase letter</a:t>
            </a:r>
          </a:p>
          <a:p>
            <a:pPr eaLnBrk="1" hangingPunct="1"/>
            <a:endParaRPr lang="en-US" altLang="en-US" dirty="0" smtClean="0">
              <a:solidFill>
                <a:srgbClr val="CC00CC"/>
              </a:solidFill>
            </a:endParaRPr>
          </a:p>
          <a:p>
            <a:pPr eaLnBrk="1" hangingPunct="1"/>
            <a:r>
              <a:rPr lang="en-US" altLang="en-US" dirty="0" smtClean="0"/>
              <a:t>Ex: r stands for white flower color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2113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2891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Mendel’s Hypotheses: </a:t>
            </a:r>
            <a:br>
              <a:rPr lang="en-US" altLang="en-US" sz="4000" b="1" smtClean="0"/>
            </a:br>
            <a:r>
              <a:rPr lang="en-US" altLang="en-US" sz="4000" smtClean="0"/>
              <a:t>Hypothesis #4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10000" cy="5257800"/>
          </a:xfrm>
        </p:spPr>
        <p:txBody>
          <a:bodyPr/>
          <a:lstStyle/>
          <a:p>
            <a:pPr eaLnBrk="1" hangingPunct="1"/>
            <a:r>
              <a:rPr lang="en-US" altLang="en-US" sz="2800" i="1" smtClean="0"/>
              <a:t>When gametes are formed, the alleles for each gene in an individual separate independently of one another.  </a:t>
            </a:r>
          </a:p>
          <a:p>
            <a:pPr lvl="1" eaLnBrk="1" hangingPunct="1"/>
            <a:r>
              <a:rPr lang="en-US" altLang="en-US" sz="2400" smtClean="0"/>
              <a:t>Gametes = one allele for each inherited trait </a:t>
            </a:r>
          </a:p>
          <a:p>
            <a:pPr lvl="1" eaLnBrk="1" hangingPunct="1"/>
            <a:r>
              <a:rPr lang="en-US" altLang="en-US" sz="2400" smtClean="0"/>
              <a:t>Fertilization – each gamete contributes one allele </a:t>
            </a:r>
          </a:p>
        </p:txBody>
      </p:sp>
      <p:pic>
        <p:nvPicPr>
          <p:cNvPr id="20484" name="Picture 4" descr="evm2s3_4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56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Different Genotypes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C00000"/>
                </a:solidFill>
              </a:rPr>
              <a:t>Homozygous</a:t>
            </a:r>
            <a:r>
              <a:rPr lang="en-US" altLang="en-US" dirty="0" smtClean="0"/>
              <a:t> = when an organism has two    ALIKE alleles for a trait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RR = homozygous dominant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</a:t>
            </a:r>
            <a:r>
              <a:rPr lang="en-US" altLang="en-US" dirty="0" err="1" smtClean="0"/>
              <a:t>rr</a:t>
            </a:r>
            <a:r>
              <a:rPr lang="en-US" altLang="en-US" dirty="0" smtClean="0"/>
              <a:t> = homozygous recessive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C00000"/>
                </a:solidFill>
              </a:rPr>
              <a:t>Heterozygous</a:t>
            </a:r>
            <a:r>
              <a:rPr lang="en-US" altLang="en-US" dirty="0" smtClean="0"/>
              <a:t> = when an organism has two UNLIKE alleles for a trait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Rr = heterozygous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Heterozygous</a:t>
            </a:r>
            <a:r>
              <a:rPr lang="en-US" altLang="en-US" dirty="0" smtClean="0"/>
              <a:t> Alleles - </a:t>
            </a:r>
            <a:r>
              <a:rPr lang="en-US" altLang="en-US" dirty="0" err="1" smtClean="0">
                <a:solidFill>
                  <a:srgbClr val="C00000"/>
                </a:solidFill>
              </a:rPr>
              <a:t>Ff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90600"/>
            <a:ext cx="5105400" cy="556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Only the dominant allele is expressed </a:t>
            </a:r>
          </a:p>
          <a:p>
            <a:pPr lvl="1" eaLnBrk="1" hangingPunct="1"/>
            <a:r>
              <a:rPr lang="en-US" altLang="en-US" sz="2400" dirty="0" smtClean="0"/>
              <a:t>Recessive allele is present but </a:t>
            </a:r>
            <a:r>
              <a:rPr lang="en-US" altLang="en-US" sz="2400" b="1" i="1" dirty="0" smtClean="0"/>
              <a:t>not </a:t>
            </a:r>
            <a:r>
              <a:rPr lang="en-US" altLang="en-US" sz="2400" dirty="0" smtClean="0"/>
              <a:t>expressed </a:t>
            </a:r>
          </a:p>
          <a:p>
            <a:pPr eaLnBrk="1" hangingPunct="1"/>
            <a:r>
              <a:rPr lang="en-US" altLang="en-US" sz="2400" dirty="0" smtClean="0"/>
              <a:t>Example: Freckles </a:t>
            </a:r>
          </a:p>
          <a:p>
            <a:pPr lvl="1" eaLnBrk="1" hangingPunct="1"/>
            <a:r>
              <a:rPr lang="en-US" altLang="en-US" sz="2400" dirty="0" smtClean="0"/>
              <a:t>Freckles, </a:t>
            </a:r>
            <a:r>
              <a:rPr lang="en-US" altLang="en-US" sz="2400" dirty="0" smtClean="0">
                <a:solidFill>
                  <a:srgbClr val="C00000"/>
                </a:solidFill>
              </a:rPr>
              <a:t>F</a:t>
            </a:r>
            <a:r>
              <a:rPr lang="en-US" altLang="en-US" sz="2400" dirty="0" smtClean="0"/>
              <a:t> = Dominant allele </a:t>
            </a:r>
          </a:p>
          <a:p>
            <a:pPr lvl="1" eaLnBrk="1" hangingPunct="1"/>
            <a:r>
              <a:rPr lang="en-US" altLang="en-US" sz="2400" dirty="0" smtClean="0"/>
              <a:t>No Freckles, </a:t>
            </a:r>
            <a:r>
              <a:rPr lang="en-US" altLang="en-US" sz="2400" dirty="0" smtClean="0">
                <a:solidFill>
                  <a:srgbClr val="C00000"/>
                </a:solidFill>
              </a:rPr>
              <a:t>f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/>
              <a:t>= Recessive allele </a:t>
            </a:r>
          </a:p>
          <a:p>
            <a:pPr lvl="1" eaLnBrk="1" hangingPunct="1"/>
            <a:r>
              <a:rPr lang="en-US" altLang="en-US" sz="2400" dirty="0" smtClean="0"/>
              <a:t>Individuals who are heterozygous for freckles (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Ff</a:t>
            </a:r>
            <a:r>
              <a:rPr lang="en-US" altLang="en-US" sz="2400" dirty="0" smtClean="0"/>
              <a:t>) have freckles </a:t>
            </a:r>
            <a:endParaRPr lang="en-US" alt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3556" name="Picture 4" descr="170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655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The answer?...GENETICS!</a:t>
            </a: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6766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910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Say you have a plant with the following </a:t>
            </a:r>
            <a:r>
              <a:rPr lang="en-US" altLang="en-US" dirty="0" smtClean="0">
                <a:solidFill>
                  <a:srgbClr val="C00000"/>
                </a:solidFill>
              </a:rPr>
              <a:t>allele combinations </a:t>
            </a:r>
            <a:r>
              <a:rPr lang="en-US" altLang="en-US" dirty="0" smtClean="0"/>
              <a:t>for </a:t>
            </a:r>
            <a:r>
              <a:rPr lang="en-US" altLang="en-US" dirty="0" smtClean="0">
                <a:solidFill>
                  <a:srgbClr val="C00000"/>
                </a:solidFill>
              </a:rPr>
              <a:t>flower color</a:t>
            </a:r>
            <a:r>
              <a:rPr lang="en-US" altLang="en-US" dirty="0" smtClean="0"/>
              <a:t>.  What flower color would you see?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Key…… R(Purple) and r(white)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RR </a:t>
            </a:r>
            <a:r>
              <a:rPr lang="en-US" altLang="en-US" dirty="0" smtClean="0">
                <a:sym typeface="Wingdings" pitchFamily="2" charset="2"/>
              </a:rPr>
              <a:t> ________?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ym typeface="Wingdings" pitchFamily="2" charset="2"/>
              </a:rPr>
              <a:t>	Rr   ________?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err="1" smtClean="0">
                <a:sym typeface="Wingdings" pitchFamily="2" charset="2"/>
              </a:rPr>
              <a:t>rr</a:t>
            </a:r>
            <a:r>
              <a:rPr lang="en-US" altLang="en-US" dirty="0" smtClean="0">
                <a:sym typeface="Wingdings" pitchFamily="2" charset="2"/>
              </a:rPr>
              <a:t>    ________?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</p:txBody>
      </p:sp>
      <p:pic>
        <p:nvPicPr>
          <p:cNvPr id="18435" name="Picture 2" descr="http://www.ourwonderfulcrazylife.com/15_Aug_Nagamines--Julie_s_purple___white_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6576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</a:t>
            </a:r>
          </a:p>
        </p:txBody>
      </p:sp>
      <p:graphicFrame>
        <p:nvGraphicFramePr>
          <p:cNvPr id="514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00465"/>
              </p:ext>
            </p:extLst>
          </p:nvPr>
        </p:nvGraphicFramePr>
        <p:xfrm>
          <a:off x="304800" y="1447800"/>
          <a:ext cx="6781800" cy="4084320"/>
        </p:xfrm>
        <a:graphic>
          <a:graphicData uri="http://schemas.openxmlformats.org/drawingml/2006/table">
            <a:tbl>
              <a:tblPr/>
              <a:tblGrid>
                <a:gridCol w="3390900"/>
                <a:gridCol w="33909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Genotype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000" dirty="0" smtClean="0"/>
                        <a:t>gene combination for a trait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000" dirty="0" smtClean="0"/>
                        <a:t>the physical trait that results from the genotype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Purple 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Purple 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White 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533400" y="5562600"/>
            <a:ext cx="81632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Remember: </a:t>
            </a:r>
            <a:r>
              <a:rPr lang="en-US" altLang="en-US" sz="2200" dirty="0">
                <a:solidFill>
                  <a:srgbClr val="C00000"/>
                </a:solidFill>
              </a:rPr>
              <a:t>Dominant Alleles </a:t>
            </a:r>
            <a:r>
              <a:rPr lang="en-US" altLang="en-US" sz="2200" dirty="0">
                <a:solidFill>
                  <a:srgbClr val="000000"/>
                </a:solidFill>
                <a:sym typeface="Wingdings" pitchFamily="2" charset="2"/>
              </a:rPr>
              <a:t> capital letters (Example: P)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sym typeface="Wingdings" pitchFamily="2" charset="2"/>
              </a:rPr>
              <a:t>	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sym typeface="Wingdings" pitchFamily="2" charset="2"/>
              </a:rPr>
              <a:t>	        </a:t>
            </a:r>
            <a:r>
              <a:rPr lang="en-US" altLang="en-US" sz="2200" dirty="0">
                <a:solidFill>
                  <a:srgbClr val="C00000"/>
                </a:solidFill>
                <a:sym typeface="Wingdings" pitchFamily="2" charset="2"/>
              </a:rPr>
              <a:t>Recessive Alleles </a:t>
            </a:r>
            <a:r>
              <a:rPr lang="en-US" altLang="en-US" sz="2200" dirty="0">
                <a:solidFill>
                  <a:srgbClr val="000000"/>
                </a:solidFill>
                <a:sym typeface="Wingdings" pitchFamily="2" charset="2"/>
              </a:rPr>
              <a:t> lowercase letters (Example: p)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1947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219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Mendel’s Laws of Heredity: </a:t>
            </a:r>
            <a:br>
              <a:rPr lang="en-US" altLang="en-US" sz="4000" b="1" dirty="0" smtClean="0"/>
            </a:br>
            <a:endParaRPr lang="en-US" altLang="en-US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5719416" cy="495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Law of Dominance: </a:t>
            </a:r>
            <a:r>
              <a:rPr lang="en-US" altLang="en-US" dirty="0" smtClean="0"/>
              <a:t>one allele can “mask” the other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Law of Segregation: </a:t>
            </a:r>
            <a:r>
              <a:rPr lang="en-US" altLang="en-US" sz="2800" dirty="0" smtClean="0"/>
              <a:t>the (homologous chromosomes)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two alleles for a trait segregate      (separate) when gametes are formed 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25604" name="Picture 4" descr="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80" y="838200"/>
            <a:ext cx="2212451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rossingover 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40" y="38862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Mendel’s Laws </a:t>
            </a:r>
            <a:r>
              <a:rPr lang="en-US" altLang="en-US" sz="4000" b="1" dirty="0" smtClean="0"/>
              <a:t>of Heredity:</a:t>
            </a:r>
            <a:br>
              <a:rPr lang="en-US" altLang="en-US" sz="4000" b="1" dirty="0" smtClean="0"/>
            </a:br>
            <a:endParaRPr lang="en-US" altLang="en-US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1481"/>
            <a:ext cx="91440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C00000"/>
                </a:solidFill>
              </a:rPr>
              <a:t>Law of Independent Assortment : </a:t>
            </a:r>
            <a:r>
              <a:rPr lang="en-US" altLang="en-US" sz="2800" dirty="0" smtClean="0"/>
              <a:t>the alleles of different genes separate independently of one another during gamete 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Example: alleles for plant height separate independently of the alleles for flower color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Applies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Genes on different chromosomes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Genes that are far apart on the same chromosome</a:t>
            </a:r>
          </a:p>
        </p:txBody>
      </p:sp>
      <p:pic>
        <p:nvPicPr>
          <p:cNvPr id="26628" name="Picture 4" descr="metphs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46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334000" y="2666206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hlinkClick r:id="rId3"/>
              </a:rPr>
              <a:t>http://www.sumanasinc.com/webcontent/animations/content/independentassortment.html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C00000"/>
                </a:solidFill>
              </a:rPr>
              <a:t>Remember… </a:t>
            </a:r>
            <a:r>
              <a:rPr lang="en-US" altLang="en-US" dirty="0" smtClean="0"/>
              <a:t>during </a:t>
            </a:r>
            <a:r>
              <a:rPr lang="en-US" altLang="en-US" dirty="0" smtClean="0">
                <a:solidFill>
                  <a:srgbClr val="C00000"/>
                </a:solidFill>
              </a:rPr>
              <a:t>meiosis</a:t>
            </a:r>
            <a:r>
              <a:rPr lang="en-US" altLang="en-US" dirty="0" smtClean="0">
                <a:solidFill>
                  <a:srgbClr val="CC00CC"/>
                </a:solidFill>
              </a:rPr>
              <a:t> </a:t>
            </a:r>
            <a:r>
              <a:rPr lang="en-US" altLang="en-US" dirty="0" smtClean="0"/>
              <a:t>homologous chromosomes separate!</a:t>
            </a:r>
            <a:endParaRPr lang="en-US" altLang="en-US" dirty="0" smtClean="0">
              <a:solidFill>
                <a:srgbClr val="CC00CC"/>
              </a:solidFill>
            </a:endParaRP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8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Punnett Squares &amp; Probabilities</a:t>
            </a:r>
            <a:endParaRPr lang="en-US" altLang="en-US" sz="4000" smtClean="0"/>
          </a:p>
        </p:txBody>
      </p:sp>
      <p:pic>
        <p:nvPicPr>
          <p:cNvPr id="27651" name="Picture 3" descr="hered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72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6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Punnett Squares: </a:t>
            </a:r>
            <a:br>
              <a:rPr lang="en-US" altLang="en-US" sz="4000" smtClean="0"/>
            </a:br>
            <a:r>
              <a:rPr lang="en-US" altLang="en-US" sz="3200" smtClean="0"/>
              <a:t>Predicting Expected Results in Crosses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Punnett Square = </a:t>
            </a:r>
            <a:r>
              <a:rPr lang="en-US" altLang="en-US" dirty="0" smtClean="0"/>
              <a:t>a diagram (tool) that predicts the expected outcome of a genetic cross by considering all possible combinations of gametes in the cross </a:t>
            </a:r>
            <a:endParaRPr lang="en-US" altLang="en-US" dirty="0" smtClean="0">
              <a:solidFill>
                <a:srgbClr val="FF6600"/>
              </a:solidFill>
            </a:endParaRPr>
          </a:p>
        </p:txBody>
      </p:sp>
      <p:pic>
        <p:nvPicPr>
          <p:cNvPr id="28676" name="Picture 4" descr="men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1910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Punnett Squares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Possible gametes from one parent are written along the top of the square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Possible gametes from the other parent are written along the left side of the square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Letters inside the boxes = possible genotypes of the offspring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29700" name="Picture 4" descr="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223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altLang="en-US" b="1" smtClean="0"/>
              <a:t>Part B: Genetic Crosses</a:t>
            </a:r>
          </a:p>
        </p:txBody>
      </p:sp>
    </p:spTree>
    <p:extLst>
      <p:ext uri="{BB962C8B-B14F-4D97-AF65-F5344CB8AC3E}">
        <p14:creationId xmlns:p14="http://schemas.microsoft.com/office/powerpoint/2010/main" val="42705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altLang="en-US" sz="3600" b="1" dirty="0" smtClean="0"/>
              <a:t>Monohybrid Cross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400" dirty="0" smtClean="0"/>
              <a:t>a cross between parents that involve ONE trait.</a:t>
            </a:r>
            <a:br>
              <a:rPr lang="en-US" altLang="en-US" sz="2400" dirty="0" smtClean="0"/>
            </a:br>
            <a:endParaRPr lang="en-US" altLang="en-US" sz="28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648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b="1" dirty="0"/>
              <a:t>Example 1: Homozygous x Homozygous</a:t>
            </a:r>
            <a:endParaRPr lang="en-US" altLang="en-US" sz="2800" b="1" dirty="0" smtClean="0"/>
          </a:p>
          <a:p>
            <a:pPr marL="609600" indent="-609600">
              <a:buFontTx/>
              <a:buNone/>
            </a:pPr>
            <a:r>
              <a:rPr lang="en-US" altLang="en-US" sz="2400" b="1" dirty="0" smtClean="0"/>
              <a:t>Situation:</a:t>
            </a:r>
            <a:r>
              <a:rPr lang="en-US" altLang="en-US" sz="2400" dirty="0" smtClean="0"/>
              <a:t> One parent is homozygous for green pods(GG) and the other parent is homozygous for yellow pods(</a:t>
            </a:r>
            <a:r>
              <a:rPr lang="en-US" altLang="en-US" sz="2400" dirty="0" err="1" smtClean="0"/>
              <a:t>gg</a:t>
            </a:r>
            <a:r>
              <a:rPr lang="en-US" altLang="en-US" sz="2400" dirty="0" smtClean="0"/>
              <a:t>).  </a:t>
            </a:r>
          </a:p>
          <a:p>
            <a:pPr marL="609600" indent="-609600">
              <a:buFontTx/>
              <a:buNone/>
            </a:pPr>
            <a:endParaRPr lang="en-US" altLang="en-US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Parent Genotypes: </a:t>
            </a:r>
            <a:r>
              <a:rPr lang="en-US" altLang="en-US" sz="2800" dirty="0" smtClean="0">
                <a:solidFill>
                  <a:srgbClr val="FF0000"/>
                </a:solidFill>
              </a:rPr>
              <a:t>GG X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gg</a:t>
            </a:r>
            <a:endParaRPr lang="en-US" altLang="en-US" sz="2800" dirty="0" smtClean="0"/>
          </a:p>
          <a:p>
            <a:pPr marL="609600" indent="-609600">
              <a:buFontTx/>
              <a:buNone/>
            </a:pPr>
            <a:endParaRPr lang="en-US" altLang="en-US" sz="2800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Offspring Ratios</a:t>
            </a:r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-Genotype: </a:t>
            </a:r>
            <a:r>
              <a:rPr lang="en-US" altLang="en-US" sz="2800" dirty="0" smtClean="0">
                <a:solidFill>
                  <a:srgbClr val="FF0000"/>
                </a:solidFill>
              </a:rPr>
              <a:t>100%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Gg</a:t>
            </a:r>
            <a:r>
              <a:rPr lang="en-US" altLang="en-US" sz="2800" dirty="0" smtClean="0">
                <a:solidFill>
                  <a:srgbClr val="FF0000"/>
                </a:solidFill>
              </a:rPr>
              <a:t> (4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Gg</a:t>
            </a:r>
            <a:r>
              <a:rPr lang="en-US" altLang="en-US" sz="2800" dirty="0" smtClean="0">
                <a:solidFill>
                  <a:srgbClr val="FF0000"/>
                </a:solidFill>
              </a:rPr>
              <a:t>)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-Phenotype: </a:t>
            </a:r>
            <a:r>
              <a:rPr lang="en-US" altLang="en-US" sz="2800" dirty="0" smtClean="0">
                <a:solidFill>
                  <a:srgbClr val="FF0000"/>
                </a:solidFill>
              </a:rPr>
              <a:t>100% </a:t>
            </a:r>
            <a:r>
              <a:rPr lang="en-US" altLang="en-US" sz="2800" dirty="0" smtClean="0">
                <a:solidFill>
                  <a:srgbClr val="FF0000"/>
                </a:solidFill>
              </a:rPr>
              <a:t>green</a:t>
            </a:r>
          </a:p>
          <a:p>
            <a:pPr marL="609600" indent="-609600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                (4green)</a:t>
            </a:r>
            <a:endParaRPr lang="en-US" altLang="en-US" sz="2800" dirty="0" smtClean="0"/>
          </a:p>
          <a:p>
            <a:pPr marL="609600" indent="-609600">
              <a:buFontTx/>
              <a:buNone/>
            </a:pPr>
            <a:endParaRPr lang="en-US" altLang="en-US" dirty="0" smtClean="0"/>
          </a:p>
        </p:txBody>
      </p:sp>
      <p:pic>
        <p:nvPicPr>
          <p:cNvPr id="36868" name="Picture 4" descr="punne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6025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6200" y="28194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8400" y="2895600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3962400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3000" y="5410200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40386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0" y="41148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54102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96200" y="5410200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486400" y="4495800"/>
            <a:ext cx="457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553200" y="35814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562600" y="4953000"/>
            <a:ext cx="25146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7924800" y="3657600"/>
            <a:ext cx="0" cy="533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638800" y="6324600"/>
            <a:ext cx="2514600" cy="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8686800" y="3733800"/>
            <a:ext cx="0" cy="182880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858000" y="3733800"/>
            <a:ext cx="0" cy="213360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5410200" y="5943600"/>
            <a:ext cx="533400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 sure if I buy this one…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34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en-US" sz="3600" b="1" dirty="0"/>
              <a:t>Monohybrid Cross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400" dirty="0"/>
              <a:t>a cross between parents that involve ONE trait.</a:t>
            </a:r>
            <a:br>
              <a:rPr lang="en-US" altLang="en-US" sz="2400" dirty="0"/>
            </a:br>
            <a:endParaRPr lang="en-US" altLang="en-US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1799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b="1" dirty="0"/>
              <a:t>Example 2: Homozygous X Heterozygous</a:t>
            </a:r>
            <a:endParaRPr lang="en-US" altLang="en-US" sz="2800" b="1" dirty="0" smtClean="0"/>
          </a:p>
          <a:p>
            <a:pPr marL="609600" indent="-609600">
              <a:buFontTx/>
              <a:buNone/>
            </a:pPr>
            <a:r>
              <a:rPr lang="en-US" altLang="en-US" sz="2400" b="1" dirty="0" smtClean="0"/>
              <a:t>Situation:</a:t>
            </a:r>
            <a:r>
              <a:rPr lang="en-US" altLang="en-US" sz="2400" dirty="0" smtClean="0"/>
              <a:t> One parent is homozygous for green pods, and the other parent is heterozygous.</a:t>
            </a:r>
          </a:p>
          <a:p>
            <a:pPr marL="609600" indent="-609600">
              <a:buFontTx/>
              <a:buNone/>
            </a:pPr>
            <a:endParaRPr lang="en-US" altLang="en-US" sz="2400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Parent Genotypes: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GG x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Gg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None/>
            </a:pPr>
            <a:endParaRPr lang="en-US" altLang="en-US" sz="2400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Offspring Ratios </a:t>
            </a:r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-</a:t>
            </a:r>
            <a:r>
              <a:rPr lang="en-US" altLang="en-US" sz="2400" dirty="0" smtClean="0"/>
              <a:t>Genotype: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50% GG, 50%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Gg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         (2GG : 2Gg)</a:t>
            </a:r>
            <a:endParaRPr lang="en-US" altLang="en-US" sz="2400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-</a:t>
            </a:r>
            <a:r>
              <a:rPr lang="en-US" altLang="en-US" sz="2400" dirty="0" smtClean="0"/>
              <a:t>Phenotype: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100% </a:t>
            </a:r>
            <a:r>
              <a:rPr lang="en-US" altLang="en-US" sz="2400" dirty="0" smtClean="0">
                <a:solidFill>
                  <a:srgbClr val="FF0000"/>
                </a:solidFill>
              </a:rPr>
              <a:t>green</a:t>
            </a:r>
          </a:p>
          <a:p>
            <a:pPr marL="609600" indent="-609600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            (4 green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  <a:endParaRPr lang="en-US" altLang="en-US" sz="2400" dirty="0" smtClean="0"/>
          </a:p>
          <a:p>
            <a:pPr marL="609600" indent="-609600"/>
            <a:endParaRPr lang="en-US" altLang="en-US" sz="2800" dirty="0" smtClean="0"/>
          </a:p>
          <a:p>
            <a:pPr marL="609600" indent="-609600">
              <a:buFontTx/>
              <a:buNone/>
            </a:pPr>
            <a:endParaRPr lang="en-US" altLang="en-US" dirty="0" smtClean="0"/>
          </a:p>
        </p:txBody>
      </p:sp>
      <p:pic>
        <p:nvPicPr>
          <p:cNvPr id="37892" name="Picture 4" descr="punnet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22860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315200" y="22860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495800" y="35052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419600" y="49530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562600" y="35052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162800" y="35052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638800" y="48768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162800" y="48768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19794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en-US" sz="3600" b="1" dirty="0"/>
              <a:t>Monohybrid Cross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400" dirty="0"/>
              <a:t>a cross between parents that involve ONE </a:t>
            </a:r>
            <a:r>
              <a:rPr lang="en-US" altLang="en-US" sz="2400" dirty="0" smtClean="0"/>
              <a:t>trait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b="1" dirty="0"/>
              <a:t>Example 3: Heterozygous X Heterozygous</a:t>
            </a:r>
            <a:endParaRPr lang="en-US" altLang="en-US" sz="2800" b="1" dirty="0" smtClean="0"/>
          </a:p>
          <a:p>
            <a:pPr marL="609600" indent="-609600">
              <a:buFontTx/>
              <a:buNone/>
            </a:pPr>
            <a:r>
              <a:rPr lang="en-US" altLang="en-US" sz="2400" b="1" dirty="0" smtClean="0"/>
              <a:t>Situation:</a:t>
            </a:r>
            <a:r>
              <a:rPr lang="en-US" altLang="en-US" sz="2400" dirty="0" smtClean="0"/>
              <a:t> Both parents are heterozygous for pod color</a:t>
            </a:r>
          </a:p>
          <a:p>
            <a:pPr marL="609600" indent="-609600">
              <a:buFontTx/>
              <a:buNone/>
            </a:pPr>
            <a:endParaRPr lang="en-US" altLang="en-US" sz="2400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Parent Genotypes: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Gg</a:t>
            </a:r>
            <a:r>
              <a:rPr lang="en-US" altLang="en-US" sz="2400" dirty="0" smtClean="0">
                <a:solidFill>
                  <a:srgbClr val="FF0000"/>
                </a:solidFill>
              </a:rPr>
              <a:t> x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Gg</a:t>
            </a:r>
            <a:endParaRPr lang="en-US" altLang="en-US" sz="2400" dirty="0" smtClean="0"/>
          </a:p>
          <a:p>
            <a:pPr marL="609600" indent="-609600">
              <a:buFontTx/>
              <a:buNone/>
            </a:pPr>
            <a:endParaRPr lang="en-US" altLang="en-US" sz="2400" dirty="0" smtClean="0"/>
          </a:p>
          <a:p>
            <a:pPr marL="609600" indent="-609600">
              <a:buFontTx/>
              <a:buNone/>
            </a:pPr>
            <a:r>
              <a:rPr lang="en-US" altLang="en-US" sz="2400" dirty="0" smtClean="0"/>
              <a:t>Offspring Ratios</a:t>
            </a:r>
          </a:p>
          <a:p>
            <a:pPr marL="609600" indent="-609600">
              <a:buFontTx/>
              <a:buNone/>
            </a:pPr>
            <a:r>
              <a:rPr lang="en-US" altLang="en-US" sz="2400" dirty="0" smtClean="0"/>
              <a:t>-Genotype: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25% GG</a:t>
            </a:r>
          </a:p>
          <a:p>
            <a:pPr marL="609600" indent="-609600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			50%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Gg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en-US" sz="2400" dirty="0" smtClean="0"/>
              <a:t>			</a:t>
            </a:r>
            <a:r>
              <a:rPr lang="en-US" altLang="en-US" sz="2400" dirty="0" smtClean="0">
                <a:solidFill>
                  <a:srgbClr val="FF0000"/>
                </a:solidFill>
              </a:rPr>
              <a:t>25%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gg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(1GG: 2Gg: 1gg)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endParaRPr lang="en-US" altLang="en-US" sz="2800" dirty="0" smtClean="0"/>
          </a:p>
          <a:p>
            <a:pPr marL="609600" indent="-609600">
              <a:buFontTx/>
              <a:buNone/>
            </a:pPr>
            <a:r>
              <a:rPr lang="en-US" altLang="en-US" sz="2800" dirty="0" smtClean="0"/>
              <a:t>-</a:t>
            </a:r>
            <a:r>
              <a:rPr lang="en-US" altLang="en-US" sz="2400" dirty="0" smtClean="0"/>
              <a:t>Phenotype: </a:t>
            </a:r>
            <a:r>
              <a:rPr lang="en-US" altLang="en-US" sz="2400" dirty="0" smtClean="0">
                <a:solidFill>
                  <a:srgbClr val="FF0000"/>
                </a:solidFill>
              </a:rPr>
              <a:t>75% green, 25% </a:t>
            </a:r>
            <a:r>
              <a:rPr lang="en-US" altLang="en-US" sz="2400" dirty="0" smtClean="0">
                <a:solidFill>
                  <a:srgbClr val="FF0000"/>
                </a:solidFill>
              </a:rPr>
              <a:t>yellow (3green : 1yellow)</a:t>
            </a:r>
            <a:endParaRPr lang="en-US" altLang="en-US" sz="2400" dirty="0" smtClean="0"/>
          </a:p>
          <a:p>
            <a:pPr marL="609600" indent="-609600">
              <a:buFontTx/>
              <a:buNone/>
            </a:pPr>
            <a:endParaRPr lang="en-US" altLang="en-US" sz="2800" dirty="0" smtClean="0"/>
          </a:p>
        </p:txBody>
      </p:sp>
      <p:pic>
        <p:nvPicPr>
          <p:cNvPr id="38916" name="Picture 4" descr="punnet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0200" y="33528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934200" y="33528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334000" y="45720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010400" y="46482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343400" y="32004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162800" y="21336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867400" y="22860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343400" y="46482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263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4: Testcross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Testcross</a:t>
            </a:r>
            <a:r>
              <a:rPr lang="en-US" altLang="en-US" dirty="0" smtClean="0"/>
              <a:t> = cross between an unknown dominant genotype (could be homozygous or heterozygous) and a homozygous recessive genotype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b="1" dirty="0" smtClean="0"/>
              <a:t>Result</a:t>
            </a:r>
            <a:r>
              <a:rPr lang="en-US" altLang="en-US" dirty="0" smtClean="0"/>
              <a:t>: find out whether the dominant genotype is homozygous or heterozygous</a:t>
            </a:r>
          </a:p>
        </p:txBody>
      </p:sp>
    </p:spTree>
    <p:extLst>
      <p:ext uri="{BB962C8B-B14F-4D97-AF65-F5344CB8AC3E}">
        <p14:creationId xmlns:p14="http://schemas.microsoft.com/office/powerpoint/2010/main" val="17105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4: Testcross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3174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smtClean="0"/>
              <a:t>Situation:</a:t>
            </a:r>
            <a:r>
              <a:rPr lang="en-US" altLang="en-US" sz="2800" dirty="0" smtClean="0"/>
              <a:t> a green-podded plant with an unknown genotype is crossed with a yellow-podded plant.  The offspring genotype ratios are given below.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Genotype Ratio: 50% </a:t>
            </a:r>
            <a:r>
              <a:rPr lang="en-US" altLang="en-US" sz="2800" dirty="0" err="1" smtClean="0"/>
              <a:t>Gg</a:t>
            </a:r>
            <a:r>
              <a:rPr lang="en-US" altLang="en-US" sz="2800" dirty="0" smtClean="0"/>
              <a:t>, 50% </a:t>
            </a:r>
            <a:r>
              <a:rPr lang="en-US" altLang="en-US" sz="2800" dirty="0" err="1" smtClean="0"/>
              <a:t>gg</a:t>
            </a:r>
            <a:endParaRPr lang="en-US" alt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smtClean="0"/>
              <a:t>Question:</a:t>
            </a:r>
            <a:r>
              <a:rPr lang="en-US" altLang="en-US" sz="2800" dirty="0" smtClean="0"/>
              <a:t> What was the genotype of the parent green-podded plant?    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Gg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 </a:t>
            </a:r>
          </a:p>
        </p:txBody>
      </p:sp>
      <p:pic>
        <p:nvPicPr>
          <p:cNvPr id="40964" name="Picture 4" descr="punnet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3276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876800" y="44196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543800" y="3048000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543800" y="4343400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019800" y="2971800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943600" y="4343400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72200" y="15240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696200" y="15240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86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Probabilities Can Also Predict the Expected Results of Crosses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Probability = </a:t>
            </a:r>
            <a:r>
              <a:rPr lang="en-US" altLang="en-US" dirty="0" smtClean="0"/>
              <a:t>the likelihood that a specific event will occur </a:t>
            </a:r>
          </a:p>
          <a:p>
            <a:pPr lvl="1" eaLnBrk="1" hangingPunct="1"/>
            <a:r>
              <a:rPr lang="en-US" altLang="en-US" dirty="0" smtClean="0"/>
              <a:t>Words – 1 out of 1</a:t>
            </a:r>
          </a:p>
          <a:p>
            <a:pPr lvl="1" eaLnBrk="1" hangingPunct="1"/>
            <a:r>
              <a:rPr lang="en-US" altLang="en-US" dirty="0" smtClean="0"/>
              <a:t>Decimal – 1</a:t>
            </a:r>
          </a:p>
          <a:p>
            <a:pPr lvl="1" eaLnBrk="1" hangingPunct="1"/>
            <a:r>
              <a:rPr lang="en-US" altLang="en-US" dirty="0" smtClean="0"/>
              <a:t>Percentage – 100%</a:t>
            </a:r>
          </a:p>
          <a:p>
            <a:pPr lvl="1" eaLnBrk="1" hangingPunct="1"/>
            <a:r>
              <a:rPr lang="en-US" altLang="en-US" dirty="0" smtClean="0"/>
              <a:t>Fraction – 1/1 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Probability = number of one kind of possible outcome ÷ total number of all possible outcomes</a:t>
            </a:r>
          </a:p>
        </p:txBody>
      </p:sp>
    </p:spTree>
    <p:extLst>
      <p:ext uri="{BB962C8B-B14F-4D97-AF65-F5344CB8AC3E}">
        <p14:creationId xmlns:p14="http://schemas.microsoft.com/office/powerpoint/2010/main" val="21712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altLang="en-US" sz="4800" b="1" dirty="0" smtClean="0"/>
              <a:t>Part A: Mendel and Basic Genetics</a:t>
            </a:r>
          </a:p>
        </p:txBody>
      </p:sp>
    </p:spTree>
    <p:extLst>
      <p:ext uri="{BB962C8B-B14F-4D97-AF65-F5344CB8AC3E}">
        <p14:creationId xmlns:p14="http://schemas.microsoft.com/office/powerpoint/2010/main" val="17653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Basic Genetics</a:t>
            </a:r>
            <a:br>
              <a:rPr lang="en-US" altLang="en-US" dirty="0" smtClean="0"/>
            </a:br>
            <a:r>
              <a:rPr lang="en-US" altLang="en-US" dirty="0" smtClean="0"/>
              <a:t>Human Traits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Your physical traits resemble those of your parents. </a:t>
            </a:r>
            <a:endParaRPr lang="en-US" altLang="en-US" dirty="0" smtClean="0">
              <a:solidFill>
                <a:srgbClr val="CC00CC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Genetics</a:t>
            </a:r>
            <a:r>
              <a:rPr lang="en-US" altLang="en-US" dirty="0" smtClean="0"/>
              <a:t> = the study of (heredity)how traits are passed from parents to offspring (children)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Heredity</a:t>
            </a:r>
            <a:r>
              <a:rPr lang="en-US" altLang="en-US" dirty="0" smtClean="0">
                <a:solidFill>
                  <a:srgbClr val="CC00CC"/>
                </a:solidFill>
              </a:rPr>
              <a:t>: </a:t>
            </a:r>
            <a:r>
              <a:rPr lang="en-US" altLang="en-US" dirty="0" smtClean="0"/>
              <a:t>passing of traits from parents to offspring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Trait: </a:t>
            </a:r>
            <a:r>
              <a:rPr lang="en-US" altLang="en-US" dirty="0" smtClean="0"/>
              <a:t>any characteristic that can be passed from parents to offspring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7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Gregor Johann Mendel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72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C00000"/>
                </a:solidFill>
              </a:rPr>
              <a:t>Gregor</a:t>
            </a:r>
            <a:r>
              <a:rPr lang="en-US" altLang="en-US" sz="2800" dirty="0" smtClean="0">
                <a:solidFill>
                  <a:srgbClr val="C00000"/>
                </a:solidFill>
              </a:rPr>
              <a:t> Mendel </a:t>
            </a:r>
            <a:r>
              <a:rPr lang="en-US" altLang="en-US" sz="2800" dirty="0" smtClean="0"/>
              <a:t>= an Austrian monk who worked with garden peas and was the “father of modern genetics</a:t>
            </a:r>
            <a:r>
              <a:rPr lang="en-US" altLang="en-US" dirty="0" smtClean="0"/>
              <a:t>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Developed rules which accurately predict patterns of heredity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Lived from </a:t>
            </a:r>
            <a:r>
              <a:rPr lang="en-US" altLang="en-US" sz="2800" dirty="0" smtClean="0">
                <a:solidFill>
                  <a:srgbClr val="C00000"/>
                </a:solidFill>
              </a:rPr>
              <a:t>1822-1884…</a:t>
            </a:r>
            <a:r>
              <a:rPr lang="en-US" altLang="en-US" sz="2800" dirty="0" smtClean="0">
                <a:solidFill>
                  <a:srgbClr val="CC00CC"/>
                </a:solidFill>
              </a:rPr>
              <a:t> </a:t>
            </a:r>
            <a:r>
              <a:rPr lang="en-US" altLang="en-US" sz="2800" dirty="0" smtClean="0"/>
              <a:t>His work wasn’t recognized until early </a:t>
            </a:r>
            <a:r>
              <a:rPr lang="en-US" altLang="en-US" sz="2800" dirty="0" smtClean="0">
                <a:solidFill>
                  <a:srgbClr val="C00000"/>
                </a:solidFill>
              </a:rPr>
              <a:t>1900’s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  <p:pic>
        <p:nvPicPr>
          <p:cNvPr id="8196" name="Picture 4" descr="greg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19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From </a:t>
            </a:r>
            <a:r>
              <a:rPr lang="en-US" altLang="en-US" dirty="0" smtClean="0">
                <a:solidFill>
                  <a:srgbClr val="C00000"/>
                </a:solidFill>
              </a:rPr>
              <a:t>1856-1863, </a:t>
            </a:r>
            <a:r>
              <a:rPr lang="en-US" altLang="en-US" dirty="0" smtClean="0"/>
              <a:t>Mendel grew and tested </a:t>
            </a:r>
            <a:r>
              <a:rPr lang="en-US" altLang="en-US" dirty="0" smtClean="0">
                <a:solidFill>
                  <a:srgbClr val="C00000"/>
                </a:solidFill>
              </a:rPr>
              <a:t>28,000</a:t>
            </a:r>
            <a:r>
              <a:rPr lang="en-US" altLang="en-US" dirty="0" smtClean="0">
                <a:solidFill>
                  <a:srgbClr val="CC00CC"/>
                </a:solidFill>
              </a:rPr>
              <a:t> </a:t>
            </a:r>
            <a:r>
              <a:rPr lang="en-US" altLang="en-US" dirty="0" smtClean="0"/>
              <a:t>pea plants</a:t>
            </a:r>
          </a:p>
          <a:p>
            <a:pPr eaLnBrk="1" hangingPunct="1"/>
            <a:r>
              <a:rPr lang="en-US" altLang="en-US" dirty="0" smtClean="0"/>
              <a:t>He found that the offspring plants showed some parent traits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2" descr="06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751" r="3323" b="3749"/>
          <a:stretch>
            <a:fillRect/>
          </a:stretch>
        </p:blipFill>
        <p:spPr bwMode="auto">
          <a:xfrm>
            <a:off x="4648200" y="152400"/>
            <a:ext cx="2687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05_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b="4507"/>
          <a:stretch>
            <a:fillRect/>
          </a:stretch>
        </p:blipFill>
        <p:spPr bwMode="auto">
          <a:xfrm>
            <a:off x="6173788" y="3505200"/>
            <a:ext cx="28051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191000" y="5105400"/>
            <a:ext cx="1885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Mendel’s garden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In the Czech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Republic</a:t>
            </a:r>
          </a:p>
        </p:txBody>
      </p:sp>
    </p:spTree>
    <p:extLst>
      <p:ext uri="{BB962C8B-B14F-4D97-AF65-F5344CB8AC3E}">
        <p14:creationId xmlns:p14="http://schemas.microsoft.com/office/powerpoint/2010/main" val="40403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800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Mendel stated that physical traits (ex: eye color, hair color) were inherited as </a:t>
            </a:r>
            <a:r>
              <a:rPr lang="en-US" altLang="en-US" smtClean="0">
                <a:solidFill>
                  <a:srgbClr val="CC00CC"/>
                </a:solidFill>
              </a:rPr>
              <a:t>particles</a:t>
            </a:r>
          </a:p>
          <a:p>
            <a:pPr eaLnBrk="1" hangingPunct="1"/>
            <a:r>
              <a:rPr lang="en-US" altLang="en-US" smtClean="0"/>
              <a:t>Today we know that particles are actually </a:t>
            </a:r>
            <a:r>
              <a:rPr lang="en-US" altLang="en-US" smtClean="0">
                <a:solidFill>
                  <a:srgbClr val="CC00CC"/>
                </a:solidFill>
              </a:rPr>
              <a:t>chromosomes </a:t>
            </a:r>
            <a:r>
              <a:rPr lang="en-US" altLang="en-US" smtClean="0"/>
              <a:t>(super-coiled DNA)</a:t>
            </a:r>
          </a:p>
        </p:txBody>
      </p:sp>
      <p:pic>
        <p:nvPicPr>
          <p:cNvPr id="4" name="Picture 6" descr="Copy (2) of chromosome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"/>
          <a:stretch>
            <a:fillRect/>
          </a:stretch>
        </p:blipFill>
        <p:spPr bwMode="auto">
          <a:xfrm>
            <a:off x="5715000" y="762000"/>
            <a:ext cx="28448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1513</Words>
  <Application>Microsoft Office PowerPoint</Application>
  <PresentationFormat>On-screen Show (4:3)</PresentationFormat>
  <Paragraphs>290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Mendelian Genetics Simple Patterns of Inheritance</vt:lpstr>
      <vt:lpstr>How does this happen?</vt:lpstr>
      <vt:lpstr>The answer?...GENETICS!</vt:lpstr>
      <vt:lpstr>Not sure if I buy this one…</vt:lpstr>
      <vt:lpstr>Part A: Mendel and Basic Genetics</vt:lpstr>
      <vt:lpstr> Basic Genetics Human Traits </vt:lpstr>
      <vt:lpstr>Gregor Johann Mendel</vt:lpstr>
      <vt:lpstr>PowerPoint Presentation</vt:lpstr>
      <vt:lpstr>PowerPoint Presentation</vt:lpstr>
      <vt:lpstr>Mendel’s Experiments </vt:lpstr>
      <vt:lpstr>Mendel’s Methods</vt:lpstr>
      <vt:lpstr>Pollination</vt:lpstr>
      <vt:lpstr>PowerPoint Presentation</vt:lpstr>
      <vt:lpstr>Nature’s Pollinators </vt:lpstr>
      <vt:lpstr>Mendel’s Observations:  Traits are Expressed as Simple Ratios</vt:lpstr>
      <vt:lpstr>Mendel’s Experiments: Step #1</vt:lpstr>
      <vt:lpstr>Mendel’s Experiment: Step #2</vt:lpstr>
      <vt:lpstr>Mendel’s Experiment: Step #3</vt:lpstr>
      <vt:lpstr>Mendel’s Results</vt:lpstr>
      <vt:lpstr>Expressing Ratios: Mendel’s F2 Generation</vt:lpstr>
      <vt:lpstr>Are offspring simply a blend of their parents’ characteristics? </vt:lpstr>
      <vt:lpstr>Mendel’s Hypotheses: Hypothesis #1</vt:lpstr>
      <vt:lpstr>Mendel’s Hypotheses: Hypothesis #2</vt:lpstr>
      <vt:lpstr>Mendel’s Hypotheses: Hypothesis #3</vt:lpstr>
      <vt:lpstr>Inheritance of Alleles</vt:lpstr>
      <vt:lpstr>PowerPoint Presentation</vt:lpstr>
      <vt:lpstr>Mendel’s Hypotheses:  Hypothesis #4</vt:lpstr>
      <vt:lpstr>Different Genotypes</vt:lpstr>
      <vt:lpstr>Heterozygous Alleles - Ff</vt:lpstr>
      <vt:lpstr>PowerPoint Presentation</vt:lpstr>
      <vt:lpstr>Examples</vt:lpstr>
      <vt:lpstr>Mendel’s Laws of Heredity:  </vt:lpstr>
      <vt:lpstr>Mendel’s Laws of Heredity: </vt:lpstr>
      <vt:lpstr>PowerPoint Presentation</vt:lpstr>
      <vt:lpstr>Punnett Squares &amp; Probabilities</vt:lpstr>
      <vt:lpstr>Punnett Squares:  Predicting Expected Results in Crosses</vt:lpstr>
      <vt:lpstr>Punnett Squares</vt:lpstr>
      <vt:lpstr>Part B: Genetic Crosses</vt:lpstr>
      <vt:lpstr>Monohybrid Cross a cross between parents that involve ONE trait. </vt:lpstr>
      <vt:lpstr>Monohybrid Cross a cross between parents that involve ONE trait. </vt:lpstr>
      <vt:lpstr>Monohybrid Cross a cross between parents that involve ONE trait </vt:lpstr>
      <vt:lpstr>Example 4: Testcross</vt:lpstr>
      <vt:lpstr>Example 4: Testcross</vt:lpstr>
      <vt:lpstr>Probabilities Can Also Predict the Expected Results of Crosses 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 Simple Patterns of Inheritance</dc:title>
  <dc:creator>desktopuser</dc:creator>
  <cp:lastModifiedBy>desktopuser</cp:lastModifiedBy>
  <cp:revision>15</cp:revision>
  <dcterms:created xsi:type="dcterms:W3CDTF">2015-01-23T21:13:05Z</dcterms:created>
  <dcterms:modified xsi:type="dcterms:W3CDTF">2015-01-28T17:21:33Z</dcterms:modified>
</cp:coreProperties>
</file>