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9" r:id="rId3"/>
    <p:sldId id="262" r:id="rId4"/>
    <p:sldId id="261" r:id="rId5"/>
    <p:sldId id="266" r:id="rId6"/>
    <p:sldId id="277" r:id="rId7"/>
    <p:sldId id="267" r:id="rId8"/>
    <p:sldId id="268" r:id="rId9"/>
    <p:sldId id="278" r:id="rId10"/>
    <p:sldId id="269" r:id="rId11"/>
    <p:sldId id="279" r:id="rId12"/>
    <p:sldId id="270" r:id="rId13"/>
    <p:sldId id="271" r:id="rId14"/>
    <p:sldId id="280" r:id="rId15"/>
    <p:sldId id="272" r:id="rId16"/>
    <p:sldId id="273" r:id="rId17"/>
    <p:sldId id="274" r:id="rId18"/>
    <p:sldId id="275" r:id="rId19"/>
    <p:sldId id="276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47A4-D030-46DD-8E10-2EEED6F2FE6E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F0691-EB72-40AC-B2A5-CD61A78BA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6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25D9ED-AFDF-4707-A971-B5B44F59BC4C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Incomplete dominance is also called blending inheritance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E2A35C-F01A-4BBB-9604-D75D067DA634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A76DAE3-14F9-45A1-999B-E9337BEF1EC8}" type="slidenum">
              <a:rPr lang="en-US" altLang="en-US" sz="1200" smtClean="0">
                <a:latin typeface="Times" pitchFamily="84" charset="0"/>
              </a:rPr>
              <a:pPr/>
              <a:t>9</a:t>
            </a:fld>
            <a:endParaRPr lang="en-US" altLang="en-US" sz="1200" smtClean="0">
              <a:latin typeface="Times" pitchFamily="84" charset="0"/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D7327DE-819F-4A05-86FC-754F68DC9DAF}" type="slidenum">
              <a:rPr lang="en-US" altLang="en-US" sz="1200" smtClean="0">
                <a:latin typeface="Times" pitchFamily="84" charset="0"/>
              </a:rPr>
              <a:pPr/>
              <a:t>11</a:t>
            </a:fld>
            <a:endParaRPr lang="en-US" altLang="en-US" sz="1200" smtClean="0">
              <a:latin typeface="Times" pitchFamily="84" charset="0"/>
            </a:endParaRPr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8F4C53-BFE2-43CC-B9B1-E4A71E12FBC5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C430A7-C5D9-4C53-86C7-F3222EE6EFE6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8CE021D-401B-4DD5-9ED7-C17D8FDDDCFD}" type="datetime1">
              <a:rPr lang="en-US" altLang="en-US" smtClean="0">
                <a:solidFill>
                  <a:srgbClr val="FFFF00"/>
                </a:solidFill>
                <a:latin typeface="Times New Roman" pitchFamily="18" charset="0"/>
              </a:rPr>
              <a:pPr/>
              <a:t>2/2/2015</a:t>
            </a:fld>
            <a:endParaRPr lang="en-US" altLang="en-US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51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CBE5E16-4CD1-42C0-A87B-1FDC322260EF}" type="slidenum">
              <a:rPr lang="en-US" altLang="en-US" smtClean="0">
                <a:solidFill>
                  <a:srgbClr val="FFFF00"/>
                </a:solidFill>
                <a:latin typeface="Times New Roman" pitchFamily="18" charset="0"/>
              </a:rPr>
              <a:pPr/>
              <a:t>20</a:t>
            </a:fld>
            <a:endParaRPr lang="en-US" altLang="en-US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510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BBFF5B8-ACF7-4B79-9F59-AEBB4D13F711}" type="datetime1">
              <a:rPr lang="en-US" altLang="en-US" smtClean="0">
                <a:solidFill>
                  <a:srgbClr val="FFFF00"/>
                </a:solidFill>
                <a:latin typeface="Times New Roman" pitchFamily="18" charset="0"/>
              </a:rPr>
              <a:pPr/>
              <a:t>2/2/2015</a:t>
            </a:fld>
            <a:endParaRPr lang="en-US" altLang="en-US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6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13459E9-CCEB-4B40-95C4-1AA1BD9FA9D7}" type="slidenum">
              <a:rPr lang="en-US" altLang="en-US" smtClean="0">
                <a:solidFill>
                  <a:srgbClr val="FFFF00"/>
                </a:solidFill>
                <a:latin typeface="Times New Roman" pitchFamily="18" charset="0"/>
              </a:rPr>
              <a:pPr/>
              <a:t>21</a:t>
            </a:fld>
            <a:endParaRPr lang="en-US" altLang="en-US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613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CEA1-2B7B-4823-B85C-EC60889088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D5B80-B794-4D34-9813-DC8383AA87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6C9FD-3603-4727-B1C4-30FE53E190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0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9B9A3-0D53-4304-83C9-3991518C3C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0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E1B38-27C5-4891-87B7-90BB172D1E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3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B6402-1570-47DA-B6FF-2BF5B977A1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7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8877A-C3C8-45DD-B334-DF0D922919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8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D9A5E-4826-4B9E-8E2F-58351B4029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73085-7941-4648-8D70-0746981C4B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5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3FC62-CC1C-4BB8-BEC2-11606894B1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3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79A92-31F2-4EB7-920D-93445E240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7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D1CD93-78B0-41BB-83DF-CDDD65C7317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5" Type="http://schemas.openxmlformats.org/officeDocument/2006/relationships/audio" Target="../media/audio2.bin"/><Relationship Id="rId4" Type="http://schemas.openxmlformats.org/officeDocument/2006/relationships/audio" Target="../media/audio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Exceptions to Simple Dominance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6629400" cy="4525963"/>
          </a:xfrm>
        </p:spPr>
        <p:txBody>
          <a:bodyPr/>
          <a:lstStyle/>
          <a:p>
            <a:r>
              <a:rPr lang="en-US" altLang="en-US" smtClean="0"/>
              <a:t>Incomplete Dominance: alleles </a:t>
            </a:r>
            <a:r>
              <a:rPr lang="en-US" altLang="en-US" b="1" smtClean="0"/>
              <a:t>“blend” </a:t>
            </a:r>
            <a:r>
              <a:rPr lang="en-US" altLang="en-US" smtClean="0"/>
              <a:t>(ex: pink flowers)</a:t>
            </a:r>
          </a:p>
          <a:p>
            <a:endParaRPr lang="en-US" altLang="en-US" smtClean="0"/>
          </a:p>
          <a:p>
            <a:r>
              <a:rPr lang="en-US" altLang="en-US" smtClean="0"/>
              <a:t>Codominance: both alleles show up in their “</a:t>
            </a:r>
            <a:r>
              <a:rPr lang="en-US" altLang="en-US" b="1" smtClean="0"/>
              <a:t>pure form”</a:t>
            </a:r>
            <a:r>
              <a:rPr lang="en-US" altLang="en-US" smtClean="0"/>
              <a:t> (ex: red and white splotchy flowers)</a:t>
            </a:r>
          </a:p>
        </p:txBody>
      </p:sp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2557463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4384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5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b="1" dirty="0" smtClean="0"/>
              <a:t>Situation: </a:t>
            </a:r>
            <a:r>
              <a:rPr lang="en-US" altLang="en-US" dirty="0" smtClean="0"/>
              <a:t>If two parents with blood type AB have children, what offspring ratios will you see? 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Parent Genotypes: 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Offspring Ratios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>-Genotype: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>-Phenotype</a:t>
            </a:r>
          </a:p>
        </p:txBody>
      </p:sp>
      <p:pic>
        <p:nvPicPr>
          <p:cNvPr id="48131" name="Picture 4" descr="punnet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2766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4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1463675" y="1562100"/>
            <a:ext cx="20478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000" b="1">
                <a:solidFill>
                  <a:srgbClr val="0F116A"/>
                </a:solidFill>
              </a:rPr>
              <a:t>Aa    x   aa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Inheritance pattern of </a:t>
            </a:r>
            <a:r>
              <a:rPr lang="en-US" altLang="en-US" sz="4000" dirty="0" err="1" smtClean="0"/>
              <a:t>Achondroplasia</a:t>
            </a:r>
            <a:endParaRPr lang="en-US" altLang="en-US" sz="4000" dirty="0" smtClean="0"/>
          </a:p>
        </p:txBody>
      </p:sp>
      <p:graphicFrame>
        <p:nvGraphicFramePr>
          <p:cNvPr id="490501" name="Group 5"/>
          <p:cNvGraphicFramePr>
            <a:graphicFrameLocks noGrp="1"/>
          </p:cNvGraphicFramePr>
          <p:nvPr/>
        </p:nvGraphicFramePr>
        <p:xfrm>
          <a:off x="1100138" y="3554413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0512" name="Rectangle 16"/>
          <p:cNvSpPr>
            <a:spLocks noChangeArrowheads="1"/>
          </p:cNvSpPr>
          <p:nvPr/>
        </p:nvSpPr>
        <p:spPr bwMode="auto">
          <a:xfrm>
            <a:off x="1711325" y="3005138"/>
            <a:ext cx="395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000" b="1">
                <a:solidFill>
                  <a:srgbClr val="0F116A"/>
                </a:solidFill>
              </a:rPr>
              <a:t>a</a:t>
            </a:r>
          </a:p>
        </p:txBody>
      </p:sp>
      <p:sp>
        <p:nvSpPr>
          <p:cNvPr id="490513" name="Rectangle 17"/>
          <p:cNvSpPr>
            <a:spLocks noChangeArrowheads="1"/>
          </p:cNvSpPr>
          <p:nvPr/>
        </p:nvSpPr>
        <p:spPr bwMode="auto">
          <a:xfrm>
            <a:off x="3036888" y="3005138"/>
            <a:ext cx="395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000" b="1">
                <a:solidFill>
                  <a:srgbClr val="0F116A"/>
                </a:solidFill>
              </a:rPr>
              <a:t>a</a:t>
            </a:r>
          </a:p>
        </p:txBody>
      </p:sp>
      <p:sp>
        <p:nvSpPr>
          <p:cNvPr id="490514" name="Rectangle 18"/>
          <p:cNvSpPr>
            <a:spLocks noChangeArrowheads="1"/>
          </p:cNvSpPr>
          <p:nvPr/>
        </p:nvSpPr>
        <p:spPr bwMode="auto">
          <a:xfrm>
            <a:off x="622300" y="3970338"/>
            <a:ext cx="4587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000" b="1">
                <a:solidFill>
                  <a:srgbClr val="0F116A"/>
                </a:solidFill>
              </a:rPr>
              <a:t>A</a:t>
            </a:r>
          </a:p>
        </p:txBody>
      </p:sp>
      <p:sp>
        <p:nvSpPr>
          <p:cNvPr id="490515" name="Rectangle 19"/>
          <p:cNvSpPr>
            <a:spLocks noChangeArrowheads="1"/>
          </p:cNvSpPr>
          <p:nvPr/>
        </p:nvSpPr>
        <p:spPr bwMode="auto">
          <a:xfrm>
            <a:off x="654050" y="5148263"/>
            <a:ext cx="395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000" b="1">
                <a:solidFill>
                  <a:srgbClr val="0F116A"/>
                </a:solidFill>
              </a:rPr>
              <a:t>a</a:t>
            </a:r>
          </a:p>
        </p:txBody>
      </p:sp>
      <p:graphicFrame>
        <p:nvGraphicFramePr>
          <p:cNvPr id="490516" name="Group 20"/>
          <p:cNvGraphicFramePr>
            <a:graphicFrameLocks noGrp="1"/>
          </p:cNvGraphicFramePr>
          <p:nvPr/>
        </p:nvGraphicFramePr>
        <p:xfrm>
          <a:off x="5519738" y="3554413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0527" name="Rectangle 31"/>
          <p:cNvSpPr>
            <a:spLocks noChangeArrowheads="1"/>
          </p:cNvSpPr>
          <p:nvPr/>
        </p:nvSpPr>
        <p:spPr bwMode="auto">
          <a:xfrm>
            <a:off x="5995988" y="3005138"/>
            <a:ext cx="458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000" b="1">
                <a:solidFill>
                  <a:srgbClr val="0F116A"/>
                </a:solidFill>
              </a:rPr>
              <a:t>A</a:t>
            </a:r>
          </a:p>
        </p:txBody>
      </p:sp>
      <p:sp>
        <p:nvSpPr>
          <p:cNvPr id="490528" name="Rectangle 32"/>
          <p:cNvSpPr>
            <a:spLocks noChangeArrowheads="1"/>
          </p:cNvSpPr>
          <p:nvPr/>
        </p:nvSpPr>
        <p:spPr bwMode="auto">
          <a:xfrm>
            <a:off x="7456488" y="3005138"/>
            <a:ext cx="395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000" b="1">
                <a:solidFill>
                  <a:srgbClr val="0F116A"/>
                </a:solidFill>
              </a:rPr>
              <a:t>a</a:t>
            </a:r>
          </a:p>
        </p:txBody>
      </p:sp>
      <p:sp>
        <p:nvSpPr>
          <p:cNvPr id="490529" name="Rectangle 33"/>
          <p:cNvSpPr>
            <a:spLocks noChangeArrowheads="1"/>
          </p:cNvSpPr>
          <p:nvPr/>
        </p:nvSpPr>
        <p:spPr bwMode="auto">
          <a:xfrm>
            <a:off x="5003800" y="3970338"/>
            <a:ext cx="4587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000" b="1">
                <a:solidFill>
                  <a:srgbClr val="0F116A"/>
                </a:solidFill>
              </a:rPr>
              <a:t>A</a:t>
            </a:r>
          </a:p>
        </p:txBody>
      </p:sp>
      <p:sp>
        <p:nvSpPr>
          <p:cNvPr id="490530" name="Rectangle 34"/>
          <p:cNvSpPr>
            <a:spLocks noChangeArrowheads="1"/>
          </p:cNvSpPr>
          <p:nvPr/>
        </p:nvSpPr>
        <p:spPr bwMode="auto">
          <a:xfrm>
            <a:off x="5035550" y="5148263"/>
            <a:ext cx="395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000" b="1">
                <a:solidFill>
                  <a:srgbClr val="0F116A"/>
                </a:solidFill>
              </a:rPr>
              <a:t>a</a:t>
            </a:r>
          </a:p>
        </p:txBody>
      </p:sp>
      <p:sp>
        <p:nvSpPr>
          <p:cNvPr id="490531" name="Rectangle 35"/>
          <p:cNvSpPr>
            <a:spLocks noChangeArrowheads="1"/>
          </p:cNvSpPr>
          <p:nvPr/>
        </p:nvSpPr>
        <p:spPr bwMode="auto">
          <a:xfrm>
            <a:off x="5930900" y="1562100"/>
            <a:ext cx="2111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000" b="1">
                <a:solidFill>
                  <a:srgbClr val="0F116A"/>
                </a:solidFill>
              </a:rPr>
              <a:t>Aa    x   Aa</a:t>
            </a:r>
          </a:p>
        </p:txBody>
      </p:sp>
      <p:sp>
        <p:nvSpPr>
          <p:cNvPr id="490545" name="Rectangle 49"/>
          <p:cNvSpPr>
            <a:spLocks noChangeArrowheads="1"/>
          </p:cNvSpPr>
          <p:nvPr/>
        </p:nvSpPr>
        <p:spPr bwMode="auto">
          <a:xfrm>
            <a:off x="1573213" y="3894138"/>
            <a:ext cx="671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000" b="1">
                <a:solidFill>
                  <a:srgbClr val="0F116A"/>
                </a:solidFill>
              </a:rPr>
              <a:t>Aa</a:t>
            </a:r>
          </a:p>
        </p:txBody>
      </p:sp>
      <p:sp>
        <p:nvSpPr>
          <p:cNvPr id="490546" name="Rectangle 50"/>
          <p:cNvSpPr>
            <a:spLocks noChangeArrowheads="1"/>
          </p:cNvSpPr>
          <p:nvPr/>
        </p:nvSpPr>
        <p:spPr bwMode="auto">
          <a:xfrm>
            <a:off x="1606550" y="5149850"/>
            <a:ext cx="608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000" b="1">
                <a:solidFill>
                  <a:srgbClr val="0F116A"/>
                </a:solidFill>
              </a:rPr>
              <a:t>aa</a:t>
            </a:r>
          </a:p>
        </p:txBody>
      </p:sp>
      <p:sp>
        <p:nvSpPr>
          <p:cNvPr id="490547" name="Rectangle 51"/>
          <p:cNvSpPr>
            <a:spLocks noChangeArrowheads="1"/>
          </p:cNvSpPr>
          <p:nvPr/>
        </p:nvSpPr>
        <p:spPr bwMode="auto">
          <a:xfrm>
            <a:off x="2943225" y="5149850"/>
            <a:ext cx="608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000" b="1">
                <a:solidFill>
                  <a:srgbClr val="0F116A"/>
                </a:solidFill>
              </a:rPr>
              <a:t>aa</a:t>
            </a:r>
          </a:p>
        </p:txBody>
      </p:sp>
      <p:sp>
        <p:nvSpPr>
          <p:cNvPr id="490548" name="Rectangle 52"/>
          <p:cNvSpPr>
            <a:spLocks noChangeArrowheads="1"/>
          </p:cNvSpPr>
          <p:nvPr/>
        </p:nvSpPr>
        <p:spPr bwMode="auto">
          <a:xfrm>
            <a:off x="2898775" y="3894138"/>
            <a:ext cx="671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000" b="1">
                <a:solidFill>
                  <a:srgbClr val="0F116A"/>
                </a:solidFill>
              </a:rPr>
              <a:t>Aa</a:t>
            </a:r>
          </a:p>
        </p:txBody>
      </p:sp>
      <p:sp>
        <p:nvSpPr>
          <p:cNvPr id="490549" name="AutoShape 53"/>
          <p:cNvSpPr>
            <a:spLocks noChangeArrowheads="1"/>
          </p:cNvSpPr>
          <p:nvPr/>
        </p:nvSpPr>
        <p:spPr bwMode="auto">
          <a:xfrm>
            <a:off x="541338" y="6283325"/>
            <a:ext cx="4059237" cy="46513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200" b="1">
                <a:solidFill>
                  <a:srgbClr val="CC0000"/>
                </a:solidFill>
              </a:rPr>
              <a:t>50% dwarf</a:t>
            </a:r>
            <a:r>
              <a:rPr lang="en-US" altLang="en-US" sz="2200" b="1">
                <a:solidFill>
                  <a:srgbClr val="201A17"/>
                </a:solidFill>
              </a:rPr>
              <a:t>:50% normal </a:t>
            </a:r>
            <a:r>
              <a:rPr lang="en-US" altLang="en-US" sz="1800" b="1">
                <a:solidFill>
                  <a:srgbClr val="201A17"/>
                </a:solidFill>
              </a:rPr>
              <a:t>or</a:t>
            </a:r>
            <a:r>
              <a:rPr lang="en-US" altLang="en-US" sz="2200" b="1">
                <a:solidFill>
                  <a:srgbClr val="201A17"/>
                </a:solidFill>
              </a:rPr>
              <a:t> </a:t>
            </a:r>
            <a:r>
              <a:rPr lang="en-US" altLang="en-US" sz="2200" b="1">
                <a:solidFill>
                  <a:srgbClr val="CC0000"/>
                </a:solidFill>
              </a:rPr>
              <a:t>1:1</a:t>
            </a:r>
            <a:endParaRPr lang="en-US" altLang="en-US" sz="2200" b="1">
              <a:solidFill>
                <a:srgbClr val="201A17"/>
              </a:solidFill>
            </a:endParaRPr>
          </a:p>
        </p:txBody>
      </p:sp>
      <p:sp>
        <p:nvSpPr>
          <p:cNvPr id="490553" name="Rectangle 57"/>
          <p:cNvSpPr>
            <a:spLocks noChangeArrowheads="1"/>
          </p:cNvSpPr>
          <p:nvPr/>
        </p:nvSpPr>
        <p:spPr bwMode="auto">
          <a:xfrm>
            <a:off x="5857875" y="3894138"/>
            <a:ext cx="735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000" b="1">
                <a:solidFill>
                  <a:srgbClr val="0F116A"/>
                </a:solidFill>
              </a:rPr>
              <a:t>AA</a:t>
            </a:r>
          </a:p>
        </p:txBody>
      </p:sp>
      <p:sp>
        <p:nvSpPr>
          <p:cNvPr id="490554" name="Rectangle 58"/>
          <p:cNvSpPr>
            <a:spLocks noChangeArrowheads="1"/>
          </p:cNvSpPr>
          <p:nvPr/>
        </p:nvSpPr>
        <p:spPr bwMode="auto">
          <a:xfrm>
            <a:off x="7350125" y="5149850"/>
            <a:ext cx="608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000" b="1">
                <a:solidFill>
                  <a:srgbClr val="0F116A"/>
                </a:solidFill>
              </a:rPr>
              <a:t>aa</a:t>
            </a:r>
          </a:p>
        </p:txBody>
      </p:sp>
      <p:sp>
        <p:nvSpPr>
          <p:cNvPr id="490555" name="Rectangle 59"/>
          <p:cNvSpPr>
            <a:spLocks noChangeArrowheads="1"/>
          </p:cNvSpPr>
          <p:nvPr/>
        </p:nvSpPr>
        <p:spPr bwMode="auto">
          <a:xfrm>
            <a:off x="7318375" y="3894138"/>
            <a:ext cx="671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000" b="1">
                <a:solidFill>
                  <a:srgbClr val="0F116A"/>
                </a:solidFill>
              </a:rPr>
              <a:t>Aa</a:t>
            </a:r>
          </a:p>
        </p:txBody>
      </p:sp>
      <p:sp>
        <p:nvSpPr>
          <p:cNvPr id="490556" name="AutoShape 60"/>
          <p:cNvSpPr>
            <a:spLocks noChangeArrowheads="1"/>
          </p:cNvSpPr>
          <p:nvPr/>
        </p:nvSpPr>
        <p:spPr bwMode="auto">
          <a:xfrm>
            <a:off x="4975225" y="6283325"/>
            <a:ext cx="4059238" cy="46513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200" b="1">
                <a:solidFill>
                  <a:srgbClr val="CC0000"/>
                </a:solidFill>
              </a:rPr>
              <a:t>67% dwarf</a:t>
            </a:r>
            <a:r>
              <a:rPr lang="en-US" altLang="en-US" sz="2200" b="1">
                <a:solidFill>
                  <a:srgbClr val="0F116A"/>
                </a:solidFill>
              </a:rPr>
              <a:t>:</a:t>
            </a:r>
            <a:r>
              <a:rPr lang="en-US" altLang="en-US" sz="2200" b="1">
                <a:solidFill>
                  <a:srgbClr val="201A17"/>
                </a:solidFill>
              </a:rPr>
              <a:t>33%</a:t>
            </a:r>
            <a:r>
              <a:rPr lang="en-US" altLang="en-US" sz="2200" b="1">
                <a:solidFill>
                  <a:srgbClr val="CC0000"/>
                </a:solidFill>
              </a:rPr>
              <a:t> </a:t>
            </a:r>
            <a:r>
              <a:rPr lang="en-US" altLang="en-US" sz="2200" b="1">
                <a:solidFill>
                  <a:srgbClr val="000000"/>
                </a:solidFill>
              </a:rPr>
              <a:t>normal</a:t>
            </a:r>
            <a:r>
              <a:rPr lang="en-US" altLang="en-US" sz="2200" b="1">
                <a:solidFill>
                  <a:srgbClr val="CC0000"/>
                </a:solidFill>
              </a:rPr>
              <a:t> </a:t>
            </a:r>
            <a:r>
              <a:rPr lang="en-US" altLang="en-US" sz="1800" b="1">
                <a:solidFill>
                  <a:srgbClr val="201A17"/>
                </a:solidFill>
              </a:rPr>
              <a:t>or</a:t>
            </a:r>
            <a:r>
              <a:rPr lang="en-US" altLang="en-US" sz="2200" b="1">
                <a:solidFill>
                  <a:srgbClr val="201A17"/>
                </a:solidFill>
              </a:rPr>
              <a:t> </a:t>
            </a:r>
            <a:r>
              <a:rPr lang="en-US" altLang="en-US" sz="2200" b="1">
                <a:solidFill>
                  <a:srgbClr val="CC0000"/>
                </a:solidFill>
              </a:rPr>
              <a:t>2:1</a:t>
            </a:r>
            <a:endParaRPr lang="en-US" altLang="en-US" sz="2200" b="1">
              <a:solidFill>
                <a:srgbClr val="000000"/>
              </a:solidFill>
            </a:endParaRPr>
          </a:p>
        </p:txBody>
      </p:sp>
      <p:sp>
        <p:nvSpPr>
          <p:cNvPr id="490558" name="Rectangle 62"/>
          <p:cNvSpPr>
            <a:spLocks noChangeArrowheads="1"/>
          </p:cNvSpPr>
          <p:nvPr/>
        </p:nvSpPr>
        <p:spPr bwMode="auto">
          <a:xfrm>
            <a:off x="5889625" y="5149850"/>
            <a:ext cx="671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000" b="1">
                <a:solidFill>
                  <a:srgbClr val="0F116A"/>
                </a:solidFill>
              </a:rPr>
              <a:t>Aa</a:t>
            </a:r>
          </a:p>
        </p:txBody>
      </p:sp>
      <p:sp>
        <p:nvSpPr>
          <p:cNvPr id="490560" name="Text Box 64"/>
          <p:cNvSpPr txBox="1">
            <a:spLocks noChangeArrowheads="1"/>
          </p:cNvSpPr>
          <p:nvPr/>
        </p:nvSpPr>
        <p:spPr bwMode="auto">
          <a:xfrm>
            <a:off x="5732463" y="3724275"/>
            <a:ext cx="96678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10800">
                <a:solidFill>
                  <a:srgbClr val="CC0000"/>
                </a:solidFill>
                <a:sym typeface="Zapf Dingbats" pitchFamily="84" charset="2"/>
              </a:rPr>
              <a:t></a:t>
            </a:r>
            <a:endParaRPr lang="en-US" altLang="en-US" sz="8200">
              <a:solidFill>
                <a:srgbClr val="CC0000"/>
              </a:solidFill>
            </a:endParaRPr>
          </a:p>
        </p:txBody>
      </p:sp>
      <p:pic>
        <p:nvPicPr>
          <p:cNvPr id="490561" name="Picture 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89075"/>
            <a:ext cx="877888" cy="1354138"/>
          </a:xfrm>
          <a:prstGeom prst="rect">
            <a:avLst/>
          </a:prstGeom>
          <a:noFill/>
          <a:ln w="9525">
            <a:solidFill>
              <a:srgbClr val="201A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0564" name="Picture 6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1489075"/>
            <a:ext cx="877888" cy="1354138"/>
          </a:xfrm>
          <a:prstGeom prst="rect">
            <a:avLst/>
          </a:prstGeom>
          <a:noFill/>
          <a:ln w="9525">
            <a:solidFill>
              <a:srgbClr val="201A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0565" name="Picture 6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1489075"/>
            <a:ext cx="877887" cy="1354138"/>
          </a:xfrm>
          <a:prstGeom prst="rect">
            <a:avLst/>
          </a:prstGeom>
          <a:noFill/>
          <a:ln w="9525">
            <a:solidFill>
              <a:srgbClr val="201A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0566" name="AutoShape 70"/>
          <p:cNvSpPr>
            <a:spLocks noChangeArrowheads="1"/>
          </p:cNvSpPr>
          <p:nvPr/>
        </p:nvSpPr>
        <p:spPr bwMode="auto">
          <a:xfrm>
            <a:off x="5718175" y="4433888"/>
            <a:ext cx="1084263" cy="3397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lethal</a:t>
            </a:r>
            <a:endParaRPr lang="en-US" altLang="en-US" sz="2200" b="1">
              <a:solidFill>
                <a:srgbClr val="0F116A"/>
              </a:solidFill>
            </a:endParaRPr>
          </a:p>
        </p:txBody>
      </p:sp>
      <p:sp>
        <p:nvSpPr>
          <p:cNvPr id="490567" name="AutoShape 71"/>
          <p:cNvSpPr>
            <a:spLocks noChangeArrowheads="1"/>
          </p:cNvSpPr>
          <p:nvPr/>
        </p:nvSpPr>
        <p:spPr bwMode="auto">
          <a:xfrm>
            <a:off x="1497013" y="2132013"/>
            <a:ext cx="1741487" cy="7429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200" b="1">
                <a:solidFill>
                  <a:srgbClr val="CC0000"/>
                </a:solidFill>
              </a:rPr>
              <a:t>dominant</a:t>
            </a:r>
            <a:br>
              <a:rPr lang="en-US" altLang="en-US" sz="2200" b="1">
                <a:solidFill>
                  <a:srgbClr val="CC0000"/>
                </a:solidFill>
              </a:rPr>
            </a:br>
            <a:r>
              <a:rPr lang="en-US" altLang="en-US" sz="2200" b="1">
                <a:solidFill>
                  <a:srgbClr val="CC0000"/>
                </a:solidFill>
              </a:rPr>
              <a:t>inheritance</a:t>
            </a:r>
            <a:endParaRPr lang="en-US" altLang="en-US" sz="2200" b="1">
              <a:solidFill>
                <a:srgbClr val="201A17"/>
              </a:solidFill>
            </a:endParaRPr>
          </a:p>
        </p:txBody>
      </p:sp>
      <p:sp>
        <p:nvSpPr>
          <p:cNvPr id="490568" name="AutoShape 72"/>
          <p:cNvSpPr>
            <a:spLocks noChangeArrowheads="1"/>
          </p:cNvSpPr>
          <p:nvPr/>
        </p:nvSpPr>
        <p:spPr bwMode="auto">
          <a:xfrm>
            <a:off x="1352550" y="4433888"/>
            <a:ext cx="1084263" cy="3397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dwarf</a:t>
            </a:r>
            <a:endParaRPr lang="en-US" altLang="en-US" sz="2200" b="1">
              <a:solidFill>
                <a:srgbClr val="0F116A"/>
              </a:solidFill>
            </a:endParaRPr>
          </a:p>
        </p:txBody>
      </p:sp>
      <p:sp>
        <p:nvSpPr>
          <p:cNvPr id="490569" name="AutoShape 73"/>
          <p:cNvSpPr>
            <a:spLocks noChangeArrowheads="1"/>
          </p:cNvSpPr>
          <p:nvPr/>
        </p:nvSpPr>
        <p:spPr bwMode="auto">
          <a:xfrm>
            <a:off x="2768600" y="4433888"/>
            <a:ext cx="1084263" cy="3397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dwarf</a:t>
            </a:r>
            <a:endParaRPr lang="en-US" altLang="en-US" sz="2200" b="1">
              <a:solidFill>
                <a:srgbClr val="0F1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0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0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0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0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0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0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0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0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0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90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90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0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9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90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9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9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9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9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90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490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90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490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90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90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90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8" grpId="0" build="p" autoUpdateAnimBg="0"/>
      <p:bldP spid="490512" grpId="0" autoUpdateAnimBg="0"/>
      <p:bldP spid="490513" grpId="0" autoUpdateAnimBg="0"/>
      <p:bldP spid="490514" grpId="0" autoUpdateAnimBg="0"/>
      <p:bldP spid="490515" grpId="0" autoUpdateAnimBg="0"/>
      <p:bldP spid="490527" grpId="0" autoUpdateAnimBg="0"/>
      <p:bldP spid="490528" grpId="0" autoUpdateAnimBg="0"/>
      <p:bldP spid="490529" grpId="0" autoUpdateAnimBg="0"/>
      <p:bldP spid="490530" grpId="0" autoUpdateAnimBg="0"/>
      <p:bldP spid="490531" grpId="0" autoUpdateAnimBg="0"/>
      <p:bldP spid="490545" grpId="0" autoUpdateAnimBg="0"/>
      <p:bldP spid="490546" grpId="0" autoUpdateAnimBg="0"/>
      <p:bldP spid="490547" grpId="0" autoUpdateAnimBg="0"/>
      <p:bldP spid="490548" grpId="0" autoUpdateAnimBg="0"/>
      <p:bldP spid="490549" grpId="0" animBg="1" autoUpdateAnimBg="0"/>
      <p:bldP spid="490553" grpId="0" autoUpdateAnimBg="0"/>
      <p:bldP spid="490554" grpId="0" autoUpdateAnimBg="0"/>
      <p:bldP spid="490555" grpId="0" autoUpdateAnimBg="0"/>
      <p:bldP spid="490556" grpId="0" animBg="1" autoUpdateAnimBg="0"/>
      <p:bldP spid="490558" grpId="0" autoUpdateAnimBg="0"/>
      <p:bldP spid="490560" grpId="0" build="p" autoUpdateAnimBg="0"/>
      <p:bldP spid="490566" grpId="0" animBg="1" autoUpdateAnimBg="0"/>
      <p:bldP spid="490567" grpId="0" animBg="1" autoUpdateAnimBg="0"/>
      <p:bldP spid="490568" grpId="0" animBg="1" autoUpdateAnimBg="0"/>
      <p:bldP spid="49056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Dihybrid Crosses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4525963"/>
          </a:xfrm>
        </p:spPr>
        <p:txBody>
          <a:bodyPr/>
          <a:lstStyle/>
          <a:p>
            <a:r>
              <a:rPr lang="en-US" altLang="en-US" smtClean="0">
                <a:solidFill>
                  <a:srgbClr val="CC00FF"/>
                </a:solidFill>
              </a:rPr>
              <a:t>Dihybrid Crosses:</a:t>
            </a:r>
            <a:r>
              <a:rPr lang="en-US" altLang="en-US" smtClean="0"/>
              <a:t> a cross between individuals that involves two traits (e.g., pod color and plant height)</a:t>
            </a:r>
          </a:p>
          <a:p>
            <a:pPr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Tall = </a:t>
            </a:r>
            <a:r>
              <a:rPr lang="en-US" altLang="en-US" smtClean="0">
                <a:solidFill>
                  <a:srgbClr val="FF0000"/>
                </a:solidFill>
              </a:rPr>
              <a:t>H</a:t>
            </a:r>
            <a:r>
              <a:rPr lang="en-US" altLang="en-US" smtClean="0"/>
              <a:t>, Short = </a:t>
            </a:r>
            <a:r>
              <a:rPr lang="en-US" altLang="en-US" smtClean="0">
                <a:solidFill>
                  <a:srgbClr val="FF0000"/>
                </a:solidFill>
              </a:rPr>
              <a:t>h</a:t>
            </a:r>
            <a:r>
              <a:rPr lang="en-US" altLang="en-US" smtClean="0"/>
              <a:t>…. Green = </a:t>
            </a:r>
            <a:r>
              <a:rPr lang="en-US" altLang="en-US" smtClean="0">
                <a:solidFill>
                  <a:srgbClr val="CC00CC"/>
                </a:solidFill>
              </a:rPr>
              <a:t>G</a:t>
            </a:r>
            <a:r>
              <a:rPr lang="en-US" altLang="en-US" smtClean="0"/>
              <a:t>, Yellow = </a:t>
            </a:r>
            <a:r>
              <a:rPr lang="en-US" altLang="en-US" smtClean="0">
                <a:solidFill>
                  <a:srgbClr val="CC00CC"/>
                </a:solidFill>
              </a:rPr>
              <a:t>g</a:t>
            </a:r>
          </a:p>
          <a:p>
            <a:pPr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Example:</a:t>
            </a:r>
          </a:p>
          <a:p>
            <a:pPr>
              <a:buFontTx/>
              <a:buNone/>
            </a:pPr>
            <a:r>
              <a:rPr lang="en-US" altLang="en-US" smtClean="0"/>
              <a:t>	1) Parent 1: </a:t>
            </a:r>
            <a:r>
              <a:rPr lang="en-US" altLang="en-US" smtClean="0">
                <a:solidFill>
                  <a:srgbClr val="FF0000"/>
                </a:solidFill>
              </a:rPr>
              <a:t>HH</a:t>
            </a:r>
            <a:r>
              <a:rPr lang="en-US" altLang="en-US" smtClean="0">
                <a:solidFill>
                  <a:srgbClr val="CC00CC"/>
                </a:solidFill>
              </a:rPr>
              <a:t>GG</a:t>
            </a:r>
            <a:r>
              <a:rPr lang="en-US" altLang="en-US" smtClean="0"/>
              <a:t> </a:t>
            </a:r>
            <a:r>
              <a:rPr lang="en-US" altLang="en-US" smtClean="0">
                <a:sym typeface="Wingdings" pitchFamily="2" charset="2"/>
              </a:rPr>
              <a:t></a:t>
            </a:r>
            <a:r>
              <a:rPr lang="en-US" altLang="en-US" smtClean="0"/>
              <a:t> Tall, Green</a:t>
            </a:r>
          </a:p>
          <a:p>
            <a:pPr>
              <a:buFontTx/>
              <a:buNone/>
            </a:pPr>
            <a:r>
              <a:rPr lang="en-US" altLang="en-US" smtClean="0"/>
              <a:t>	2) Parent 2: </a:t>
            </a:r>
            <a:r>
              <a:rPr lang="en-US" altLang="en-US" smtClean="0">
                <a:solidFill>
                  <a:srgbClr val="FF0000"/>
                </a:solidFill>
              </a:rPr>
              <a:t>hh</a:t>
            </a:r>
            <a:r>
              <a:rPr lang="en-US" altLang="en-US" smtClean="0">
                <a:solidFill>
                  <a:srgbClr val="CC00CC"/>
                </a:solidFill>
              </a:rPr>
              <a:t>gg    </a:t>
            </a:r>
            <a:r>
              <a:rPr lang="en-US" altLang="en-US" smtClean="0">
                <a:sym typeface="Wingdings" pitchFamily="2" charset="2"/>
              </a:rPr>
              <a:t> Short, Yellow</a:t>
            </a:r>
            <a:endParaRPr lang="en-US" altLang="en-US" smtClean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Finding the Gametes for Dihybrid Crosses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altLang="en-US" dirty="0" smtClean="0"/>
              <a:t>Remember, each gamete must have ONE COPY of the two genes</a:t>
            </a:r>
          </a:p>
          <a:p>
            <a:r>
              <a:rPr lang="en-US" altLang="en-US" dirty="0" smtClean="0"/>
              <a:t>To find possible gametes for each parent, use the FOIL method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(x + 3)(x + 4) = </a:t>
            </a:r>
          </a:p>
          <a:p>
            <a:pPr>
              <a:buFontTx/>
              <a:buNone/>
            </a:pPr>
            <a:r>
              <a:rPr lang="en-US" altLang="en-US" dirty="0" smtClean="0"/>
              <a:t>				     x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+ 4x + 3x +12</a:t>
            </a:r>
          </a:p>
        </p:txBody>
      </p:sp>
      <p:pic>
        <p:nvPicPr>
          <p:cNvPr id="1075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1524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2286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6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867400"/>
            <a:ext cx="1371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58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152400"/>
            <a:ext cx="7467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12000" b="1" smtClean="0">
                <a:solidFill>
                  <a:srgbClr val="FF9933"/>
                </a:solidFill>
              </a:rPr>
              <a:t>F</a:t>
            </a:r>
            <a:r>
              <a:rPr lang="en-US" sz="2000" b="1" smtClean="0">
                <a:solidFill>
                  <a:srgbClr val="FF9933"/>
                </a:solidFill>
              </a:rPr>
              <a:t>irst</a:t>
            </a:r>
            <a:r>
              <a:rPr lang="en-US" sz="12000" b="1" smtClean="0">
                <a:solidFill>
                  <a:srgbClr val="FF9933"/>
                </a:solidFill>
              </a:rPr>
              <a:t>O</a:t>
            </a:r>
            <a:r>
              <a:rPr lang="en-US" sz="2000" b="1" smtClean="0">
                <a:solidFill>
                  <a:srgbClr val="FF9933"/>
                </a:solidFill>
              </a:rPr>
              <a:t>uter</a:t>
            </a:r>
            <a:r>
              <a:rPr lang="en-US" sz="12000" b="1" smtClean="0">
                <a:solidFill>
                  <a:srgbClr val="FF9933"/>
                </a:solidFill>
              </a:rPr>
              <a:t>I</a:t>
            </a:r>
            <a:r>
              <a:rPr lang="en-US" sz="2000" b="1" smtClean="0">
                <a:solidFill>
                  <a:srgbClr val="FF9933"/>
                </a:solidFill>
              </a:rPr>
              <a:t>nner</a:t>
            </a:r>
            <a:r>
              <a:rPr lang="en-US" sz="12000" b="1" smtClean="0">
                <a:solidFill>
                  <a:srgbClr val="FF9933"/>
                </a:solidFill>
              </a:rPr>
              <a:t>L</a:t>
            </a:r>
            <a:r>
              <a:rPr lang="en-US" sz="2000" b="1" smtClean="0">
                <a:solidFill>
                  <a:srgbClr val="FF9933"/>
                </a:solidFill>
              </a:rPr>
              <a:t>ast</a:t>
            </a:r>
            <a:br>
              <a:rPr lang="en-US" sz="2000" b="1" smtClean="0">
                <a:solidFill>
                  <a:srgbClr val="FF9933"/>
                </a:solidFill>
              </a:rPr>
            </a:br>
            <a:endParaRPr lang="en-US" sz="2000" b="1" smtClean="0">
              <a:solidFill>
                <a:srgbClr val="FF9933"/>
              </a:solidFill>
            </a:endParaRPr>
          </a:p>
        </p:txBody>
      </p:sp>
      <p:sp>
        <p:nvSpPr>
          <p:cNvPr id="2324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19200" y="2133600"/>
            <a:ext cx="7391400" cy="472440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15600" dirty="0" err="1" smtClean="0"/>
              <a:t>RrGg</a:t>
            </a:r>
            <a:endParaRPr lang="en-US" sz="15600" dirty="0" smtClean="0"/>
          </a:p>
        </p:txBody>
      </p:sp>
      <p:sp>
        <p:nvSpPr>
          <p:cNvPr id="232455" name="AutoShape 7"/>
          <p:cNvSpPr>
            <a:spLocks noChangeArrowheads="1"/>
          </p:cNvSpPr>
          <p:nvPr/>
        </p:nvSpPr>
        <p:spPr bwMode="auto">
          <a:xfrm rot="-5400000">
            <a:off x="4324350" y="3067050"/>
            <a:ext cx="1028700" cy="2819400"/>
          </a:xfrm>
          <a:prstGeom prst="curvedRightArrow">
            <a:avLst>
              <a:gd name="adj1" fmla="val 54815"/>
              <a:gd name="adj2" fmla="val 109630"/>
              <a:gd name="adj3" fmla="val 33333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2456" name="AutoShape 8"/>
          <p:cNvSpPr>
            <a:spLocks noChangeArrowheads="1"/>
          </p:cNvSpPr>
          <p:nvPr/>
        </p:nvSpPr>
        <p:spPr bwMode="auto">
          <a:xfrm rot="-5400000">
            <a:off x="4895850" y="2266950"/>
            <a:ext cx="1028700" cy="4724400"/>
          </a:xfrm>
          <a:prstGeom prst="curvedRightArrow">
            <a:avLst>
              <a:gd name="adj1" fmla="val 91852"/>
              <a:gd name="adj2" fmla="val 183704"/>
              <a:gd name="adj3" fmla="val 33333"/>
            </a:avLst>
          </a:prstGeom>
          <a:solidFill>
            <a:srgbClr val="FF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2457" name="AutoShape 9"/>
          <p:cNvSpPr>
            <a:spLocks noChangeArrowheads="1"/>
          </p:cNvSpPr>
          <p:nvPr/>
        </p:nvSpPr>
        <p:spPr bwMode="auto">
          <a:xfrm rot="-5400000">
            <a:off x="4819650" y="3790950"/>
            <a:ext cx="1028700" cy="1828800"/>
          </a:xfrm>
          <a:prstGeom prst="curvedRightArrow">
            <a:avLst>
              <a:gd name="adj1" fmla="val 35556"/>
              <a:gd name="adj2" fmla="val 71111"/>
              <a:gd name="adj3" fmla="val 33333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2458" name="AutoShape 10"/>
          <p:cNvSpPr>
            <a:spLocks noChangeArrowheads="1"/>
          </p:cNvSpPr>
          <p:nvPr/>
        </p:nvSpPr>
        <p:spPr bwMode="auto">
          <a:xfrm rot="-5400000">
            <a:off x="5391150" y="3219450"/>
            <a:ext cx="1028700" cy="2971800"/>
          </a:xfrm>
          <a:prstGeom prst="curvedRightArrow">
            <a:avLst>
              <a:gd name="adj1" fmla="val 57778"/>
              <a:gd name="adj2" fmla="val 115556"/>
              <a:gd name="adj3" fmla="val 33333"/>
            </a:avLst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08" name="WordArt 11"/>
          <p:cNvSpPr>
            <a:spLocks noChangeArrowheads="1" noChangeShapeType="1" noTextEdit="1"/>
          </p:cNvSpPr>
          <p:nvPr/>
        </p:nvSpPr>
        <p:spPr bwMode="auto">
          <a:xfrm rot="5400000">
            <a:off x="-1181100" y="3467100"/>
            <a:ext cx="4648200" cy="1066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76200" cap="sq">
                  <a:solidFill>
                    <a:srgbClr val="003300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 Black"/>
              </a:rPr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384064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5" grpId="0" animBg="1"/>
      <p:bldP spid="232456" grpId="0" animBg="1"/>
      <p:bldP spid="232457" grpId="0" animBg="1"/>
      <p:bldP spid="2324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Homozygous X Homozygous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Parent 1: </a:t>
            </a:r>
            <a:r>
              <a:rPr lang="en-US" altLang="en-US" smtClean="0">
                <a:solidFill>
                  <a:srgbClr val="FF0000"/>
                </a:solidFill>
              </a:rPr>
              <a:t>H H </a:t>
            </a:r>
            <a:r>
              <a:rPr lang="en-US" altLang="en-US" smtClean="0">
                <a:solidFill>
                  <a:srgbClr val="CC00CC"/>
                </a:solidFill>
              </a:rPr>
              <a:t>G G</a:t>
            </a:r>
          </a:p>
          <a:p>
            <a:endParaRPr lang="en-US" altLang="en-US" smtClean="0">
              <a:solidFill>
                <a:srgbClr val="CC00CC"/>
              </a:solidFill>
            </a:endParaRPr>
          </a:p>
          <a:p>
            <a:endParaRPr lang="en-US" altLang="en-US" smtClean="0">
              <a:solidFill>
                <a:srgbClr val="CC00CC"/>
              </a:solidFill>
            </a:endParaRPr>
          </a:p>
          <a:p>
            <a:endParaRPr lang="en-US" altLang="en-US" smtClean="0">
              <a:solidFill>
                <a:srgbClr val="CC00CC"/>
              </a:solidFill>
            </a:endParaRPr>
          </a:p>
          <a:p>
            <a:r>
              <a:rPr lang="en-US" altLang="en-US" smtClean="0"/>
              <a:t>Parent 2:  </a:t>
            </a:r>
            <a:r>
              <a:rPr lang="en-US" altLang="en-US" smtClean="0">
                <a:solidFill>
                  <a:srgbClr val="FF0000"/>
                </a:solidFill>
              </a:rPr>
              <a:t>h h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CC00CC"/>
                </a:solidFill>
              </a:rPr>
              <a:t>g g </a:t>
            </a:r>
          </a:p>
          <a:p>
            <a:endParaRPr lang="en-US" altLang="en-US" smtClean="0">
              <a:solidFill>
                <a:srgbClr val="CC00CC"/>
              </a:solidFill>
            </a:endParaRPr>
          </a:p>
          <a:p>
            <a:endParaRPr lang="en-US" altLang="en-US" smtClean="0"/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1066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160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4953000" y="1066800"/>
            <a:ext cx="35972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Possible Gametes: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</p:txBody>
      </p:sp>
      <p:pic>
        <p:nvPicPr>
          <p:cNvPr id="1085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1066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13716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29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10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5029200" y="3886200"/>
            <a:ext cx="35972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Possible Gametes: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73749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8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8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8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8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8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8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8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8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47" name="Group 43"/>
          <p:cNvGraphicFramePr>
            <a:graphicFrameLocks noGrp="1"/>
          </p:cNvGraphicFramePr>
          <p:nvPr/>
        </p:nvGraphicFramePr>
        <p:xfrm>
          <a:off x="3810000" y="2971800"/>
          <a:ext cx="5334000" cy="3352800"/>
        </p:xfrm>
        <a:graphic>
          <a:graphicData uri="http://schemas.openxmlformats.org/drawingml/2006/table">
            <a:tbl>
              <a:tblPr/>
              <a:tblGrid>
                <a:gridCol w="1333500"/>
                <a:gridCol w="1333500"/>
                <a:gridCol w="1333500"/>
                <a:gridCol w="13335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133" name="Text Box 44"/>
          <p:cNvSpPr txBox="1">
            <a:spLocks noChangeArrowheads="1"/>
          </p:cNvSpPr>
          <p:nvPr/>
        </p:nvSpPr>
        <p:spPr bwMode="auto">
          <a:xfrm>
            <a:off x="457200" y="1447800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Parent Genotypes: </a:t>
            </a:r>
            <a:r>
              <a:rPr lang="en-US" altLang="en-US" sz="2800">
                <a:solidFill>
                  <a:srgbClr val="FF0000"/>
                </a:solidFill>
              </a:rPr>
              <a:t>HH</a:t>
            </a:r>
            <a:r>
              <a:rPr lang="en-US" altLang="en-US" sz="2800">
                <a:solidFill>
                  <a:srgbClr val="CC00CC"/>
                </a:solidFill>
              </a:rPr>
              <a:t>GG</a:t>
            </a:r>
            <a:r>
              <a:rPr lang="en-US" altLang="en-US" sz="2800">
                <a:solidFill>
                  <a:srgbClr val="FF0000"/>
                </a:solidFill>
              </a:rPr>
              <a:t> x hh</a:t>
            </a:r>
            <a:r>
              <a:rPr lang="en-US" altLang="en-US" sz="2800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47134" name="Text Box 46"/>
          <p:cNvSpPr txBox="1">
            <a:spLocks noChangeArrowheads="1"/>
          </p:cNvSpPr>
          <p:nvPr/>
        </p:nvSpPr>
        <p:spPr bwMode="auto">
          <a:xfrm>
            <a:off x="228600" y="2819400"/>
            <a:ext cx="27368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Offspring Ratios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-Genotype: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 </a:t>
            </a:r>
            <a:r>
              <a:rPr lang="en-US" altLang="en-US" sz="2800">
                <a:solidFill>
                  <a:srgbClr val="FF0000"/>
                </a:solidFill>
              </a:rPr>
              <a:t>100% Hh</a:t>
            </a:r>
            <a:r>
              <a:rPr lang="en-US" altLang="en-US" sz="2800">
                <a:solidFill>
                  <a:srgbClr val="CC00CC"/>
                </a:solidFill>
              </a:rPr>
              <a:t>Gg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-Phenotype: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  </a:t>
            </a:r>
            <a:r>
              <a:rPr lang="en-US" altLang="en-US" sz="2800">
                <a:solidFill>
                  <a:srgbClr val="FF0000"/>
                </a:solidFill>
              </a:rPr>
              <a:t>100% Tall +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              Green</a:t>
            </a:r>
          </a:p>
        </p:txBody>
      </p:sp>
      <p:sp>
        <p:nvSpPr>
          <p:cNvPr id="522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Homozygous x Homozygous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86200" y="22098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5334000" y="22098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6553200" y="22098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8001000" y="22098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048000" y="31242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048000" y="38862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048000" y="4724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048000" y="55626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257800" y="563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962400" y="3962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962400" y="4800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3962400" y="563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5257800" y="3124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5257800" y="3962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257800" y="4800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962400" y="3124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553200" y="3124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553200" y="3962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6629400" y="4800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6629400" y="563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7924800" y="3124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924800" y="3962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7924800" y="4800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7924800" y="563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</p:spTree>
    <p:extLst>
      <p:ext uri="{BB962C8B-B14F-4D97-AF65-F5344CB8AC3E}">
        <p14:creationId xmlns:p14="http://schemas.microsoft.com/office/powerpoint/2010/main" val="40717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7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7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7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7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7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7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Another Example: Heterozygous x Heterozygous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Parent 1: </a:t>
            </a:r>
            <a:r>
              <a:rPr lang="en-US" altLang="en-US" smtClean="0">
                <a:solidFill>
                  <a:srgbClr val="FF0000"/>
                </a:solidFill>
              </a:rPr>
              <a:t>H h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CC00CC"/>
                </a:solidFill>
              </a:rPr>
              <a:t>G g</a:t>
            </a:r>
          </a:p>
          <a:p>
            <a:endParaRPr lang="en-US" altLang="en-US" smtClean="0">
              <a:solidFill>
                <a:srgbClr val="CC00CC"/>
              </a:solidFill>
            </a:endParaRP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Parent 2:  </a:t>
            </a:r>
            <a:r>
              <a:rPr lang="en-US" altLang="en-US" smtClean="0">
                <a:solidFill>
                  <a:srgbClr val="FF0000"/>
                </a:solidFill>
              </a:rPr>
              <a:t>H h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CC00CC"/>
                </a:solidFill>
              </a:rPr>
              <a:t>G g</a:t>
            </a:r>
            <a:r>
              <a:rPr lang="en-US" altLang="en-US" smtClean="0"/>
              <a:t> 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5029200" y="3962400"/>
            <a:ext cx="35972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Possible Gametes: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5105400" y="1295400"/>
            <a:ext cx="35972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Possible Gametes: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>
                <a:solidFill>
                  <a:srgbClr val="CC00CC"/>
                </a:solidFill>
              </a:rPr>
              <a:t>g</a:t>
            </a:r>
          </a:p>
        </p:txBody>
      </p:sp>
      <p:pic>
        <p:nvPicPr>
          <p:cNvPr id="1095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1066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1066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1447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1447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29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22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9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9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9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9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9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9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95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95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Heterozygous x Heterozygous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Parent Genotypes: </a:t>
            </a:r>
            <a:r>
              <a:rPr lang="en-US" altLang="en-US" sz="2800">
                <a:solidFill>
                  <a:srgbClr val="FF0000"/>
                </a:solidFill>
              </a:rPr>
              <a:t>Hh</a:t>
            </a:r>
            <a:r>
              <a:rPr lang="en-US" altLang="en-US" sz="2800">
                <a:solidFill>
                  <a:srgbClr val="CC00CC"/>
                </a:solidFill>
              </a:rPr>
              <a:t>Gg</a:t>
            </a:r>
            <a:r>
              <a:rPr lang="en-US" altLang="en-US" sz="2800">
                <a:solidFill>
                  <a:srgbClr val="FF0000"/>
                </a:solidFill>
              </a:rPr>
              <a:t> x Hh</a:t>
            </a:r>
            <a:r>
              <a:rPr lang="en-US" altLang="en-US" sz="2800">
                <a:solidFill>
                  <a:srgbClr val="CC00CC"/>
                </a:solidFill>
              </a:rPr>
              <a:t>Gg</a:t>
            </a:r>
          </a:p>
        </p:txBody>
      </p:sp>
      <p:graphicFrame>
        <p:nvGraphicFramePr>
          <p:cNvPr id="22533" name="Group 5"/>
          <p:cNvGraphicFramePr>
            <a:graphicFrameLocks noGrp="1"/>
          </p:cNvGraphicFramePr>
          <p:nvPr/>
        </p:nvGraphicFramePr>
        <p:xfrm>
          <a:off x="3810000" y="3276600"/>
          <a:ext cx="5334000" cy="3352800"/>
        </p:xfrm>
        <a:graphic>
          <a:graphicData uri="http://schemas.openxmlformats.org/drawingml/2006/table">
            <a:tbl>
              <a:tblPr/>
              <a:tblGrid>
                <a:gridCol w="1333500"/>
                <a:gridCol w="1333500"/>
                <a:gridCol w="1333500"/>
                <a:gridCol w="13335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159" name="Text Box 32"/>
          <p:cNvSpPr txBox="1">
            <a:spLocks noChangeArrowheads="1"/>
          </p:cNvSpPr>
          <p:nvPr/>
        </p:nvSpPr>
        <p:spPr bwMode="auto">
          <a:xfrm>
            <a:off x="152400" y="3048000"/>
            <a:ext cx="2971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Offspring Ratios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-Genotype: </a:t>
            </a:r>
            <a:r>
              <a:rPr lang="en-US" altLang="en-US" sz="2800">
                <a:solidFill>
                  <a:srgbClr val="FF0000"/>
                </a:solidFill>
              </a:rPr>
              <a:t>too complicated!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-Phenotype: </a:t>
            </a:r>
            <a:endParaRPr lang="en-US" altLang="en-US" sz="280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  Next Slide!</a:t>
            </a: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62400" y="25908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5334000" y="25146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6705600" y="25146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8001000" y="24384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971800" y="34290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048000" y="41910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971800" y="50292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048000" y="58674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962400" y="5943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7924800" y="3505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886200" y="3505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5257800" y="3429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6629400" y="3429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3962400" y="4267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257800" y="4267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6629400" y="4267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7924800" y="4343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3962400" y="5105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5257800" y="5105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6629400" y="5105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7924800" y="5105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5257800" y="5943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6629400" y="5943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7924800" y="5943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</p:spTree>
    <p:extLst>
      <p:ext uri="{BB962C8B-B14F-4D97-AF65-F5344CB8AC3E}">
        <p14:creationId xmlns:p14="http://schemas.microsoft.com/office/powerpoint/2010/main" val="121011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8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8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8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8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8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r>
              <a:rPr lang="en-US" altLang="en-US" sz="4000" smtClean="0"/>
              <a:t>Another Example: Heterozygous x Heterozygous</a:t>
            </a: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Parent Genotypes: </a:t>
            </a:r>
            <a:r>
              <a:rPr lang="en-US" altLang="en-US" sz="2800">
                <a:solidFill>
                  <a:srgbClr val="FF0000"/>
                </a:solidFill>
              </a:rPr>
              <a:t>Hh</a:t>
            </a:r>
            <a:r>
              <a:rPr lang="en-US" altLang="en-US" sz="2800">
                <a:solidFill>
                  <a:srgbClr val="CC00CC"/>
                </a:solidFill>
              </a:rPr>
              <a:t>Gg</a:t>
            </a:r>
            <a:r>
              <a:rPr lang="en-US" altLang="en-US" sz="2800">
                <a:solidFill>
                  <a:srgbClr val="FF0000"/>
                </a:solidFill>
              </a:rPr>
              <a:t> x Hh</a:t>
            </a:r>
            <a:r>
              <a:rPr lang="en-US" altLang="en-US" sz="2800">
                <a:solidFill>
                  <a:srgbClr val="CC00CC"/>
                </a:solidFill>
              </a:rPr>
              <a:t>Gg</a:t>
            </a:r>
          </a:p>
        </p:txBody>
      </p:sp>
      <p:graphicFrame>
        <p:nvGraphicFramePr>
          <p:cNvPr id="100408" name="Group 56"/>
          <p:cNvGraphicFramePr>
            <a:graphicFrameLocks noGrp="1"/>
          </p:cNvGraphicFramePr>
          <p:nvPr/>
        </p:nvGraphicFramePr>
        <p:xfrm>
          <a:off x="3810000" y="3276600"/>
          <a:ext cx="5334000" cy="3429000"/>
        </p:xfrm>
        <a:graphic>
          <a:graphicData uri="http://schemas.openxmlformats.org/drawingml/2006/table">
            <a:tbl>
              <a:tblPr/>
              <a:tblGrid>
                <a:gridCol w="1333500"/>
                <a:gridCol w="1333500"/>
                <a:gridCol w="1333500"/>
                <a:gridCol w="13335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183" name="Text Box 32"/>
          <p:cNvSpPr txBox="1">
            <a:spLocks noChangeArrowheads="1"/>
          </p:cNvSpPr>
          <p:nvPr/>
        </p:nvSpPr>
        <p:spPr bwMode="auto">
          <a:xfrm>
            <a:off x="228600" y="1905000"/>
            <a:ext cx="29718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Phenotype: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00FFFF"/>
                </a:solidFill>
              </a:rPr>
              <a:t>9</a:t>
            </a:r>
            <a:r>
              <a:rPr lang="en-US" altLang="en-US" sz="4800" b="1">
                <a:solidFill>
                  <a:srgbClr val="000000"/>
                </a:solidFill>
              </a:rPr>
              <a:t>:</a:t>
            </a:r>
            <a:r>
              <a:rPr lang="en-US" altLang="en-US" sz="4800" b="1">
                <a:solidFill>
                  <a:srgbClr val="00FFFF"/>
                </a:solidFill>
              </a:rPr>
              <a:t> </a:t>
            </a:r>
            <a:r>
              <a:rPr lang="en-US" altLang="en-US" sz="4800" b="1">
                <a:solidFill>
                  <a:srgbClr val="FFFF00"/>
                </a:solidFill>
              </a:rPr>
              <a:t>3</a:t>
            </a:r>
            <a:r>
              <a:rPr lang="en-US" altLang="en-US" sz="4800" b="1">
                <a:solidFill>
                  <a:srgbClr val="000000"/>
                </a:solidFill>
              </a:rPr>
              <a:t>:</a:t>
            </a:r>
            <a:r>
              <a:rPr lang="en-US" altLang="en-US" sz="4800" b="1">
                <a:solidFill>
                  <a:srgbClr val="FFFF00"/>
                </a:solidFill>
              </a:rPr>
              <a:t> </a:t>
            </a:r>
            <a:r>
              <a:rPr lang="en-US" altLang="en-US" sz="4800" b="1">
                <a:solidFill>
                  <a:srgbClr val="FF9933"/>
                </a:solidFill>
              </a:rPr>
              <a:t>3</a:t>
            </a:r>
            <a:r>
              <a:rPr lang="en-US" altLang="en-US" sz="4800" b="1">
                <a:solidFill>
                  <a:srgbClr val="000000"/>
                </a:solidFill>
              </a:rPr>
              <a:t>:</a:t>
            </a:r>
            <a:r>
              <a:rPr lang="en-US" altLang="en-US" sz="4800" b="1">
                <a:solidFill>
                  <a:srgbClr val="FF9933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</a:rPr>
              <a:t>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00FFFF"/>
                </a:solidFill>
              </a:rPr>
              <a:t>9 </a:t>
            </a:r>
            <a:r>
              <a:rPr lang="en-US" altLang="en-US" sz="2800">
                <a:solidFill>
                  <a:srgbClr val="000000"/>
                </a:solidFill>
              </a:rPr>
              <a:t>Tall, Green</a:t>
            </a:r>
            <a:endParaRPr lang="en-US" altLang="en-US" sz="48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</a:rPr>
              <a:t>3 </a:t>
            </a:r>
            <a:r>
              <a:rPr lang="en-US" altLang="en-US" sz="2800">
                <a:solidFill>
                  <a:srgbClr val="000000"/>
                </a:solidFill>
              </a:rPr>
              <a:t>Tall, Yellow</a:t>
            </a:r>
            <a:endParaRPr lang="en-US" altLang="en-US" sz="48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9933"/>
                </a:solidFill>
              </a:rPr>
              <a:t>3 </a:t>
            </a:r>
            <a:r>
              <a:rPr lang="en-US" altLang="en-US" sz="2800">
                <a:solidFill>
                  <a:srgbClr val="000000"/>
                </a:solidFill>
              </a:rPr>
              <a:t>Short, Green</a:t>
            </a:r>
            <a:endParaRPr lang="en-US" altLang="en-US" sz="48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</a:rPr>
              <a:t>1</a:t>
            </a:r>
            <a:r>
              <a:rPr lang="en-US" altLang="en-US" sz="4800" b="1">
                <a:solidFill>
                  <a:srgbClr val="CC00CC"/>
                </a:solidFill>
              </a:rPr>
              <a:t> </a:t>
            </a:r>
            <a:r>
              <a:rPr lang="en-US" altLang="en-US" sz="2800">
                <a:solidFill>
                  <a:srgbClr val="000000"/>
                </a:solidFill>
              </a:rPr>
              <a:t>Short, Yellow</a:t>
            </a:r>
            <a:endParaRPr lang="en-US" altLang="en-US" sz="4800" b="1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62400" y="25908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5334000" y="25146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6705600" y="25146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8001000" y="24384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971800" y="34290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048000" y="41910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971800" y="50292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048000" y="58674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</a:t>
            </a:r>
            <a:r>
              <a:rPr lang="en-US" altLang="en-US" sz="3600" b="1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962400" y="5943600"/>
            <a:ext cx="10668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7924800" y="3505200"/>
            <a:ext cx="10668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886200" y="3505200"/>
            <a:ext cx="11430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5257800" y="3429000"/>
            <a:ext cx="10668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6629400" y="3429000"/>
            <a:ext cx="10668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3962400" y="4267200"/>
            <a:ext cx="10668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257800" y="4267200"/>
            <a:ext cx="10668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6629400" y="4267200"/>
            <a:ext cx="10668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7924800" y="4343400"/>
            <a:ext cx="10668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3962400" y="5105400"/>
            <a:ext cx="10668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5257800" y="5105400"/>
            <a:ext cx="10668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6629400" y="5105400"/>
            <a:ext cx="1066800" cy="457200"/>
          </a:xfrm>
          <a:prstGeom prst="rect">
            <a:avLst/>
          </a:prstGeom>
          <a:solidFill>
            <a:srgbClr val="FF9900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7924800" y="5105400"/>
            <a:ext cx="1066800" cy="457200"/>
          </a:xfrm>
          <a:prstGeom prst="rect">
            <a:avLst/>
          </a:prstGeom>
          <a:solidFill>
            <a:srgbClr val="FF9900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5257800" y="5943600"/>
            <a:ext cx="10668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6629400" y="5943600"/>
            <a:ext cx="1066800" cy="457200"/>
          </a:xfrm>
          <a:prstGeom prst="rect">
            <a:avLst/>
          </a:prstGeom>
          <a:solidFill>
            <a:srgbClr val="FF9900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7924800" y="5943600"/>
            <a:ext cx="1066800" cy="457200"/>
          </a:xfrm>
          <a:prstGeom prst="rect">
            <a:avLst/>
          </a:prstGeom>
          <a:solidFill>
            <a:srgbClr val="0000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hh</a:t>
            </a:r>
            <a:r>
              <a:rPr lang="en-US" altLang="en-US" sz="2400" b="1">
                <a:solidFill>
                  <a:srgbClr val="CC00CC"/>
                </a:solidFill>
              </a:rPr>
              <a:t>gg</a:t>
            </a:r>
          </a:p>
        </p:txBody>
      </p:sp>
    </p:spTree>
    <p:extLst>
      <p:ext uri="{BB962C8B-B14F-4D97-AF65-F5344CB8AC3E}">
        <p14:creationId xmlns:p14="http://schemas.microsoft.com/office/powerpoint/2010/main" val="34681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9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9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9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9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9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9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9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9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9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9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951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Example 5: Incomplete Dominance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dirty="0" smtClean="0"/>
              <a:t>Situation:</a:t>
            </a:r>
            <a:r>
              <a:rPr lang="en-US" altLang="en-US" sz="2400" dirty="0" smtClean="0"/>
              <a:t> If red and white flower alleles </a:t>
            </a:r>
          </a:p>
          <a:p>
            <a:pPr>
              <a:buFontTx/>
              <a:buNone/>
            </a:pPr>
            <a:r>
              <a:rPr lang="en-US" altLang="en-US" sz="2400" dirty="0" smtClean="0"/>
              <a:t>show </a:t>
            </a:r>
            <a:r>
              <a:rPr lang="en-US" altLang="en-US" sz="2400" b="1" dirty="0" smtClean="0"/>
              <a:t>incomplete dominance, </a:t>
            </a:r>
            <a:r>
              <a:rPr lang="en-US" altLang="en-US" sz="2400" dirty="0" smtClean="0"/>
              <a:t>what </a:t>
            </a:r>
          </a:p>
          <a:p>
            <a:pPr>
              <a:buFontTx/>
              <a:buNone/>
            </a:pPr>
            <a:r>
              <a:rPr lang="en-US" altLang="en-US" sz="2400" dirty="0" smtClean="0"/>
              <a:t>offspring ratios will you see if you cross a</a:t>
            </a:r>
          </a:p>
          <a:p>
            <a:pPr>
              <a:buFontTx/>
              <a:buNone/>
            </a:pPr>
            <a:r>
              <a:rPr lang="en-US" altLang="en-US" sz="2400" dirty="0" smtClean="0"/>
              <a:t>Red-flowered plant with a </a:t>
            </a:r>
          </a:p>
          <a:p>
            <a:pPr>
              <a:buFontTx/>
              <a:buNone/>
            </a:pPr>
            <a:r>
              <a:rPr lang="en-US" altLang="en-US" sz="2400" dirty="0" smtClean="0"/>
              <a:t>white-flowered plant?</a:t>
            </a:r>
          </a:p>
          <a:p>
            <a:pPr>
              <a:buFontTx/>
              <a:buNone/>
            </a:pPr>
            <a:endParaRPr lang="en-US" altLang="en-US" sz="2400" dirty="0" smtClean="0"/>
          </a:p>
          <a:p>
            <a:pPr>
              <a:buFontTx/>
              <a:buNone/>
            </a:pPr>
            <a:r>
              <a:rPr lang="en-US" altLang="en-US" sz="2400" dirty="0" smtClean="0"/>
              <a:t>Parent Genotypes: </a:t>
            </a:r>
            <a:r>
              <a:rPr lang="en-US" altLang="en-US" sz="2400" dirty="0" smtClean="0">
                <a:solidFill>
                  <a:srgbClr val="FF0000"/>
                </a:solidFill>
              </a:rPr>
              <a:t>RR x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rr</a:t>
            </a:r>
            <a:r>
              <a:rPr lang="en-US" altLang="en-US" sz="2400" dirty="0" smtClean="0"/>
              <a:t> </a:t>
            </a:r>
          </a:p>
          <a:p>
            <a:pPr>
              <a:buFontTx/>
              <a:buNone/>
            </a:pPr>
            <a:endParaRPr lang="en-US" altLang="en-US" sz="2400" dirty="0" smtClean="0"/>
          </a:p>
          <a:p>
            <a:pPr>
              <a:buFontTx/>
              <a:buNone/>
            </a:pPr>
            <a:r>
              <a:rPr lang="en-US" altLang="en-US" sz="2400" dirty="0" smtClean="0"/>
              <a:t>Offspring Ratios</a:t>
            </a:r>
          </a:p>
          <a:p>
            <a:pPr>
              <a:buFontTx/>
              <a:buNone/>
            </a:pPr>
            <a:r>
              <a:rPr lang="en-US" altLang="en-US" sz="2400" dirty="0" smtClean="0"/>
              <a:t>-Genotype: </a:t>
            </a:r>
            <a:r>
              <a:rPr lang="en-US" altLang="en-US" sz="2400" dirty="0" smtClean="0">
                <a:solidFill>
                  <a:srgbClr val="FF0000"/>
                </a:solidFill>
              </a:rPr>
              <a:t>100% Rr</a:t>
            </a:r>
            <a:endParaRPr lang="en-US" altLang="en-US" sz="2400" dirty="0" smtClean="0"/>
          </a:p>
          <a:p>
            <a:pPr>
              <a:buFontTx/>
              <a:buNone/>
            </a:pPr>
            <a:r>
              <a:rPr lang="en-US" altLang="en-US" sz="2400" dirty="0" smtClean="0"/>
              <a:t>-Phenotype: </a:t>
            </a:r>
            <a:r>
              <a:rPr lang="en-US" altLang="en-US" sz="2400" dirty="0" smtClean="0">
                <a:solidFill>
                  <a:srgbClr val="FF0000"/>
                </a:solidFill>
              </a:rPr>
              <a:t>100% Pink</a:t>
            </a:r>
            <a:endParaRPr lang="en-US" altLang="en-US" sz="2400" dirty="0" smtClean="0"/>
          </a:p>
          <a:p>
            <a:pPr>
              <a:buFontTx/>
              <a:buNone/>
            </a:pPr>
            <a:endParaRPr lang="en-US" altLang="en-US" sz="2400" dirty="0" smtClean="0"/>
          </a:p>
          <a:p>
            <a:pPr>
              <a:buFontTx/>
              <a:buNone/>
            </a:pPr>
            <a:endParaRPr lang="en-US" altLang="en-US" sz="2400" dirty="0" smtClean="0"/>
          </a:p>
        </p:txBody>
      </p:sp>
      <p:pic>
        <p:nvPicPr>
          <p:cNvPr id="43012" name="Picture 4" descr="punnet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32766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91200" y="2757486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7239000" y="2757487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4419600" y="3886200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419600" y="5257800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486400" y="38100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Rr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086600" y="38100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Rr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486400" y="53340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Rr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086600" y="53340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Rr</a:t>
            </a:r>
          </a:p>
        </p:txBody>
      </p:sp>
      <p:pic>
        <p:nvPicPr>
          <p:cNvPr id="13" name="Picture 5" descr="33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27" y="899073"/>
            <a:ext cx="1501173" cy="200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86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C20FDDA-70B6-4C4C-A699-65E85AC77608}" type="slidenum">
              <a:rPr lang="en-US" altLang="en-US" sz="900" smtClean="0">
                <a:solidFill>
                  <a:srgbClr val="5A5C6C"/>
                </a:solidFill>
                <a:latin typeface="Eras Bold ITC" pitchFamily="34" charset="0"/>
              </a:rPr>
              <a:pPr/>
              <a:t>20</a:t>
            </a:fld>
            <a:endParaRPr lang="en-US" altLang="en-US" sz="900" smtClean="0">
              <a:solidFill>
                <a:srgbClr val="5A5C6C"/>
              </a:solidFill>
              <a:latin typeface="Eras Bold ITC" pitchFamily="34" charset="0"/>
            </a:endParaRPr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8839200" cy="533400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  <a:effectLst/>
              </a:rPr>
              <a:t>Question:</a:t>
            </a:r>
            <a:br>
              <a:rPr lang="en-US" altLang="en-US" sz="3600" b="1" smtClean="0">
                <a:solidFill>
                  <a:schemeClr val="tx1"/>
                </a:solidFill>
                <a:effectLst/>
              </a:rPr>
            </a:br>
            <a:r>
              <a:rPr lang="en-US" altLang="en-US" sz="3600" b="1" smtClean="0">
                <a:solidFill>
                  <a:schemeClr val="tx1"/>
                </a:solidFill>
                <a:effectLst/>
              </a:rPr>
              <a:t>How many gametes will be produced for the following allele arrangements?</a:t>
            </a:r>
            <a:br>
              <a:rPr lang="en-US" altLang="en-US" sz="3600" b="1" smtClean="0">
                <a:solidFill>
                  <a:schemeClr val="tx1"/>
                </a:solidFill>
                <a:effectLst/>
              </a:rPr>
            </a:br>
            <a:endParaRPr lang="en-US" altLang="en-US" sz="3600" b="1" smtClean="0">
              <a:solidFill>
                <a:schemeClr val="tx1"/>
              </a:solidFill>
              <a:effectLst/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686800" cy="2743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endParaRPr lang="en-US" sz="1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effectLst/>
              </a:rPr>
              <a:t>Remember:</a:t>
            </a:r>
            <a:r>
              <a:rPr lang="en-US" b="1" dirty="0" smtClean="0">
                <a:effectLst/>
              </a:rPr>
              <a:t> 	</a:t>
            </a:r>
            <a:r>
              <a:rPr lang="en-US" sz="2800" b="1" dirty="0" smtClean="0">
                <a:effectLst/>
              </a:rPr>
              <a:t>2</a:t>
            </a:r>
            <a:r>
              <a:rPr lang="en-US" sz="2800" b="1" baseline="30000" dirty="0" smtClean="0">
                <a:effectLst/>
              </a:rPr>
              <a:t>n</a:t>
            </a:r>
            <a:r>
              <a:rPr lang="en-US" sz="2800" b="1" dirty="0" smtClean="0">
                <a:effectLst/>
              </a:rPr>
              <a:t>  (n = # of </a:t>
            </a:r>
            <a:r>
              <a:rPr lang="en-US" sz="2800" b="1" dirty="0" err="1" smtClean="0">
                <a:effectLst/>
              </a:rPr>
              <a:t>heterozygotes</a:t>
            </a:r>
            <a:r>
              <a:rPr lang="en-US" sz="2800" b="1" dirty="0" smtClean="0">
                <a:effectLst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effectLst/>
              </a:rPr>
              <a:t>	1.	</a:t>
            </a:r>
            <a:r>
              <a:rPr lang="en-US" b="1" dirty="0" err="1" smtClean="0">
                <a:effectLst/>
              </a:rPr>
              <a:t>RrYy</a:t>
            </a:r>
            <a:endParaRPr lang="en-US" b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effectLst/>
              </a:rPr>
              <a:t>	2.	</a:t>
            </a:r>
            <a:r>
              <a:rPr lang="en-US" b="1" dirty="0" err="1" smtClean="0">
                <a:effectLst/>
              </a:rPr>
              <a:t>AaBbCCDd</a:t>
            </a:r>
            <a:endParaRPr lang="en-US" b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effectLst/>
              </a:rPr>
              <a:t>	3.	</a:t>
            </a:r>
            <a:r>
              <a:rPr lang="en-US" b="1" dirty="0" err="1" smtClean="0">
                <a:effectLst/>
              </a:rPr>
              <a:t>MmNnOoPPQQRrssTtQq</a:t>
            </a:r>
            <a:endParaRPr lang="en-US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3798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 autoUpdateAnimBg="0"/>
      <p:bldP spid="28979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864D544-6957-469A-8858-B21FD8D04DE9}" type="slidenum">
              <a:rPr lang="en-US" altLang="en-US" sz="900" smtClean="0">
                <a:solidFill>
                  <a:srgbClr val="5A5C6C"/>
                </a:solidFill>
                <a:latin typeface="Eras Bold ITC" pitchFamily="34" charset="0"/>
              </a:rPr>
              <a:pPr/>
              <a:t>21</a:t>
            </a:fld>
            <a:endParaRPr lang="en-US" altLang="en-US" sz="900" smtClean="0">
              <a:solidFill>
                <a:srgbClr val="5A5C6C"/>
              </a:solidFill>
              <a:latin typeface="Eras Bold ITC" pitchFamily="34" charset="0"/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533400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sz="4800" b="1" smtClean="0">
                <a:solidFill>
                  <a:schemeClr val="tx1"/>
                </a:solidFill>
                <a:effectLst/>
              </a:rPr>
              <a:t>Answer:</a:t>
            </a:r>
          </a:p>
        </p:txBody>
      </p:sp>
      <p:sp>
        <p:nvSpPr>
          <p:cNvPr id="290819" name="Rectangle 3"/>
          <p:cNvSpPr>
            <a:spLocks noChangeArrowheads="1"/>
          </p:cNvSpPr>
          <p:nvPr/>
        </p:nvSpPr>
        <p:spPr bwMode="auto">
          <a:xfrm>
            <a:off x="304800" y="1217613"/>
            <a:ext cx="8839200" cy="521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  </a:t>
            </a:r>
            <a:r>
              <a:rPr lang="en-US" sz="3200" b="1" dirty="0" err="1">
                <a:latin typeface="Comic Sans MS" pitchFamily="66" charset="0"/>
              </a:rPr>
              <a:t>RrYy</a:t>
            </a:r>
            <a:r>
              <a:rPr lang="en-US" sz="3200" b="1" dirty="0">
                <a:latin typeface="Comic Sans MS" pitchFamily="66" charset="0"/>
              </a:rPr>
              <a:t>:  2</a:t>
            </a:r>
            <a:r>
              <a:rPr lang="en-US" sz="3200" b="1" baseline="30000" dirty="0">
                <a:latin typeface="Comic Sans MS" pitchFamily="66" charset="0"/>
              </a:rPr>
              <a:t>n</a:t>
            </a:r>
            <a:r>
              <a:rPr lang="en-US" sz="3200" b="1" dirty="0">
                <a:latin typeface="Comic Sans MS" pitchFamily="66" charset="0"/>
              </a:rPr>
              <a:t> = 2</a:t>
            </a:r>
            <a:r>
              <a:rPr lang="en-US" sz="3200" b="1" baseline="30000" dirty="0">
                <a:latin typeface="Comic Sans MS" pitchFamily="66" charset="0"/>
              </a:rPr>
              <a:t>2</a:t>
            </a:r>
            <a:r>
              <a:rPr lang="en-US" sz="3200" b="1" dirty="0">
                <a:latin typeface="Comic Sans MS" pitchFamily="66" charset="0"/>
              </a:rPr>
              <a:t> = 4 gametes</a:t>
            </a:r>
          </a:p>
          <a:p>
            <a:pPr>
              <a:spcBef>
                <a:spcPct val="20000"/>
              </a:spcBef>
              <a:defRPr/>
            </a:pPr>
            <a:r>
              <a:rPr lang="en-US" sz="3200" b="1" dirty="0">
                <a:latin typeface="Comic Sans MS" pitchFamily="66" charset="0"/>
              </a:rPr>
              <a:t>	RY    </a:t>
            </a:r>
            <a:r>
              <a:rPr lang="en-US" sz="3200" b="1" dirty="0" err="1">
                <a:latin typeface="Comic Sans MS" pitchFamily="66" charset="0"/>
              </a:rPr>
              <a:t>Ry</a:t>
            </a:r>
            <a:r>
              <a:rPr lang="en-US" sz="3200" b="1" dirty="0">
                <a:latin typeface="Comic Sans MS" pitchFamily="66" charset="0"/>
              </a:rPr>
              <a:t>    </a:t>
            </a:r>
            <a:r>
              <a:rPr lang="en-US" sz="3200" b="1" dirty="0" err="1">
                <a:latin typeface="Comic Sans MS" pitchFamily="66" charset="0"/>
              </a:rPr>
              <a:t>rY</a:t>
            </a:r>
            <a:r>
              <a:rPr lang="en-US" sz="3200" b="1" dirty="0">
                <a:latin typeface="Comic Sans MS" pitchFamily="66" charset="0"/>
              </a:rPr>
              <a:t>   </a:t>
            </a:r>
            <a:r>
              <a:rPr lang="en-US" sz="3200" b="1" dirty="0" err="1">
                <a:latin typeface="Comic Sans MS" pitchFamily="66" charset="0"/>
              </a:rPr>
              <a:t>ry</a:t>
            </a:r>
            <a:endParaRPr lang="en-US" sz="3200" b="1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en-US" sz="3200" b="1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3200" b="1" dirty="0">
                <a:latin typeface="Comic Sans MS" pitchFamily="66" charset="0"/>
              </a:rPr>
              <a:t>2.  </a:t>
            </a:r>
            <a:r>
              <a:rPr lang="en-US" sz="3200" b="1" dirty="0" err="1">
                <a:latin typeface="Comic Sans MS" pitchFamily="66" charset="0"/>
              </a:rPr>
              <a:t>AaBbCCDd</a:t>
            </a:r>
            <a:r>
              <a:rPr lang="en-US" sz="3200" b="1" dirty="0">
                <a:latin typeface="Comic Sans MS" pitchFamily="66" charset="0"/>
              </a:rPr>
              <a:t>:  2</a:t>
            </a:r>
            <a:r>
              <a:rPr lang="en-US" sz="3200" b="1" baseline="30000" dirty="0">
                <a:latin typeface="Comic Sans MS" pitchFamily="66" charset="0"/>
              </a:rPr>
              <a:t>n</a:t>
            </a:r>
            <a:r>
              <a:rPr lang="en-US" sz="3200" b="1" dirty="0">
                <a:latin typeface="Comic Sans MS" pitchFamily="66" charset="0"/>
              </a:rPr>
              <a:t> = 2</a:t>
            </a:r>
            <a:r>
              <a:rPr lang="en-US" sz="3200" b="1" baseline="30000" dirty="0">
                <a:latin typeface="Comic Sans MS" pitchFamily="66" charset="0"/>
              </a:rPr>
              <a:t>3</a:t>
            </a:r>
            <a:r>
              <a:rPr lang="en-US" sz="3200" b="1" dirty="0">
                <a:latin typeface="Comic Sans MS" pitchFamily="66" charset="0"/>
              </a:rPr>
              <a:t> = 8 gametes</a:t>
            </a:r>
          </a:p>
          <a:p>
            <a:pPr>
              <a:spcBef>
                <a:spcPct val="20000"/>
              </a:spcBef>
              <a:defRPr/>
            </a:pPr>
            <a:r>
              <a:rPr lang="en-US" sz="3200" b="1" dirty="0">
                <a:latin typeface="Comic Sans MS" pitchFamily="66" charset="0"/>
              </a:rPr>
              <a:t>	ABCD  </a:t>
            </a:r>
            <a:r>
              <a:rPr lang="en-US" sz="3200" b="1" dirty="0" err="1">
                <a:latin typeface="Comic Sans MS" pitchFamily="66" charset="0"/>
              </a:rPr>
              <a:t>ABCd</a:t>
            </a:r>
            <a:r>
              <a:rPr lang="en-US" sz="3200" b="1" dirty="0">
                <a:latin typeface="Comic Sans MS" pitchFamily="66" charset="0"/>
              </a:rPr>
              <a:t>   </a:t>
            </a:r>
            <a:r>
              <a:rPr lang="en-US" sz="3200" b="1" dirty="0" err="1">
                <a:latin typeface="Comic Sans MS" pitchFamily="66" charset="0"/>
              </a:rPr>
              <a:t>AbCD</a:t>
            </a:r>
            <a:r>
              <a:rPr lang="en-US" sz="3200" b="1" dirty="0">
                <a:latin typeface="Comic Sans MS" pitchFamily="66" charset="0"/>
              </a:rPr>
              <a:t>   </a:t>
            </a:r>
            <a:r>
              <a:rPr lang="en-US" sz="3200" b="1" dirty="0" err="1">
                <a:latin typeface="Comic Sans MS" pitchFamily="66" charset="0"/>
              </a:rPr>
              <a:t>AbCd</a:t>
            </a:r>
            <a:endParaRPr lang="en-US" sz="3200" b="1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3200" b="1" dirty="0">
                <a:latin typeface="Comic Sans MS" pitchFamily="66" charset="0"/>
              </a:rPr>
              <a:t>	</a:t>
            </a:r>
            <a:r>
              <a:rPr lang="en-US" sz="3200" b="1" dirty="0" err="1">
                <a:latin typeface="Comic Sans MS" pitchFamily="66" charset="0"/>
              </a:rPr>
              <a:t>aBCD</a:t>
            </a:r>
            <a:r>
              <a:rPr lang="en-US" sz="3200" b="1" dirty="0">
                <a:latin typeface="Comic Sans MS" pitchFamily="66" charset="0"/>
              </a:rPr>
              <a:t>   </a:t>
            </a:r>
            <a:r>
              <a:rPr lang="en-US" sz="3200" b="1" dirty="0" err="1">
                <a:latin typeface="Comic Sans MS" pitchFamily="66" charset="0"/>
              </a:rPr>
              <a:t>aBCd</a:t>
            </a:r>
            <a:r>
              <a:rPr lang="en-US" sz="3200" b="1" dirty="0">
                <a:latin typeface="Comic Sans MS" pitchFamily="66" charset="0"/>
              </a:rPr>
              <a:t>   </a:t>
            </a:r>
            <a:r>
              <a:rPr lang="en-US" sz="3200" b="1" dirty="0" err="1">
                <a:latin typeface="Comic Sans MS" pitchFamily="66" charset="0"/>
              </a:rPr>
              <a:t>abCD</a:t>
            </a:r>
            <a:r>
              <a:rPr lang="en-US" sz="3200" b="1" dirty="0">
                <a:latin typeface="Comic Sans MS" pitchFamily="66" charset="0"/>
              </a:rPr>
              <a:t>   </a:t>
            </a:r>
            <a:r>
              <a:rPr lang="en-US" sz="3200" b="1" dirty="0" err="1">
                <a:latin typeface="Comic Sans MS" pitchFamily="66" charset="0"/>
              </a:rPr>
              <a:t>abCD</a:t>
            </a:r>
            <a:r>
              <a:rPr lang="en-US" sz="3200" b="1" dirty="0">
                <a:latin typeface="Comic Sans MS" pitchFamily="66" charset="0"/>
              </a:rPr>
              <a:t>    </a:t>
            </a:r>
          </a:p>
          <a:p>
            <a:pPr>
              <a:spcBef>
                <a:spcPct val="20000"/>
              </a:spcBef>
              <a:defRPr/>
            </a:pPr>
            <a:endParaRPr lang="en-US" sz="3200" b="1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3200" b="1" dirty="0">
                <a:latin typeface="Comic Sans MS" pitchFamily="66" charset="0"/>
              </a:rPr>
              <a:t>3.  </a:t>
            </a:r>
            <a:r>
              <a:rPr lang="en-US" sz="3200" b="1" dirty="0" err="1">
                <a:latin typeface="Comic Sans MS" pitchFamily="66" charset="0"/>
              </a:rPr>
              <a:t>MmNnOoPPQQRrssTtQq</a:t>
            </a:r>
            <a:r>
              <a:rPr lang="en-US" sz="3200" b="1" dirty="0">
                <a:latin typeface="Comic Sans MS" pitchFamily="66" charset="0"/>
              </a:rPr>
              <a:t>:  2</a:t>
            </a:r>
            <a:r>
              <a:rPr lang="en-US" sz="3200" b="1" baseline="30000" dirty="0">
                <a:latin typeface="Comic Sans MS" pitchFamily="66" charset="0"/>
              </a:rPr>
              <a:t>n</a:t>
            </a:r>
            <a:r>
              <a:rPr lang="en-US" sz="3200" b="1" dirty="0">
                <a:latin typeface="Comic Sans MS" pitchFamily="66" charset="0"/>
              </a:rPr>
              <a:t> = 2</a:t>
            </a:r>
            <a:r>
              <a:rPr lang="en-US" sz="3200" b="1" baseline="30000" dirty="0">
                <a:latin typeface="Comic Sans MS" pitchFamily="66" charset="0"/>
              </a:rPr>
              <a:t>6</a:t>
            </a:r>
            <a:r>
              <a:rPr lang="en-US" sz="3200" b="1" dirty="0">
                <a:latin typeface="Comic Sans MS" pitchFamily="66" charset="0"/>
              </a:rPr>
              <a:t> = 64 gametes</a:t>
            </a:r>
          </a:p>
        </p:txBody>
      </p:sp>
    </p:spTree>
    <p:extLst>
      <p:ext uri="{BB962C8B-B14F-4D97-AF65-F5344CB8AC3E}">
        <p14:creationId xmlns:p14="http://schemas.microsoft.com/office/powerpoint/2010/main" val="3720002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6: Codominance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dirty="0" smtClean="0"/>
              <a:t>Situation:</a:t>
            </a:r>
            <a:r>
              <a:rPr lang="en-US" altLang="en-US" sz="2400" dirty="0" smtClean="0"/>
              <a:t> If red and white horse alleles show</a:t>
            </a:r>
          </a:p>
          <a:p>
            <a:pPr>
              <a:buFontTx/>
              <a:buNone/>
            </a:pPr>
            <a:r>
              <a:rPr lang="en-US" altLang="en-US" sz="2400" b="1" dirty="0" smtClean="0"/>
              <a:t>codominance, </a:t>
            </a:r>
            <a:r>
              <a:rPr lang="en-US" altLang="en-US" sz="2400" dirty="0" smtClean="0"/>
              <a:t>what offspring ratios will you see if you</a:t>
            </a:r>
          </a:p>
          <a:p>
            <a:pPr>
              <a:buFontTx/>
              <a:buNone/>
            </a:pPr>
            <a:r>
              <a:rPr lang="en-US" altLang="en-US" sz="2400" dirty="0" smtClean="0"/>
              <a:t>cross a red horse with a white horse?</a:t>
            </a:r>
          </a:p>
          <a:p>
            <a:pPr>
              <a:buFontTx/>
              <a:buNone/>
            </a:pPr>
            <a:endParaRPr lang="en-US" altLang="en-US" sz="2400" dirty="0" smtClean="0"/>
          </a:p>
          <a:p>
            <a:pPr>
              <a:buFontTx/>
              <a:buNone/>
            </a:pPr>
            <a:r>
              <a:rPr lang="en-US" altLang="en-US" sz="2400" dirty="0" smtClean="0"/>
              <a:t>Parent Genotypes: </a:t>
            </a:r>
            <a:r>
              <a:rPr lang="en-US" altLang="en-US" sz="2400" dirty="0" smtClean="0">
                <a:solidFill>
                  <a:srgbClr val="FF0000"/>
                </a:solidFill>
              </a:rPr>
              <a:t>RR x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rr</a:t>
            </a:r>
            <a:endParaRPr lang="en-US" altLang="en-US" sz="2400" dirty="0" smtClean="0"/>
          </a:p>
          <a:p>
            <a:pPr>
              <a:buFontTx/>
              <a:buNone/>
            </a:pPr>
            <a:endParaRPr lang="en-US" altLang="en-US" sz="2400" dirty="0" smtClean="0"/>
          </a:p>
          <a:p>
            <a:pPr>
              <a:buFontTx/>
              <a:buNone/>
            </a:pPr>
            <a:r>
              <a:rPr lang="en-US" altLang="en-US" sz="2400" dirty="0" smtClean="0"/>
              <a:t>Offspring Ratios</a:t>
            </a:r>
          </a:p>
          <a:p>
            <a:pPr>
              <a:buFontTx/>
              <a:buNone/>
            </a:pPr>
            <a:r>
              <a:rPr lang="en-US" altLang="en-US" sz="2400" dirty="0" smtClean="0"/>
              <a:t>-Genotype: </a:t>
            </a:r>
            <a:r>
              <a:rPr lang="en-US" altLang="en-US" sz="2400" dirty="0" smtClean="0">
                <a:solidFill>
                  <a:srgbClr val="FF0000"/>
                </a:solidFill>
              </a:rPr>
              <a:t>100% Rr</a:t>
            </a:r>
            <a:endParaRPr lang="en-US" altLang="en-US" sz="2400" dirty="0" smtClean="0"/>
          </a:p>
          <a:p>
            <a:pPr>
              <a:buFontTx/>
              <a:buNone/>
            </a:pPr>
            <a:r>
              <a:rPr lang="en-US" altLang="en-US" sz="2400" dirty="0" smtClean="0"/>
              <a:t>-Phenotype: </a:t>
            </a:r>
            <a:r>
              <a:rPr lang="en-US" altLang="en-US" sz="2400" dirty="0" smtClean="0">
                <a:solidFill>
                  <a:srgbClr val="FF0000"/>
                </a:solidFill>
              </a:rPr>
              <a:t>100% Roan</a:t>
            </a:r>
            <a:endParaRPr lang="en-US" altLang="en-US" sz="2400" dirty="0" smtClean="0"/>
          </a:p>
          <a:p>
            <a:endParaRPr lang="en-US" altLang="en-US" dirty="0" smtClean="0"/>
          </a:p>
        </p:txBody>
      </p:sp>
      <p:pic>
        <p:nvPicPr>
          <p:cNvPr id="44036" name="Picture 4" descr="punnet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2766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86400" y="38100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Rr</a:t>
            </a: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6934200" y="38100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Rr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5486400" y="51054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Rr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6934200" y="51054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Rr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7162800" y="2667000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562600" y="2667000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419600" y="3886200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343400" y="5181600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52372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Roan Horse - Heterozygous</a:t>
            </a:r>
          </a:p>
        </p:txBody>
      </p:sp>
      <p:pic>
        <p:nvPicPr>
          <p:cNvPr id="70659" name="Picture 5" descr="red-roan-horse-259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619875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1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200" dirty="0"/>
              <a:t>Traits Controlled By Genes With Three or More Alleles </a:t>
            </a:r>
            <a:br>
              <a:rPr lang="en-US" altLang="en-US" sz="3200" dirty="0"/>
            </a:br>
            <a:endParaRPr lang="en-US" alt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839200" cy="4953000"/>
          </a:xfrm>
        </p:spPr>
        <p:txBody>
          <a:bodyPr/>
          <a:lstStyle/>
          <a:p>
            <a:pPr>
              <a:defRPr/>
            </a:pPr>
            <a:r>
              <a:rPr lang="en-US" altLang="en-US" sz="2400" b="1" dirty="0"/>
              <a:t>Example 7: </a:t>
            </a:r>
            <a:r>
              <a:rPr lang="en-US" altLang="en-US" sz="2400" dirty="0"/>
              <a:t>Blood Types (Multiple Alleles and Codominance)</a:t>
            </a:r>
            <a:endParaRPr lang="en-US" sz="24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400" dirty="0" smtClean="0"/>
              <a:t>Sometimes </a:t>
            </a:r>
            <a:r>
              <a:rPr lang="en-US" sz="2400" dirty="0"/>
              <a:t>there are more than two alleles for a particular gene.  We call this inheritance pattern </a:t>
            </a:r>
            <a:r>
              <a:rPr lang="en-US" sz="2400" dirty="0" smtClean="0">
                <a:solidFill>
                  <a:srgbClr val="C00000"/>
                </a:solidFill>
              </a:rPr>
              <a:t>multiple alleles</a:t>
            </a:r>
            <a:r>
              <a:rPr lang="en-US" sz="2400" dirty="0" smtClean="0"/>
              <a:t>. </a:t>
            </a:r>
            <a:r>
              <a:rPr lang="en-US" sz="2400" dirty="0"/>
              <a:t>For example, there are three alleles controlling human blood type—A, B, and O.  </a:t>
            </a:r>
            <a:endParaRPr lang="en-US" sz="2400" dirty="0" smtClean="0"/>
          </a:p>
          <a:p>
            <a:pPr lvl="1" eaLnBrk="1" hangingPunct="1"/>
            <a:r>
              <a:rPr lang="en-US" altLang="en-US" dirty="0"/>
              <a:t>I</a:t>
            </a:r>
            <a:r>
              <a:rPr lang="en-US" altLang="en-US" baseline="30000" dirty="0"/>
              <a:t>A </a:t>
            </a:r>
            <a:r>
              <a:rPr lang="en-US" altLang="en-US" dirty="0"/>
              <a:t>and I</a:t>
            </a:r>
            <a:r>
              <a:rPr lang="en-US" altLang="en-US" baseline="30000" dirty="0"/>
              <a:t>B </a:t>
            </a:r>
            <a:r>
              <a:rPr lang="en-US" altLang="en-US" dirty="0"/>
              <a:t>= Dominant to </a:t>
            </a:r>
            <a:r>
              <a:rPr lang="en-US" altLang="en-US" dirty="0" err="1"/>
              <a:t>i</a:t>
            </a:r>
            <a:r>
              <a:rPr lang="en-US" altLang="en-US" dirty="0"/>
              <a:t>; </a:t>
            </a:r>
          </a:p>
          <a:p>
            <a:pPr lvl="2" eaLnBrk="1" hangingPunct="1"/>
            <a:r>
              <a:rPr lang="en-US" altLang="en-US" dirty="0"/>
              <a:t>A &amp; B are two </a:t>
            </a:r>
            <a:endParaRPr lang="en-US" altLang="en-US" dirty="0" smtClean="0"/>
          </a:p>
          <a:p>
            <a:pPr marL="914400" lvl="2" indent="0" eaLnBrk="1" hangingPunct="1">
              <a:buNone/>
            </a:pPr>
            <a:r>
              <a:rPr lang="en-US" altLang="en-US" dirty="0" smtClean="0"/>
              <a:t>carbohydrates </a:t>
            </a:r>
            <a:r>
              <a:rPr lang="en-US" altLang="en-US" dirty="0"/>
              <a:t>on the </a:t>
            </a:r>
            <a:endParaRPr lang="en-US" altLang="en-US" dirty="0" smtClean="0"/>
          </a:p>
          <a:p>
            <a:pPr marL="914400" lvl="2" indent="0" eaLnBrk="1" hangingPunct="1">
              <a:buNone/>
            </a:pPr>
            <a:r>
              <a:rPr lang="en-US" altLang="en-US" dirty="0" smtClean="0"/>
              <a:t>surface </a:t>
            </a:r>
            <a:r>
              <a:rPr lang="en-US" altLang="en-US" dirty="0"/>
              <a:t>of red blood cells </a:t>
            </a:r>
          </a:p>
          <a:p>
            <a:pPr lvl="1" eaLnBrk="1" hangingPunct="1"/>
            <a:r>
              <a:rPr lang="en-US" altLang="en-US" dirty="0" err="1"/>
              <a:t>i</a:t>
            </a:r>
            <a:r>
              <a:rPr lang="en-US" altLang="en-US" dirty="0"/>
              <a:t> = Recessive</a:t>
            </a:r>
            <a:endParaRPr lang="en-US" sz="2400" dirty="0" smtClean="0"/>
          </a:p>
          <a:p>
            <a:pPr marL="0" lvl="1" indent="0">
              <a:buNone/>
              <a:defRPr/>
            </a:pPr>
            <a:r>
              <a:rPr lang="en-US" altLang="en-US" sz="2400" dirty="0"/>
              <a:t>When I</a:t>
            </a:r>
            <a:r>
              <a:rPr lang="en-US" altLang="en-US" sz="2400" baseline="30000" dirty="0"/>
              <a:t>A </a:t>
            </a:r>
            <a:r>
              <a:rPr lang="en-US" altLang="en-US" sz="2400" dirty="0"/>
              <a:t>and I</a:t>
            </a:r>
            <a:r>
              <a:rPr lang="en-US" altLang="en-US" sz="2400" baseline="30000" dirty="0"/>
              <a:t>B </a:t>
            </a:r>
            <a:r>
              <a:rPr lang="en-US" altLang="en-US" sz="2400" dirty="0"/>
              <a:t>are present </a:t>
            </a:r>
            <a:r>
              <a:rPr lang="en-US" altLang="en-US" sz="2400" dirty="0" smtClean="0"/>
              <a:t>together </a:t>
            </a:r>
            <a:r>
              <a:rPr lang="en-US" altLang="en-US" sz="2400" dirty="0"/>
              <a:t>= </a:t>
            </a:r>
            <a:r>
              <a:rPr lang="en-US" altLang="en-US" sz="2400" dirty="0" err="1"/>
              <a:t>Codominant</a:t>
            </a:r>
            <a:r>
              <a:rPr lang="en-US" altLang="en-US" sz="2400" dirty="0"/>
              <a:t> </a:t>
            </a:r>
            <a:endParaRPr lang="en-US" altLang="en-US" sz="2400" baseline="30000" dirty="0"/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5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385964"/>
              </p:ext>
            </p:extLst>
          </p:nvPr>
        </p:nvGraphicFramePr>
        <p:xfrm>
          <a:off x="5029200" y="3352800"/>
          <a:ext cx="3810000" cy="2438400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Allele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www.google.com/url?source=imglanding&amp;ct=img&amp;q=http://www.mhhe.com/biosci/esp/2001_saladin/folder_structure/tr/m1/s5/assets/images/trm1s5_1.jpg&amp;sa=X&amp;ei=_jxVT-HMNIfpgAfjw5XRDQ&amp;ved=0CAkQ8wc4Kg&amp;usg=AFQjCNGVaSraD3nPv9ZGBLkaqDgtMQNu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162800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3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Because the A and B alleles are both </a:t>
            </a:r>
            <a:r>
              <a:rPr lang="en-US" dirty="0">
                <a:solidFill>
                  <a:srgbClr val="C00000"/>
                </a:solidFill>
              </a:rPr>
              <a:t>dominant</a:t>
            </a:r>
            <a:r>
              <a:rPr lang="en-US" dirty="0"/>
              <a:t> to O, the following genotypes will produce the following phenotypes: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graphicFrame>
        <p:nvGraphicFramePr>
          <p:cNvPr id="4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474998"/>
              </p:ext>
            </p:extLst>
          </p:nvPr>
        </p:nvGraphicFramePr>
        <p:xfrm>
          <a:off x="990600" y="2286000"/>
          <a:ext cx="3810000" cy="3657600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/>
                          <a:ea typeface="Times New Roman"/>
                        </a:rPr>
                        <a:t>Genotype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/>
                          <a:ea typeface="Times New Roman"/>
                        </a:rPr>
                        <a:t>Phenotype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</a:rPr>
                        <a:t>AA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</a:rPr>
                        <a:t>Blood Type A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</a:rPr>
                        <a:t>AO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</a:rPr>
                        <a:t>Blood Type A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</a:rPr>
                        <a:t>BB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</a:rPr>
                        <a:t>Blood Type B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</a:rPr>
                        <a:t>BO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</a:rPr>
                        <a:t>Blood Type B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</a:rPr>
                        <a:t>OO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</a:rPr>
                        <a:t>Blood Type O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7" t="-3214"/>
          <a:stretch>
            <a:fillRect/>
          </a:stretch>
        </p:blipFill>
        <p:spPr bwMode="auto">
          <a:xfrm>
            <a:off x="5181600" y="2057400"/>
            <a:ext cx="339438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9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r>
              <a:rPr lang="en-US" altLang="en-US" sz="2800" dirty="0" smtClean="0"/>
              <a:t>The A and B alleles are </a:t>
            </a:r>
            <a:r>
              <a:rPr lang="en-US" altLang="en-US" sz="2800" dirty="0" err="1" smtClean="0">
                <a:solidFill>
                  <a:srgbClr val="C00000"/>
                </a:solidFill>
              </a:rPr>
              <a:t>codominant</a:t>
            </a:r>
            <a:r>
              <a:rPr lang="en-US" altLang="en-US" sz="2800" dirty="0" smtClean="0"/>
              <a:t> to one another.  Remember, codominance occurs when both alleles are expressed in their pure form.  In this case, that means that A and B type proteins are both found on the surface of the red blood cells in individuals who have the genotype AB.  Genotype AB corresponds to the blood type AB.  </a:t>
            </a:r>
          </a:p>
        </p:txBody>
      </p:sp>
      <p:graphicFrame>
        <p:nvGraphicFramePr>
          <p:cNvPr id="4" name="Group 21"/>
          <p:cNvGraphicFramePr>
            <a:graphicFrameLocks noGrp="1"/>
          </p:cNvGraphicFramePr>
          <p:nvPr/>
        </p:nvGraphicFramePr>
        <p:xfrm>
          <a:off x="2667000" y="3962400"/>
          <a:ext cx="3810000" cy="1706647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</a:tblGrid>
              <a:tr h="609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/>
                          <a:ea typeface="Times New Roman"/>
                        </a:rPr>
                        <a:t>Genotype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/>
                          <a:ea typeface="Times New Roman"/>
                        </a:rPr>
                        <a:t>Phenotype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971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ea typeface="Times New Roman"/>
                        </a:rPr>
                        <a:t>AB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Blood Type AB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8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Genetics of Blood type</a:t>
            </a:r>
          </a:p>
        </p:txBody>
      </p:sp>
      <p:graphicFrame>
        <p:nvGraphicFramePr>
          <p:cNvPr id="462988" name="Group 140"/>
          <p:cNvGraphicFramePr>
            <a:graphicFrameLocks noGrp="1"/>
          </p:cNvGraphicFramePr>
          <p:nvPr/>
        </p:nvGraphicFramePr>
        <p:xfrm>
          <a:off x="127000" y="1574800"/>
          <a:ext cx="8929688" cy="4419600"/>
        </p:xfrm>
        <a:graphic>
          <a:graphicData uri="http://schemas.openxmlformats.org/drawingml/2006/table">
            <a:tbl>
              <a:tblPr/>
              <a:tblGrid>
                <a:gridCol w="1460500"/>
                <a:gridCol w="1714500"/>
                <a:gridCol w="2000250"/>
                <a:gridCol w="2087563"/>
                <a:gridCol w="1666875"/>
              </a:tblGrid>
              <a:tr h="419100">
                <a:tc>
                  <a:txBody>
                    <a:bodyPr/>
                    <a:lstStyle/>
                    <a:p>
                      <a:pPr marL="587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pheno-type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116A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genotype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116A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antigen</a:t>
                      </a:r>
                      <a:b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on RBC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116A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antibodies</a:t>
                      </a:r>
                      <a:b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in blood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116A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donation</a:t>
                      </a:r>
                      <a:b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status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116A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A </a:t>
                      </a: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A 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or</a:t>
                      </a:r>
                      <a:r>
                        <a:rPr kumimoji="0" lang="en-US" sz="3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A </a:t>
                      </a:r>
                      <a:r>
                        <a:rPr kumimoji="0" lang="en-US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endParaRPr kumimoji="0" lang="en-US" sz="30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type A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 antigens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on surface 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of RBC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anti-B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antibodies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__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B </a:t>
                      </a: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B 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or</a:t>
                      </a: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 I</a:t>
                      </a:r>
                      <a:r>
                        <a:rPr kumimoji="0" lang="en-US" sz="3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B </a:t>
                      </a:r>
                      <a:r>
                        <a:rPr kumimoji="0" lang="en-US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type B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 antigens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on surface 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of RBC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anti-A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antibodies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__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AB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A </a:t>
                      </a: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both type A &amp; </a:t>
                      </a:r>
                      <a:b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type B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 antigens 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on surface 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of RBC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antibodies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universal recipient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O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r>
                        <a:rPr kumimoji="0" lang="en-US" sz="3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3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no antigens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on surface 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of RBC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anti-A &amp; anti-B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pitchFamily="34" charset="0"/>
                        </a:rPr>
                        <a:t>antibodies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universal donor</a:t>
                      </a: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462967" name="Rectangle 119"/>
          <p:cNvSpPr>
            <a:spLocks noChangeArrowheads="1"/>
          </p:cNvSpPr>
          <p:nvPr/>
        </p:nvSpPr>
        <p:spPr bwMode="auto">
          <a:xfrm>
            <a:off x="1651000" y="2562225"/>
            <a:ext cx="1601788" cy="671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2968" name="Rectangle 120"/>
          <p:cNvSpPr>
            <a:spLocks noChangeArrowheads="1"/>
          </p:cNvSpPr>
          <p:nvPr/>
        </p:nvSpPr>
        <p:spPr bwMode="auto">
          <a:xfrm>
            <a:off x="3563938" y="2514600"/>
            <a:ext cx="681037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2969" name="Rectangle 121"/>
          <p:cNvSpPr>
            <a:spLocks noChangeArrowheads="1"/>
          </p:cNvSpPr>
          <p:nvPr/>
        </p:nvSpPr>
        <p:spPr bwMode="auto">
          <a:xfrm>
            <a:off x="5357813" y="2514600"/>
            <a:ext cx="823912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2971" name="Rectangle 123"/>
          <p:cNvSpPr>
            <a:spLocks noChangeArrowheads="1"/>
          </p:cNvSpPr>
          <p:nvPr/>
        </p:nvSpPr>
        <p:spPr bwMode="auto">
          <a:xfrm>
            <a:off x="1684338" y="3360738"/>
            <a:ext cx="1568450" cy="6715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2972" name="Rectangle 124"/>
          <p:cNvSpPr>
            <a:spLocks noChangeArrowheads="1"/>
          </p:cNvSpPr>
          <p:nvPr/>
        </p:nvSpPr>
        <p:spPr bwMode="auto">
          <a:xfrm>
            <a:off x="3357563" y="3352800"/>
            <a:ext cx="866775" cy="2222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2973" name="Rectangle 125"/>
          <p:cNvSpPr>
            <a:spLocks noChangeArrowheads="1"/>
          </p:cNvSpPr>
          <p:nvPr/>
        </p:nvSpPr>
        <p:spPr bwMode="auto">
          <a:xfrm>
            <a:off x="5500688" y="3360738"/>
            <a:ext cx="676275" cy="6715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2974" name="Rectangle 126"/>
          <p:cNvSpPr>
            <a:spLocks noChangeArrowheads="1"/>
          </p:cNvSpPr>
          <p:nvPr/>
        </p:nvSpPr>
        <p:spPr bwMode="auto">
          <a:xfrm>
            <a:off x="1811338" y="4238625"/>
            <a:ext cx="1379537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2976" name="Rectangle 128"/>
          <p:cNvSpPr>
            <a:spLocks noChangeArrowheads="1"/>
          </p:cNvSpPr>
          <p:nvPr/>
        </p:nvSpPr>
        <p:spPr bwMode="auto">
          <a:xfrm>
            <a:off x="5549900" y="4159250"/>
            <a:ext cx="481013" cy="965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2979" name="Rectangle 131"/>
          <p:cNvSpPr>
            <a:spLocks noChangeArrowheads="1"/>
          </p:cNvSpPr>
          <p:nvPr/>
        </p:nvSpPr>
        <p:spPr bwMode="auto">
          <a:xfrm>
            <a:off x="7566025" y="4183063"/>
            <a:ext cx="1403350" cy="965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2980" name="Rectangle 132"/>
          <p:cNvSpPr>
            <a:spLocks noChangeArrowheads="1"/>
          </p:cNvSpPr>
          <p:nvPr/>
        </p:nvSpPr>
        <p:spPr bwMode="auto">
          <a:xfrm>
            <a:off x="1930400" y="5259388"/>
            <a:ext cx="1157288" cy="6715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2981" name="Rectangle 133"/>
          <p:cNvSpPr>
            <a:spLocks noChangeArrowheads="1"/>
          </p:cNvSpPr>
          <p:nvPr/>
        </p:nvSpPr>
        <p:spPr bwMode="auto">
          <a:xfrm>
            <a:off x="3414713" y="5227638"/>
            <a:ext cx="1639887" cy="2778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2982" name="Rectangle 134"/>
          <p:cNvSpPr>
            <a:spLocks noChangeArrowheads="1"/>
          </p:cNvSpPr>
          <p:nvPr/>
        </p:nvSpPr>
        <p:spPr bwMode="auto">
          <a:xfrm>
            <a:off x="5478463" y="5219700"/>
            <a:ext cx="170815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2983" name="Rectangle 135"/>
          <p:cNvSpPr>
            <a:spLocks noChangeArrowheads="1"/>
          </p:cNvSpPr>
          <p:nvPr/>
        </p:nvSpPr>
        <p:spPr bwMode="auto">
          <a:xfrm>
            <a:off x="7486650" y="5219700"/>
            <a:ext cx="1490663" cy="711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3502025" y="4137025"/>
            <a:ext cx="1531938" cy="515938"/>
            <a:chOff x="2206" y="2606"/>
            <a:chExt cx="965" cy="325"/>
          </a:xfrm>
        </p:grpSpPr>
        <p:sp>
          <p:nvSpPr>
            <p:cNvPr id="8247" name="Rectangle 127"/>
            <p:cNvSpPr>
              <a:spLocks noChangeArrowheads="1"/>
            </p:cNvSpPr>
            <p:nvPr/>
          </p:nvSpPr>
          <p:spPr bwMode="auto">
            <a:xfrm>
              <a:off x="2206" y="2620"/>
              <a:ext cx="481" cy="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8" name="Rectangle 136"/>
            <p:cNvSpPr>
              <a:spLocks noChangeArrowheads="1"/>
            </p:cNvSpPr>
            <p:nvPr/>
          </p:nvSpPr>
          <p:spPr bwMode="auto">
            <a:xfrm>
              <a:off x="2599" y="2606"/>
              <a:ext cx="572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153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462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462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462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462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462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462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462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462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462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462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462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462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462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967" grpId="0" animBg="1"/>
      <p:bldP spid="462968" grpId="0" animBg="1"/>
      <p:bldP spid="462969" grpId="0" animBg="1"/>
      <p:bldP spid="462971" grpId="0" animBg="1"/>
      <p:bldP spid="462972" grpId="0" animBg="1"/>
      <p:bldP spid="462973" grpId="0" animBg="1"/>
      <p:bldP spid="462974" grpId="0" animBg="1"/>
      <p:bldP spid="462976" grpId="0" animBg="1"/>
      <p:bldP spid="462979" grpId="0" animBg="1"/>
      <p:bldP spid="462980" grpId="0" animBg="1"/>
      <p:bldP spid="462981" grpId="0" animBg="1"/>
      <p:bldP spid="462982" grpId="0" animBg="1"/>
      <p:bldP spid="46298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853</Words>
  <Application>Microsoft Office PowerPoint</Application>
  <PresentationFormat>On-screen Show (4:3)</PresentationFormat>
  <Paragraphs>331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Exceptions to Simple Dominance</vt:lpstr>
      <vt:lpstr>Example 5: Incomplete Dominance</vt:lpstr>
      <vt:lpstr>Example 6: Codominance</vt:lpstr>
      <vt:lpstr>Roan Horse - Heterozygous</vt:lpstr>
      <vt:lpstr>Traits Controlled By Genes With Three or More Alleles  </vt:lpstr>
      <vt:lpstr>PowerPoint Presentation</vt:lpstr>
      <vt:lpstr>PowerPoint Presentation</vt:lpstr>
      <vt:lpstr>PowerPoint Presentation</vt:lpstr>
      <vt:lpstr>Genetics of Blood type</vt:lpstr>
      <vt:lpstr>PowerPoint Presentation</vt:lpstr>
      <vt:lpstr>Inheritance pattern of Achondroplasia</vt:lpstr>
      <vt:lpstr>Dihybrid Crosses</vt:lpstr>
      <vt:lpstr>Finding the Gametes for Dihybrid Crosses</vt:lpstr>
      <vt:lpstr>FirstOuterInnerLast </vt:lpstr>
      <vt:lpstr>Homozygous X Homozygous</vt:lpstr>
      <vt:lpstr>Homozygous x Homozygous</vt:lpstr>
      <vt:lpstr>PowerPoint Presentation</vt:lpstr>
      <vt:lpstr>Heterozygous x Heterozygous</vt:lpstr>
      <vt:lpstr>Another Example: Heterozygous x Heterozygous</vt:lpstr>
      <vt:lpstr>Question: How many gametes will be produced for the following allele arrangements? </vt:lpstr>
      <vt:lpstr>Answer:</vt:lpstr>
    </vt:vector>
  </TitlesOfParts>
  <Company>ISD 742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Exceptions to Simple Dominance</dc:title>
  <dc:creator>desktopuser</dc:creator>
  <cp:lastModifiedBy>desktopuser</cp:lastModifiedBy>
  <cp:revision>7</cp:revision>
  <dcterms:created xsi:type="dcterms:W3CDTF">2015-01-23T21:28:57Z</dcterms:created>
  <dcterms:modified xsi:type="dcterms:W3CDTF">2015-02-02T16:17:46Z</dcterms:modified>
</cp:coreProperties>
</file>