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9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D664-9DF9-43D0-B9CA-EF93AF9866B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5C155-F05F-4C4A-8A65-82F22AA2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519" indent="-285080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878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75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314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496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61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26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0916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D29333-9899-4C69-8962-B86D31CE8FFE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Digestive enzyme from a pitcher plant that could be used as an antibacterial agent.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Picture: </a:t>
            </a:r>
            <a:endParaRPr lang="en-US" altLang="en-US" smtClean="0">
              <a:hlinkClick r:id=""/>
            </a:endParaRPr>
          </a:p>
          <a:p>
            <a:pPr eaLnBrk="1" hangingPunct="1"/>
            <a:r>
              <a:rPr lang="en-US" altLang="en-US" smtClean="0">
                <a:hlinkClick r:id=""/>
              </a:rPr>
              <a:t>http://www.topnews.in/health/enzymes-carnivorous-plants-could-help-development-new-antibacterial-products-2880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519" indent="-285080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878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75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314" indent="-227441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496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61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2265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0916" indent="-227441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B0AC82-030F-49AF-BBE0-DFA1E6F4970C}" type="slidenum">
              <a:rPr kumimoji="1" lang="en-US" altLang="zh-TW">
                <a:solidFill>
                  <a:srgbClr val="000000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1" lang="en-US" altLang="zh-TW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9410D80-57D5-4604-99DE-7FEDBAEF2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A1CE-91C8-4A48-B346-A8154F711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5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C8FB-4884-449F-80F7-8D1ABA07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FDD1-7940-40FB-B63E-E800CF967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637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1EA2-985D-40C2-90AA-E1D3A2EDB2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4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9BB5-2ACF-4481-8CAB-14D264DD88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3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FFC48-A3E2-43E6-93BB-66D6A2F48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6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F08C-4E7E-44B5-9BA5-FBA60C74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CC52-8685-486E-98EF-8EF4368A37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0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456C-0A76-4311-9E6B-B1CE8B93B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8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70D8-5A66-41F0-84ED-243D13D0D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8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CFFB-04CF-4472-9A48-237C65901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57A1-FB6B-464D-8DFC-5729A0655A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9241-D4BF-4CF2-90F0-E9880AEE0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6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2708-2FA5-40DA-A661-32B7F01AB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83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BFDC-0A22-4775-A909-3715E9FBBE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67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98E4-07A2-47A1-8F53-2A3936926A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06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3A7D-1AB4-4601-ADA6-2674E8AC8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05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6961-115E-4552-885F-5228F1D8F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D3F5-8053-4547-9458-D6BD15FA8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787E1AF3-45FD-4F00-932B-037A8406EEE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62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D9E1D36-E873-44EA-ABC5-F4DE461FE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9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9FBA-43BD-43B5-95D9-DCEAFDE22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9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A0A83F4A-1053-4427-B9F3-971F6B08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8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9A958FD-B40F-4CE4-997E-20C8B2F9A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9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F01190-D185-404A-8A17-9326F27A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21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764812-4368-45F1-9CFD-C58F5684E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2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D934C7-D0AB-4E12-A21D-D5D3E1D5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4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6C4EAE-0ECA-4D31-9336-69C4C55FA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6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1F1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1F1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F1F1F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B9614683-8125-4818-B615-D180517E9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05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FBD629E-5A70-47D4-8362-61CD1EE36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6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36A079D3-8C6B-4E16-9D23-4313CD11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7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77EE-4F60-4FCC-8139-29D30A2B6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EA27-5E7F-4BD4-B4C1-5687CDF88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F18D-E028-4ED0-A835-74EE0A4DC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C817-992C-41A8-937C-80877301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9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7F82-52C8-4294-BB1B-6CB5C9FE7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8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194F-13F6-44C9-83F5-9B9385EC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8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5" cstate="print">
              <a:alphaModFix amt="15000"/>
              <a:extLst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41C0F-48B3-4A44-B35F-84BE76B2657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50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6411D-4057-46BA-96A3-B560497502A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rgbClr val="B13F9A"/>
                </a:solidFill>
                <a:latin typeface="Times" pitchFamily="18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rgbClr val="B13F9A"/>
                </a:solidFill>
                <a:latin typeface="Times" pitchFamily="18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rgbClr val="B13F9A"/>
                </a:solidFill>
                <a:latin typeface="Times" pitchFamily="18" charset="0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EE630-FD45-4A65-9C23-948D5777AB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DE9306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DE9306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E9306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DE9306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FuEo2ccTP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sktopuser\Desktop\youtube\Prokaryotes%20and%20Eukaryotes.mp4" TargetMode="Externa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OpBylwH9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Lynn_Margulis.jpg" TargetMode="External"/><Relationship Id="rId7" Type="http://schemas.openxmlformats.org/officeDocument/2006/relationships/hyperlink" Target="http://www.sumanasinc.com/webcontent/animations/content/organell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Theory &amp; Cell Organelles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7651" name="Picture 6" descr="ce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143000"/>
            <a:ext cx="4978400" cy="3733800"/>
          </a:xfr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267200" y="5181600"/>
            <a:ext cx="386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hlinkClick r:id="rId3"/>
              </a:rPr>
              <a:t>Introduction To Cell – Life is Cellular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Eukaryote Cells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663"/>
            <a:ext cx="800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a nucleus.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Unicellular or Multicellular-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organelles, which are </a:t>
            </a: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9850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surrounded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membranes.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 plant cells, animal cells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/>
          </a:p>
          <a:p>
            <a:pPr marL="69850" indent="0">
              <a:buFont typeface="Wingdings 3" pitchFamily="18" charset="2"/>
              <a:buNone/>
              <a:defRPr/>
            </a:pPr>
            <a:endParaRPr lang="en-US" dirty="0"/>
          </a:p>
        </p:txBody>
      </p:sp>
      <p:pic>
        <p:nvPicPr>
          <p:cNvPr id="36868" name="Picture 5" descr="Animal-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286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plant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120063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PROKARYOTES AND EUKARYOTES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239000" cy="48466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Both Have: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Cytoplasm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Ribosomes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Plasma Membrane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Plants: Cell Wall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(some) Animals: Flagella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Prokaryotes do not have a nucleus!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Eukaryotes are more complex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Eukaryotes are larger</a:t>
            </a:r>
            <a:endParaRPr lang="en-US" dirty="0"/>
          </a:p>
        </p:txBody>
      </p:sp>
      <p:pic>
        <p:nvPicPr>
          <p:cNvPr id="35844" name="Picture 5" descr="Animal-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95400"/>
            <a:ext cx="2286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plant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3053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2"/>
          <a:stretch>
            <a:fillRect/>
          </a:stretch>
        </p:blipFill>
        <p:spPr bwMode="auto">
          <a:xfrm>
            <a:off x="3962400" y="1643063"/>
            <a:ext cx="24606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Why are cells named that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6181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From Greek words…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EU means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TRUE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(YOU HAVE)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 means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(NO)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KARYON means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NUCLEUS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Eukaryote =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TRUE NUCLEUS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Prokaryote =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BEFORE NUCLEUS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All cells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DNA</a:t>
            </a:r>
            <a:r>
              <a:rPr lang="en-US" dirty="0" smtClean="0"/>
              <a:t>, in eukaryotes it is stored 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nucleus</a:t>
            </a:r>
            <a:r>
              <a:rPr lang="en-US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Prokaryotes don’t have a nucleus, and it floats around in the cytoplasm in an area called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nucleoid</a:t>
            </a:r>
            <a:r>
              <a:rPr lang="en-US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Only eukaryotes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membrane-bound organelles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7892" name="Picture 2" descr="C:\Users\renaeb\AppData\Local\Microsoft\Windows\Temporary Internet Files\Content.IE5\TEOP2W7A\MC9000843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33521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2895600" y="6019800"/>
            <a:ext cx="5992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cs typeface="Arial" charset="0"/>
                <a:hlinkClick r:id="rId3" action="ppaction://hlinkfile"/>
              </a:rPr>
              <a:t>Video-Comparing Prokaryote and Eukaryote Cells</a:t>
            </a:r>
            <a:endParaRPr lang="en-US" altLang="en-US" sz="1800" b="1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Test Yourself!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7772400" cy="388619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90022"/>
                <a:gridCol w="1766454"/>
                <a:gridCol w="1915924"/>
              </a:tblGrid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Statement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Prokaryotic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Eukaryotic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1. Have a nucleus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2. Have membrane-bound organelles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3. Contain genetic material (DNA)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4. Can be single or multi-celled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5. Can only be single-celled.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171">
                <a:tc>
                  <a:txBody>
                    <a:bodyPr/>
                    <a:lstStyle/>
                    <a:p>
                      <a:pPr marL="0" marR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6. Have a plasma membrane and cytoplasm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miley Face 4"/>
          <p:cNvSpPr/>
          <p:nvPr/>
        </p:nvSpPr>
        <p:spPr>
          <a:xfrm>
            <a:off x="6934200" y="22098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6934200" y="277495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6934200" y="33528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5029200" y="33528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6934200" y="38862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5029200" y="44196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5029200" y="50292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6934200" y="5029200"/>
            <a:ext cx="381000" cy="381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8375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US" sz="2400" dirty="0">
                <a:solidFill>
                  <a:srgbClr val="FFFFFF"/>
                </a:solidFill>
                <a:cs typeface="Arial" charset="0"/>
              </a:rPr>
              <a:t>The Discovery of the Cell       </a:t>
            </a: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  <a:cs typeface="Arial" charset="0"/>
              </a:rPr>
              <a:t>LIFE IS CELLULAR!!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957263"/>
            <a:ext cx="84518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338" lvl="2" indent="4763" fontAlgn="base">
              <a:spcBef>
                <a:spcPct val="25000"/>
              </a:spcBef>
              <a:spcAft>
                <a:spcPct val="25000"/>
              </a:spcAft>
              <a:tabLst>
                <a:tab pos="1255713" algn="l"/>
              </a:tabLst>
              <a:defRPr/>
            </a:pPr>
            <a:r>
              <a:rPr lang="en-US" sz="2400" kern="0" dirty="0">
                <a:solidFill>
                  <a:srgbClr val="FFFFFF"/>
                </a:solidFill>
                <a:latin typeface="Comic Sans MS" panose="030F0702030302020204" pitchFamily="66" charset="0"/>
                <a:ea typeface="ＭＳ Ｐゴシック"/>
                <a:cs typeface="Arial" charset="0"/>
              </a:rPr>
              <a:t>In 1665, </a:t>
            </a:r>
            <a:r>
              <a:rPr lang="en-US" sz="2400" kern="0" dirty="0">
                <a:solidFill>
                  <a:srgbClr val="92D050"/>
                </a:solidFill>
                <a:latin typeface="Comic Sans MS" panose="030F0702030302020204" pitchFamily="66" charset="0"/>
                <a:ea typeface="ＭＳ Ｐゴシック"/>
                <a:cs typeface="Arial" charset="0"/>
              </a:rPr>
              <a:t>Robert Hooke </a:t>
            </a:r>
            <a:r>
              <a:rPr lang="en-US" sz="2400" kern="0" dirty="0">
                <a:solidFill>
                  <a:srgbClr val="FFFFFF"/>
                </a:solidFill>
                <a:latin typeface="Comic Sans MS" panose="030F0702030302020204" pitchFamily="66" charset="0"/>
                <a:ea typeface="ＭＳ Ｐゴシック"/>
                <a:cs typeface="Arial" charset="0"/>
              </a:rPr>
              <a:t>used an early compound microscope to look at a thin slice of cork, a plant material.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5313" y="2295525"/>
            <a:ext cx="8001000" cy="1790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338" lvl="2" indent="4763" fontAlgn="base">
              <a:spcBef>
                <a:spcPct val="20000"/>
              </a:spcBef>
              <a:spcAft>
                <a:spcPct val="0"/>
              </a:spcAft>
              <a:tabLst>
                <a:tab pos="1255713" algn="l"/>
              </a:tabLst>
              <a:defRPr/>
            </a:pPr>
            <a:r>
              <a:rPr lang="en-US" altLang="en-US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Cork looked like thousands of tiny, empty chambers. </a:t>
            </a:r>
          </a:p>
          <a:p>
            <a:pPr marL="287338" lvl="2" indent="4763" fontAlgn="base">
              <a:spcBef>
                <a:spcPct val="20000"/>
              </a:spcBef>
              <a:spcAft>
                <a:spcPct val="0"/>
              </a:spcAft>
              <a:tabLst>
                <a:tab pos="1255713" algn="l"/>
              </a:tabLst>
              <a:defRPr/>
            </a:pPr>
            <a:r>
              <a:rPr lang="en-US" altLang="en-US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Hooke called these chambers “cells.” </a:t>
            </a:r>
          </a:p>
          <a:p>
            <a:pPr marL="287338" lvl="2" indent="4763" fontAlgn="base">
              <a:spcBef>
                <a:spcPct val="20000"/>
              </a:spcBef>
              <a:spcAft>
                <a:spcPct val="0"/>
              </a:spcAft>
              <a:tabLst>
                <a:tab pos="1255713" algn="l"/>
              </a:tabLst>
              <a:defRPr/>
            </a:pPr>
            <a:r>
              <a:rPr lang="en-US" altLang="en-US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                      (THINK PRISON CELLS)</a:t>
            </a:r>
          </a:p>
          <a:p>
            <a:pPr marL="287338" lvl="2" indent="4763" fontAlgn="base">
              <a:spcBef>
                <a:spcPct val="20000"/>
              </a:spcBef>
              <a:spcAft>
                <a:spcPct val="0"/>
              </a:spcAft>
              <a:tabLst>
                <a:tab pos="1255713" algn="l"/>
              </a:tabLst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Cells</a:t>
            </a:r>
            <a:r>
              <a:rPr lang="en-US" altLang="en-US" sz="2400" kern="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are the basic units of life.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6076"/>
          <a:stretch>
            <a:fillRect/>
          </a:stretch>
        </p:blipFill>
        <p:spPr bwMode="auto">
          <a:xfrm>
            <a:off x="6208713" y="3840163"/>
            <a:ext cx="2432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249738"/>
            <a:ext cx="54864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latin typeface="Comic Sans MS" panose="030F0702030302020204" pitchFamily="66" charset="0"/>
                <a:cs typeface="Arial" charset="0"/>
              </a:rPr>
              <a:t>Hooke’s Drawing of Cork Cells</a:t>
            </a:r>
          </a:p>
        </p:txBody>
      </p:sp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1700"/>
            <a:ext cx="14097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Comic Sans MS" pitchFamily="66" charset="0"/>
              </a:rPr>
              <a:t>Anton van Leeuwenhoek used a microscope to observe </a:t>
            </a:r>
            <a:r>
              <a:rPr lang="en-US" altLang="en-US" sz="2400" b="1" smtClean="0">
                <a:latin typeface="Comic Sans MS" pitchFamily="66" charset="0"/>
              </a:rPr>
              <a:t>tiny </a:t>
            </a:r>
            <a:r>
              <a:rPr lang="en-US" altLang="en-US" sz="2400" smtClean="0">
                <a:latin typeface="Comic Sans MS" pitchFamily="66" charset="0"/>
              </a:rPr>
              <a:t>organisms (</a:t>
            </a:r>
            <a:r>
              <a:rPr lang="en-US" altLang="en-US" sz="2400" b="1" smtClean="0">
                <a:latin typeface="Comic Sans MS" pitchFamily="66" charset="0"/>
              </a:rPr>
              <a:t>micro</a:t>
            </a:r>
            <a:r>
              <a:rPr lang="en-US" altLang="en-US" sz="2400" smtClean="0">
                <a:latin typeface="Comic Sans MS" pitchFamily="66" charset="0"/>
              </a:rPr>
              <a:t>organisms) in pond water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63775"/>
            <a:ext cx="5005388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58913"/>
            <a:ext cx="8077200" cy="2074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2800" kern="0" dirty="0">
                <a:solidFill>
                  <a:srgbClr val="FFFFFF"/>
                </a:solidFill>
                <a:latin typeface="Arial"/>
                <a:cs typeface="Arial" charset="0"/>
              </a:rPr>
              <a:t>Looked at </a:t>
            </a:r>
            <a:r>
              <a:rPr lang="en-US" altLang="en-US" sz="2800" u="sng" kern="0" dirty="0">
                <a:solidFill>
                  <a:srgbClr val="FFFFFF"/>
                </a:solidFill>
                <a:latin typeface="Arial"/>
                <a:cs typeface="Arial" charset="0"/>
              </a:rPr>
              <a:t>pond water</a:t>
            </a:r>
            <a:r>
              <a:rPr lang="en-US" altLang="en-US" sz="2800" kern="0" dirty="0">
                <a:solidFill>
                  <a:srgbClr val="FFFFFF"/>
                </a:solidFill>
                <a:latin typeface="Arial"/>
                <a:cs typeface="Arial" charset="0"/>
              </a:rPr>
              <a:t> under a microscope.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kern="0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en-US" sz="2800" kern="0" dirty="0">
                <a:solidFill>
                  <a:srgbClr val="FFFFFF"/>
                </a:solidFill>
                <a:latin typeface="Arial"/>
                <a:cs typeface="Arial" charset="0"/>
              </a:rPr>
              <a:t>Found living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srgbClr val="FFFFFF"/>
                </a:solidFill>
                <a:latin typeface="Arial"/>
                <a:cs typeface="Arial" charset="0"/>
              </a:rPr>
              <a:t>          creatures.</a:t>
            </a:r>
          </a:p>
        </p:txBody>
      </p:sp>
    </p:spTree>
    <p:extLst>
      <p:ext uri="{BB962C8B-B14F-4D97-AF65-F5344CB8AC3E}">
        <p14:creationId xmlns:p14="http://schemas.microsoft.com/office/powerpoint/2010/main" val="321727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91400" cy="9144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The Discovery of the Cell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3733800"/>
          </a:xfrm>
        </p:spPr>
        <p:txBody>
          <a:bodyPr/>
          <a:lstStyle/>
          <a:p>
            <a:pPr marL="114300" lvl="1" indent="0" eaLnBrk="1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The Cell Theory</a:t>
            </a: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kern="0" dirty="0" smtClean="0">
                <a:latin typeface="Comic Sans MS" panose="030F0702030302020204" pitchFamily="66" charset="0"/>
                <a:ea typeface="ＭＳ Ｐゴシック"/>
              </a:rPr>
              <a:t>In 1838, </a:t>
            </a:r>
            <a:r>
              <a:rPr lang="en-US" sz="2400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Matthias </a:t>
            </a:r>
            <a:r>
              <a:rPr lang="en-US" sz="2400" kern="0" dirty="0" err="1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Schleiden</a:t>
            </a:r>
            <a:r>
              <a:rPr lang="en-US" sz="2400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 </a:t>
            </a:r>
            <a:r>
              <a:rPr lang="en-US" sz="2400" kern="0" dirty="0" smtClean="0">
                <a:latin typeface="Comic Sans MS" panose="030F0702030302020204" pitchFamily="66" charset="0"/>
                <a:ea typeface="ＭＳ Ｐゴシック"/>
              </a:rPr>
              <a:t>concluded that all plants were made of cells.</a:t>
            </a: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kern="0" dirty="0" smtClean="0">
                <a:latin typeface="Comic Sans MS" panose="030F0702030302020204" pitchFamily="66" charset="0"/>
                <a:ea typeface="ＭＳ Ｐゴシック"/>
              </a:rPr>
              <a:t>In 1839, </a:t>
            </a:r>
            <a:r>
              <a:rPr lang="en-US" sz="2400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Theodor Schwann</a:t>
            </a:r>
            <a:r>
              <a:rPr lang="en-US" sz="2400" kern="0" dirty="0" smtClean="0">
                <a:latin typeface="Comic Sans MS" panose="030F0702030302020204" pitchFamily="66" charset="0"/>
                <a:ea typeface="ＭＳ Ｐゴシック"/>
              </a:rPr>
              <a:t> stated that all animals     were made of cells.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30724" name="Picture 6" descr="http://faculty.kutztown.edu/friehauf/science_outreach/elodia_cell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9702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http://www.biologycorner.com/resources/CheelCellHu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36788"/>
            <a:ext cx="334168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3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The Discovery of the 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1219200"/>
            <a:ext cx="7772400" cy="3733800"/>
          </a:xfrm>
        </p:spPr>
        <p:txBody>
          <a:bodyPr/>
          <a:lstStyle/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In 1855, </a:t>
            </a:r>
            <a:r>
              <a:rPr lang="en-US" sz="2400" b="1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Rudolph Virchow </a:t>
            </a: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concluded that new cells were created only from division of existing cells.</a:t>
            </a: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287338" lvl="2" indent="4763" eaLnBrk="1" hangingPunct="1">
              <a:spcBef>
                <a:spcPct val="25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255713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      These discoveries led to the cell theory!</a:t>
            </a:r>
          </a:p>
          <a:p>
            <a:pPr indent="-342900"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Char char="•"/>
              <a:tabLst>
                <a:tab pos="1255713" algn="l"/>
              </a:tabLst>
              <a:defRPr/>
            </a:pPr>
            <a:endParaRPr lang="en-US" sz="3200" b="1" kern="0" dirty="0" smtClean="0">
              <a:solidFill>
                <a:srgbClr val="000080"/>
              </a:solidFill>
              <a:latin typeface="Arial"/>
              <a:ea typeface="ＭＳ Ｐゴシック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1748" name="Picture 2" descr="http://media-2.web.britannica.com/eb-media/38/4938-004-10D17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97138"/>
            <a:ext cx="210502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research.nmsu.edu/molbio/bioinfo/tutorials/clip_art/images/mit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4648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8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The Discovery of the Cell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3733800"/>
          </a:xfrm>
        </p:spPr>
        <p:txBody>
          <a:bodyPr/>
          <a:lstStyle/>
          <a:p>
            <a:pPr marL="1206500" lvl="1" indent="0" eaLnBrk="1" hangingPunct="1">
              <a:spcBef>
                <a:spcPct val="100000"/>
              </a:spcBef>
              <a:spcAft>
                <a:spcPct val="25000"/>
              </a:spcAft>
              <a:buClrTx/>
              <a:buSzTx/>
              <a:buFont typeface="Wingdings 3" pitchFamily="18" charset="2"/>
              <a:buNone/>
              <a:tabLst>
                <a:tab pos="1828800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The </a:t>
            </a:r>
            <a:r>
              <a:rPr lang="en-US" sz="3600" b="1" kern="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/>
              </a:rPr>
              <a:t>cell theory </a:t>
            </a: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states:</a:t>
            </a:r>
          </a:p>
          <a:p>
            <a:pPr marL="4572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All living things are composed of one or more cells. </a:t>
            </a:r>
            <a:r>
              <a:rPr lang="en-US" sz="2000" dirty="0"/>
              <a:t>(you, me, plants, bugs, fish, Spiderman, Colonel Sanders, Jimmy Neutron, Bacteria, Yeast, Jackie </a:t>
            </a:r>
            <a:r>
              <a:rPr lang="en-US" sz="2000" dirty="0" smtClean="0"/>
              <a:t>Chan) </a:t>
            </a:r>
          </a:p>
          <a:p>
            <a:pPr marL="13208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endParaRPr lang="en-US" sz="2400" b="1" kern="0" dirty="0">
              <a:latin typeface="Comic Sans MS" panose="030F0702030302020204" pitchFamily="66" charset="0"/>
              <a:ea typeface="ＭＳ Ｐゴシック"/>
            </a:endParaRPr>
          </a:p>
          <a:p>
            <a:pPr marL="4572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Cells are the basic units of structure and function in living things. </a:t>
            </a:r>
            <a:r>
              <a:rPr lang="en-US" sz="2000" dirty="0"/>
              <a:t>(what keeps us upright and helps us live, basically small workers responsible for how we function</a:t>
            </a:r>
            <a:r>
              <a:rPr lang="en-US" sz="2000" dirty="0" smtClean="0"/>
              <a:t>!)</a:t>
            </a:r>
          </a:p>
          <a:p>
            <a:pPr marL="4572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endParaRPr lang="en-US" sz="2400" b="1" kern="0" dirty="0" smtClean="0">
              <a:latin typeface="Comic Sans MS" panose="030F0702030302020204" pitchFamily="66" charset="0"/>
              <a:ea typeface="ＭＳ Ｐゴシック"/>
            </a:endParaRPr>
          </a:p>
          <a:p>
            <a:pPr marL="457200" lvl="2" indent="0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 typeface="Wingdings 3" pitchFamily="18" charset="2"/>
              <a:buNone/>
              <a:tabLst>
                <a:tab pos="1828800" algn="l"/>
              </a:tabLst>
              <a:defRPr/>
            </a:pPr>
            <a:r>
              <a:rPr lang="en-US" sz="2400" b="1" kern="0" dirty="0" smtClean="0">
                <a:latin typeface="Comic Sans MS" panose="030F0702030302020204" pitchFamily="66" charset="0"/>
                <a:ea typeface="ＭＳ Ｐゴシック"/>
              </a:rPr>
              <a:t>New cells are produced from existing cells. </a:t>
            </a:r>
            <a:r>
              <a:rPr lang="en-US" sz="2000" dirty="0"/>
              <a:t>(they can’t just appear out of thin air…cells make new cells by dividing!)</a:t>
            </a:r>
          </a:p>
          <a:p>
            <a:pPr marL="1557338" lvl="2" indent="-236538" eaLnBrk="1" hangingPunct="1">
              <a:spcBef>
                <a:spcPct val="0"/>
              </a:spcBef>
              <a:spcAft>
                <a:spcPct val="25000"/>
              </a:spcAft>
              <a:buClrTx/>
              <a:buSzPct val="125000"/>
              <a:buFontTx/>
              <a:buChar char="•"/>
              <a:tabLst>
                <a:tab pos="1828800" algn="l"/>
              </a:tabLst>
              <a:defRPr/>
            </a:pPr>
            <a:endParaRPr lang="en-US" sz="2400" kern="0" dirty="0" smtClean="0">
              <a:latin typeface="Comic Sans MS" panose="030F0702030302020204" pitchFamily="66" charset="0"/>
              <a:ea typeface="ＭＳ Ｐゴシック"/>
            </a:endParaRPr>
          </a:p>
        </p:txBody>
      </p:sp>
      <p:pic>
        <p:nvPicPr>
          <p:cNvPr id="32772" name="Picture 6" descr="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9313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7086600" y="5486400"/>
            <a:ext cx="1360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Cell Theory</a:t>
            </a:r>
            <a:endParaRPr lang="en-US" alt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76B34E8-395F-442C-8849-CD15A5F6CDA8}" type="slidenum">
              <a:rPr lang="en-US" altLang="en-US" sz="1400" b="0" smtClean="0">
                <a:solidFill>
                  <a:srgbClr val="FFFFFF"/>
                </a:solidFill>
                <a:latin typeface="Comic Sans MS" pitchFamily="66" charset="0"/>
                <a:ea typeface="PMingLiU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b="0" smtClean="0">
              <a:solidFill>
                <a:srgbClr val="FFFFFF"/>
              </a:solidFill>
              <a:latin typeface="Comic Sans MS" pitchFamily="66" charset="0"/>
              <a:ea typeface="PMingLiU" pitchFamily="18" charset="-120"/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ENDOSYMBIOTIC THEORY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867400" cy="4267200"/>
          </a:xfrm>
        </p:spPr>
        <p:txBody>
          <a:bodyPr/>
          <a:lstStyle/>
          <a:p>
            <a:pPr eaLnBrk="1" hangingPunct="1"/>
            <a:r>
              <a:rPr lang="en-US" altLang="en-US" sz="2600" b="1" smtClean="0"/>
              <a:t>In 1970, American biologist, </a:t>
            </a:r>
            <a:r>
              <a:rPr lang="en-US" altLang="en-US" sz="2600" b="1" u="sng" smtClean="0"/>
              <a:t>Lynn Margulis, provided evidence that some organelles within cells were at one time free living cells themselves</a:t>
            </a:r>
          </a:p>
          <a:p>
            <a:pPr eaLnBrk="1" hangingPunct="1"/>
            <a:r>
              <a:rPr lang="en-US" altLang="en-US" sz="2600" b="1" smtClean="0"/>
              <a:t>Supporting evidence included organelles with their own DNA</a:t>
            </a:r>
          </a:p>
          <a:p>
            <a:pPr eaLnBrk="1" hangingPunct="1"/>
            <a:r>
              <a:rPr lang="en-US" altLang="en-US" sz="2600" b="1" smtClean="0"/>
              <a:t>Chloroplast and Mitochondria</a:t>
            </a:r>
          </a:p>
        </p:txBody>
      </p:sp>
      <p:pic>
        <p:nvPicPr>
          <p:cNvPr id="33797" name="Picture 7" descr="Lynn Margulis">
            <a:hlinkClick r:id="rId3" tooltip="Lynn Margulis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219200"/>
            <a:ext cx="2540000" cy="3810000"/>
          </a:xfrm>
        </p:spPr>
      </p:pic>
      <p:pic>
        <p:nvPicPr>
          <p:cNvPr id="22221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1643063" cy="1560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2286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257800"/>
            <a:ext cx="3733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FFFF"/>
                </a:solidFill>
                <a:cs typeface="Arial" charset="0"/>
                <a:hlinkClick r:id="rId7"/>
              </a:rPr>
              <a:t>Endosymbiotic</a:t>
            </a:r>
            <a:r>
              <a:rPr lang="en-US" dirty="0">
                <a:solidFill>
                  <a:srgbClr val="FFFFFF"/>
                </a:solidFill>
                <a:cs typeface="Arial" charset="0"/>
                <a:hlinkClick r:id="rId7"/>
              </a:rPr>
              <a:t> Theory - video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03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Prokaryotes and Eukaryotes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marL="1206500" lvl="1" indent="0" eaLnBrk="1" hangingPunct="1">
              <a:spcBef>
                <a:spcPct val="100000"/>
              </a:spcBef>
              <a:spcAft>
                <a:spcPct val="25000"/>
              </a:spcAft>
              <a:buClrTx/>
              <a:buSzTx/>
              <a:buNone/>
              <a:tabLst>
                <a:tab pos="1828800" algn="l"/>
              </a:tabLst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ＭＳ Ｐゴシック"/>
              </a:rPr>
              <a:t>What are the characteristics of prokaryotes and eukaryotes?</a:t>
            </a:r>
          </a:p>
        </p:txBody>
      </p:sp>
      <p:pic>
        <p:nvPicPr>
          <p:cNvPr id="4" name="Picture 6" descr="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673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40386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Comic Sans MS" panose="030F0702030302020204" pitchFamily="66" charset="0"/>
              </a:rPr>
              <a:t>Eukaryotes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are cells that contain nuclei. </a:t>
            </a:r>
          </a:p>
          <a:p>
            <a:r>
              <a:rPr lang="en-US" altLang="en-US" sz="2400" b="1" dirty="0" smtClean="0">
                <a:latin typeface="Comic Sans MS" panose="030F0702030302020204" pitchFamily="66" charset="0"/>
              </a:rPr>
              <a:t>Prokaryotes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 are cells that do not contain nuclei.</a:t>
            </a:r>
          </a:p>
        </p:txBody>
      </p:sp>
    </p:spTree>
    <p:extLst>
      <p:ext uri="{BB962C8B-B14F-4D97-AF65-F5344CB8AC3E}">
        <p14:creationId xmlns:p14="http://schemas.microsoft.com/office/powerpoint/2010/main" val="200122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058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Prokaryote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505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Has no nucleus. </a:t>
            </a:r>
          </a:p>
          <a:p>
            <a:pPr lvl="1" indent="-620713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Just a mass of DNA</a:t>
            </a:r>
          </a:p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 organelles except ribosomes &amp; cytoplasm</a:t>
            </a:r>
          </a:p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Always unicellular</a:t>
            </a:r>
          </a:p>
          <a:p>
            <a:pPr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: bacteria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4820" name="ClipArt Placeholder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3505200" cy="4017963"/>
          </a:xfrm>
          <a:noFill/>
        </p:spPr>
      </p:pic>
    </p:spTree>
    <p:extLst>
      <p:ext uri="{BB962C8B-B14F-4D97-AF65-F5344CB8AC3E}">
        <p14:creationId xmlns:p14="http://schemas.microsoft.com/office/powerpoint/2010/main" val="36865192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rgbClr val="FDFDFD"/>
      </a:lt1>
      <a:dk2>
        <a:srgbClr val="B13F9A"/>
      </a:dk2>
      <a:lt2>
        <a:srgbClr val="1F1F1F"/>
      </a:lt2>
      <a:accent1>
        <a:srgbClr val="B83D68"/>
      </a:accent1>
      <a:accent2>
        <a:srgbClr val="AC66BB"/>
      </a:accent2>
      <a:accent3>
        <a:srgbClr val="DE6C36"/>
      </a:accent3>
      <a:accent4>
        <a:srgbClr val="DE9306"/>
      </a:accent4>
      <a:accent5>
        <a:srgbClr val="CF6DA4"/>
      </a:accent5>
      <a:accent6>
        <a:srgbClr val="FA8D3D"/>
      </a:accent6>
      <a:hlink>
        <a:srgbClr val="FFCA0C"/>
      </a:hlink>
      <a:folHlink>
        <a:srgbClr val="BB4FA3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FDFDFD"/>
    </a:lt1>
    <a:dk2>
      <a:srgbClr val="B13F9A"/>
    </a:dk2>
    <a:lt2>
      <a:srgbClr val="1F1F1F"/>
    </a:lt2>
    <a:accent1>
      <a:srgbClr val="B83D68"/>
    </a:accent1>
    <a:accent2>
      <a:srgbClr val="AC66BB"/>
    </a:accent2>
    <a:accent3>
      <a:srgbClr val="DE6C36"/>
    </a:accent3>
    <a:accent4>
      <a:srgbClr val="DE9306"/>
    </a:accent4>
    <a:accent5>
      <a:srgbClr val="CF6DA4"/>
    </a:accent5>
    <a:accent6>
      <a:srgbClr val="FA8D3D"/>
    </a:accent6>
    <a:hlink>
      <a:srgbClr val="FFCA0C"/>
    </a:hlink>
    <a:folHlink>
      <a:srgbClr val="BB4F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588</Words>
  <Application>Microsoft Office PowerPoint</Application>
  <PresentationFormat>On-screen Show (4:3)</PresentationFormat>
  <Paragraphs>100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Urban Pop</vt:lpstr>
      <vt:lpstr>1_Default Design</vt:lpstr>
      <vt:lpstr>Opulent</vt:lpstr>
      <vt:lpstr>Cell Theory &amp; Cell Organelles</vt:lpstr>
      <vt:lpstr>PowerPoint Presentation</vt:lpstr>
      <vt:lpstr>PowerPoint Presentation</vt:lpstr>
      <vt:lpstr>The Discovery of the Cell</vt:lpstr>
      <vt:lpstr>The Discovery of the Cell</vt:lpstr>
      <vt:lpstr>The Discovery of the Cell</vt:lpstr>
      <vt:lpstr>ENDOSYMBIOTIC THEORY</vt:lpstr>
      <vt:lpstr>Prokaryotes and Eukaryotes</vt:lpstr>
      <vt:lpstr>Prokaryote</vt:lpstr>
      <vt:lpstr>Eukaryote Cells</vt:lpstr>
      <vt:lpstr>PROKARYOTES AND EUKARYOTES</vt:lpstr>
      <vt:lpstr>Why are cells named that way?</vt:lpstr>
      <vt:lpstr>Test Yourself!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Theory &amp; Cell Organelles</dc:title>
  <dc:creator>desktopuser</dc:creator>
  <cp:lastModifiedBy>desktopuser</cp:lastModifiedBy>
  <cp:revision>2</cp:revision>
  <dcterms:created xsi:type="dcterms:W3CDTF">2014-10-29T15:37:19Z</dcterms:created>
  <dcterms:modified xsi:type="dcterms:W3CDTF">2014-10-29T15:45:44Z</dcterms:modified>
</cp:coreProperties>
</file>