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70" r:id="rId3"/>
    <p:sldId id="271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62" r:id="rId12"/>
    <p:sldId id="275" r:id="rId13"/>
    <p:sldId id="263" r:id="rId14"/>
    <p:sldId id="269" r:id="rId15"/>
    <p:sldId id="288" r:id="rId16"/>
    <p:sldId id="289" r:id="rId17"/>
    <p:sldId id="290" r:id="rId18"/>
    <p:sldId id="264" r:id="rId19"/>
    <p:sldId id="26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59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D664-9DF9-43D0-B9CA-EF93AF9866B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5C155-F05F-4C4A-8A65-82F22AA2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6544" cy="34261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662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1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993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096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1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19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1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40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2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505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5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608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86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6544" cy="34261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71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93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6544" cy="34261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813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9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004328" y="694171"/>
            <a:ext cx="4845143" cy="342467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6544" cy="34261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91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3738"/>
            <a:ext cx="4565650" cy="3424237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867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360" y="4342535"/>
            <a:ext cx="5481078" cy="4026477"/>
          </a:xfrm>
          <a:ln/>
        </p:spPr>
        <p:txBody>
          <a:bodyPr/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8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004328" y="694171"/>
            <a:ext cx="4845143" cy="342467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5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3738"/>
            <a:ext cx="4565650" cy="3424237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072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360" y="4342535"/>
            <a:ext cx="5481078" cy="4026477"/>
          </a:xfrm>
          <a:ln/>
        </p:spPr>
        <p:txBody>
          <a:bodyPr/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1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519" indent="-285080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78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75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314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49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61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0916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D29333-9899-4C69-8962-B86D31CE8FFE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Digestive enzyme from a pitcher plant that could be used as an antibacterial agent.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Picture: </a:t>
            </a:r>
            <a:endParaRPr lang="en-US" altLang="en-US" smtClean="0">
              <a:hlinkClick r:id=""/>
            </a:endParaRPr>
          </a:p>
          <a:p>
            <a:pPr eaLnBrk="1" hangingPunct="1"/>
            <a:r>
              <a:rPr lang="en-US" altLang="en-US" smtClean="0">
                <a:hlinkClick r:id=""/>
              </a:rPr>
              <a:t>http://www.topnews.in/health/enzymes-carnivorous-plants-could-help-development-new-antibacterial-products-2880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767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9346" cy="3429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584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519" indent="-285080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78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75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314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49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61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0916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B0AC82-030F-49AF-BBE0-DFA1E6F4970C}" type="slidenum">
              <a:rPr kumimoji="1" lang="en-US" altLang="zh-TW">
                <a:solidFill>
                  <a:srgbClr val="000000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kumimoji="1"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78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4328" y="694171"/>
            <a:ext cx="4847944" cy="3427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80770" tIns="41997" rIns="80770" bIns="41997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789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/>
            <a:endParaRPr altLang="en-US" smtClean="0"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9410D80-57D5-4604-99DE-7FEDBAEF2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A1CE-91C8-4A48-B346-A8154F711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C8FB-4884-449F-80F7-8D1ABA07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FDD1-7940-40FB-B63E-E800CF967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637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CFFB-04CF-4472-9A48-237C65901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9FBA-43BD-43B5-95D9-DCEAFDE22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77EE-4F60-4FCC-8139-29D30A2B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EA27-5E7F-4BD4-B4C1-5687CDF88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F18D-E028-4ED0-A835-74EE0A4DC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C817-992C-41A8-937C-80877301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7F82-52C8-4294-BB1B-6CB5C9FE7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8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194F-13F6-44C9-83F5-9B9385EC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5" cstate="print">
              <a:alphaModFix amt="15000"/>
              <a:extLst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41C0F-48B3-4A44-B35F-84BE76B2657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50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OpBylwH9D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Lynn_Margulis.jpg" TargetMode="External"/><Relationship Id="rId7" Type="http://schemas.openxmlformats.org/officeDocument/2006/relationships/hyperlink" Target="http://www.sumanasinc.com/webcontent/animations/content/organell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sktopuser\Desktop\youtube\Prokaryotes%20and%20Eukaryotes.mp4" TargetMode="Externa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media/image24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gFuEo2ccTPA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Theory, Microscopes and Prokaryotes/Eukaryotes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7651" name="Picture 6" descr="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57400"/>
            <a:ext cx="4978400" cy="3733800"/>
          </a:xfrm>
          <a:noFill/>
        </p:spPr>
      </p:pic>
    </p:spTree>
    <p:extLst>
      <p:ext uri="{BB962C8B-B14F-4D97-AF65-F5344CB8AC3E}">
        <p14:creationId xmlns:p14="http://schemas.microsoft.com/office/powerpoint/2010/main" val="1276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The Discovery of the 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219200"/>
            <a:ext cx="7772400" cy="3733800"/>
          </a:xfrm>
        </p:spPr>
        <p:txBody>
          <a:bodyPr/>
          <a:lstStyle/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In 1855, </a:t>
            </a:r>
            <a:r>
              <a:rPr lang="en-US" sz="2400" b="1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Rudolph Virchow </a:t>
            </a: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concluded that new cells were created only from division of existing cells.</a:t>
            </a: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      These discoveries led to the cell theory!</a:t>
            </a:r>
          </a:p>
          <a:p>
            <a:pPr indent="-34290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  <a:tabLst>
                <a:tab pos="1255713" algn="l"/>
              </a:tabLst>
              <a:defRPr/>
            </a:pPr>
            <a:endParaRPr lang="en-US" sz="3200" b="1" kern="0" dirty="0" smtClean="0">
              <a:solidFill>
                <a:srgbClr val="000080"/>
              </a:solidFill>
              <a:latin typeface="Arial"/>
              <a:ea typeface="ＭＳ Ｐゴシック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1748" name="Picture 2" descr="http://media-2.web.britannica.com/eb-media/38/4938-004-10D17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7138"/>
            <a:ext cx="210502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research.nmsu.edu/molbio/bioinfo/tutorials/clip_art/images/mit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4648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The Discovery of the Cell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3733800"/>
          </a:xfrm>
        </p:spPr>
        <p:txBody>
          <a:bodyPr/>
          <a:lstStyle/>
          <a:p>
            <a:pPr marL="1206500" lvl="1" indent="0" eaLnBrk="1" hangingPunct="1">
              <a:spcBef>
                <a:spcPct val="100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What does the </a:t>
            </a:r>
            <a:r>
              <a:rPr lang="en-US" sz="3600" b="1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cell theory </a:t>
            </a: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state?</a:t>
            </a: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All living things are composed of one or more cells. </a:t>
            </a:r>
            <a:r>
              <a:rPr lang="en-US" sz="2000" dirty="0"/>
              <a:t>(you, me, plants, bugs, fish, Spiderman, Colonel Sanders, Jimmy Neutron, Bacteria, Yeast, Jackie </a:t>
            </a:r>
            <a:r>
              <a:rPr lang="en-US" sz="2000" dirty="0" smtClean="0"/>
              <a:t>Chan) </a:t>
            </a:r>
          </a:p>
          <a:p>
            <a:pPr marL="13208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endParaRPr lang="en-US" sz="2400" b="1" kern="0" dirty="0">
              <a:latin typeface="Comic Sans MS" panose="030F0702030302020204" pitchFamily="66" charset="0"/>
              <a:ea typeface="ＭＳ Ｐゴシック"/>
            </a:endParaRP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Cells are the basic units of structure and function in living things. </a:t>
            </a:r>
            <a:r>
              <a:rPr lang="en-US" sz="2000" dirty="0"/>
              <a:t>(what keeps us upright and helps us live, basically small workers responsible for how we function</a:t>
            </a:r>
            <a:r>
              <a:rPr lang="en-US" sz="2000" dirty="0" smtClean="0"/>
              <a:t>!)</a:t>
            </a: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New cells are produced from existing cells. </a:t>
            </a:r>
            <a:r>
              <a:rPr lang="en-US" sz="2000" dirty="0"/>
              <a:t>(they can’t just appear out of thin air…cells make new cells by dividing!)</a:t>
            </a:r>
          </a:p>
          <a:p>
            <a:pPr marL="1557338" lvl="2" indent="-236538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828800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</p:txBody>
      </p:sp>
      <p:pic>
        <p:nvPicPr>
          <p:cNvPr id="32772" name="Picture 6" descr="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9313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7086600" y="5486400"/>
            <a:ext cx="1360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Cell Theory</a:t>
            </a: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 idx="4294967295"/>
          </p:nvPr>
        </p:nvSpPr>
        <p:spPr>
          <a:xfrm>
            <a:off x="456481" y="527480"/>
            <a:ext cx="8228160" cy="635777"/>
          </a:xfrm>
        </p:spPr>
        <p:txBody>
          <a:bodyPr tIns="35268"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Why are cells so small?</a:t>
            </a:r>
          </a:p>
        </p:txBody>
      </p:sp>
      <p:sp>
        <p:nvSpPr>
          <p:cNvPr id="1126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3400" y="1219200"/>
            <a:ext cx="8032320" cy="6650539"/>
          </a:xfrm>
        </p:spPr>
        <p:txBody>
          <a:bodyPr>
            <a:spAutoFit/>
          </a:bodyPr>
          <a:lstStyle/>
          <a:p>
            <a:pPr marL="0" indent="0" eaLnBrk="1">
              <a:buClr>
                <a:srgbClr val="FF6633"/>
              </a:buClr>
              <a:buSzPct val="45000"/>
              <a:buNone/>
            </a:pPr>
            <a:r>
              <a:rPr altLang="en-US" sz="28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Cells are small for two possible reasons:</a:t>
            </a:r>
          </a:p>
          <a:p>
            <a:pPr marL="0" lvl="1" indent="0" eaLnBrk="1">
              <a:buClr>
                <a:srgbClr val="FF6633"/>
              </a:buClr>
              <a:buFont typeface="Times New Roman" pitchFamily="18" charset="0"/>
              <a:buAutoNum type="arabicPeriod"/>
            </a:pPr>
            <a:r>
              <a:rPr altLang="en-US" sz="24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Increase surface area</a:t>
            </a:r>
          </a:p>
          <a:p>
            <a:pPr marL="457200" lvl="3" indent="0" eaLnBrk="1">
              <a:buClr>
                <a:srgbClr val="FF6633"/>
              </a:buClr>
              <a:buSzPct val="45000"/>
              <a:buFont typeface="Wingdings" pitchFamily="2" charset="2"/>
              <a:buChar char=""/>
            </a:pPr>
            <a:r>
              <a:rPr altLang="en-US" sz="24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Cells need nutrients</a:t>
            </a:r>
          </a:p>
          <a:p>
            <a:pPr marL="457200" lvl="3" indent="0" eaLnBrk="1">
              <a:buClr>
                <a:srgbClr val="FF6633"/>
              </a:buClr>
              <a:buSzPct val="45000"/>
              <a:buFont typeface="Wingdings" pitchFamily="2" charset="2"/>
              <a:buChar char=""/>
            </a:pPr>
            <a:r>
              <a:rPr altLang="en-US" sz="24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Cells need to get rid of waste materials</a:t>
            </a:r>
          </a:p>
          <a:p>
            <a:pPr marL="457200" lvl="3" indent="0" eaLnBrk="1">
              <a:buClr>
                <a:srgbClr val="FF6633"/>
              </a:buClr>
              <a:buSzPct val="45000"/>
              <a:buFont typeface="Wingdings" pitchFamily="2" charset="2"/>
              <a:buChar char=""/>
            </a:pPr>
            <a:r>
              <a:rPr altLang="en-US" sz="24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These nutrients/wastes must move out of the cell – if the cell were large it would have to move large distances to exit the cell</a:t>
            </a:r>
          </a:p>
          <a:p>
            <a:pPr marL="0" lvl="1" indent="0" eaLnBrk="1">
              <a:buClr>
                <a:srgbClr val="FF6633"/>
              </a:buClr>
              <a:buFont typeface="Times New Roman" pitchFamily="18" charset="0"/>
              <a:buAutoNum type="arabicPeriod"/>
            </a:pPr>
            <a:r>
              <a:rPr altLang="en-US" sz="24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Permit specialization</a:t>
            </a:r>
          </a:p>
          <a:p>
            <a:pPr marL="457200" lvl="3" indent="0" eaLnBrk="1">
              <a:buClr>
                <a:srgbClr val="FF6633"/>
              </a:buClr>
              <a:buSzPct val="45000"/>
              <a:buFont typeface="Wingdings" pitchFamily="2" charset="2"/>
              <a:buChar char=""/>
            </a:pPr>
            <a:r>
              <a:rPr altLang="en-US" sz="24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Having a large number of cells allows there to be different types of cells doing different </a:t>
            </a:r>
            <a:r>
              <a:rPr altLang="en-US" sz="24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things</a:t>
            </a:r>
            <a:endParaRPr lang="en-US" altLang="en-US" sz="24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lvl="2" indent="0" eaLnBrk="1">
              <a:buClr>
                <a:srgbClr val="FF6633"/>
              </a:buClr>
              <a:buSzPct val="45000"/>
              <a:buNone/>
            </a:pPr>
            <a:r>
              <a:rPr lang="en-US" altLang="en-US" sz="28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How are Cells Classified?</a:t>
            </a:r>
          </a:p>
          <a:p>
            <a:pPr marL="0" lvl="2" indent="0" eaLnBrk="1">
              <a:buClr>
                <a:srgbClr val="FF6633"/>
              </a:buClr>
              <a:buSzPct val="45000"/>
              <a:buNone/>
            </a:pPr>
            <a:r>
              <a:rPr lang="en-US" sz="2000" dirty="0">
                <a:solidFill>
                  <a:schemeClr val="accent5"/>
                </a:solidFill>
              </a:rPr>
              <a:t>Cells are classified based on internal structures (or lack of them) </a:t>
            </a:r>
            <a:endParaRPr lang="en-US" altLang="en-US" sz="2000" dirty="0" smtClean="0">
              <a:solidFill>
                <a:schemeClr val="accent5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lvl="2" indent="0" eaLnBrk="1">
              <a:buClr>
                <a:srgbClr val="FF6633"/>
              </a:buClr>
              <a:buSzPct val="45000"/>
              <a:buFont typeface="Wingdings" pitchFamily="2" charset="2"/>
              <a:buChar char=""/>
            </a:pPr>
            <a:endParaRPr lang="en-US" altLang="en-US" sz="28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lvl="2" indent="0" eaLnBrk="1">
              <a:buClr>
                <a:srgbClr val="FF6633"/>
              </a:buClr>
              <a:buSzPct val="45000"/>
              <a:buFont typeface="Wingdings" pitchFamily="2" charset="2"/>
              <a:buChar char=""/>
            </a:pPr>
            <a:endParaRPr lang="en-US" altLang="en-US" sz="28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lvl="2" indent="0" eaLnBrk="1">
              <a:buClr>
                <a:srgbClr val="FF6633"/>
              </a:buClr>
              <a:buSzPct val="45000"/>
              <a:buFont typeface="Wingdings" pitchFamily="2" charset="2"/>
              <a:buChar char=""/>
            </a:pPr>
            <a:endParaRPr altLang="en-US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4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76B34E8-395F-442C-8849-CD15A5F6CDA8}" type="slidenum">
              <a:rPr lang="en-US" altLang="en-US" sz="1400" b="0" smtClean="0">
                <a:solidFill>
                  <a:srgbClr val="FFFFFF"/>
                </a:solidFill>
                <a:latin typeface="Comic Sans MS" pitchFamily="66" charset="0"/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b="0" smtClean="0">
              <a:solidFill>
                <a:srgbClr val="FFFFFF"/>
              </a:solidFill>
              <a:latin typeface="Comic Sans MS" pitchFamily="66" charset="0"/>
              <a:ea typeface="PMingLiU" pitchFamily="18" charset="-120"/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ENDOSYMBIOTIC THEORY?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867400" cy="426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In 1970, American biologist, </a:t>
            </a:r>
            <a:r>
              <a:rPr lang="en-US" altLang="en-US" sz="2600" b="1" u="sng" smtClean="0"/>
              <a:t>Lynn Margulis, provided evidence that some organelles within cells were at one time free living cells themselves</a:t>
            </a:r>
          </a:p>
          <a:p>
            <a:pPr eaLnBrk="1" hangingPunct="1"/>
            <a:r>
              <a:rPr lang="en-US" altLang="en-US" sz="2600" b="1" smtClean="0"/>
              <a:t>Supporting evidence included organelles with their own DNA</a:t>
            </a:r>
          </a:p>
          <a:p>
            <a:pPr eaLnBrk="1" hangingPunct="1"/>
            <a:r>
              <a:rPr lang="en-US" altLang="en-US" sz="2600" b="1" smtClean="0"/>
              <a:t>Chloroplast and Mitochondria</a:t>
            </a:r>
          </a:p>
        </p:txBody>
      </p:sp>
      <p:pic>
        <p:nvPicPr>
          <p:cNvPr id="33797" name="Picture 7" descr="Lynn Margulis">
            <a:hlinkClick r:id="rId3" tooltip="Lynn Margulis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219200"/>
            <a:ext cx="2540000" cy="3810000"/>
          </a:xfrm>
        </p:spPr>
      </p:pic>
      <p:pic>
        <p:nvPicPr>
          <p:cNvPr id="2222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643063" cy="1560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2286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257800"/>
            <a:ext cx="3733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  <a:cs typeface="Arial" charset="0"/>
                <a:hlinkClick r:id="rId7"/>
              </a:rPr>
              <a:t>Endosymbiotic</a:t>
            </a:r>
            <a:r>
              <a:rPr lang="en-US" dirty="0">
                <a:solidFill>
                  <a:srgbClr val="FFFFFF"/>
                </a:solidFill>
                <a:cs typeface="Arial" charset="0"/>
                <a:hlinkClick r:id="rId7"/>
              </a:rPr>
              <a:t> Theory - video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03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What are the two types of cells? </a:t>
            </a:r>
            <a:r>
              <a:rPr lang="en-US" sz="3200" dirty="0" smtClean="0">
                <a:latin typeface="Comic Sans MS" panose="030F0702030302020204" pitchFamily="66" charset="0"/>
              </a:rPr>
              <a:t/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Prokaryotes and Eukaryotes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marL="1206500" lvl="1" indent="0" eaLnBrk="1" hangingPunct="1">
              <a:spcBef>
                <a:spcPct val="100000"/>
              </a:spcBef>
              <a:spcAft>
                <a:spcPct val="25000"/>
              </a:spcAft>
              <a:buClrTx/>
              <a:buSzTx/>
              <a:buNone/>
              <a:tabLst>
                <a:tab pos="1828800" algn="l"/>
              </a:tabLst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ＭＳ Ｐゴシック"/>
              </a:rPr>
              <a:t>What are the characteristics of prokaryotes and eukaryotes?</a:t>
            </a:r>
          </a:p>
        </p:txBody>
      </p:sp>
      <p:pic>
        <p:nvPicPr>
          <p:cNvPr id="4" name="Picture 6" descr="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673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4038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Comic Sans MS" panose="030F0702030302020204" pitchFamily="66" charset="0"/>
              </a:rPr>
              <a:t>Eukaryotes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are cells that contain nuclei. </a:t>
            </a:r>
          </a:p>
          <a:p>
            <a:r>
              <a:rPr lang="en-US" altLang="en-US" sz="2400" b="1" dirty="0" smtClean="0">
                <a:latin typeface="Comic Sans MS" panose="030F0702030302020204" pitchFamily="66" charset="0"/>
              </a:rPr>
              <a:t>Prokaryotes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are cells that do not contain nuclei.</a:t>
            </a:r>
          </a:p>
        </p:txBody>
      </p:sp>
    </p:spTree>
    <p:extLst>
      <p:ext uri="{BB962C8B-B14F-4D97-AF65-F5344CB8AC3E}">
        <p14:creationId xmlns:p14="http://schemas.microsoft.com/office/powerpoint/2010/main" val="20012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120063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PROKARYOTES AND EUKARYOTES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2390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Both Have: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Cytoplasm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Ribosomes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Plasma Membrane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With Plants: Cell Wall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With (some) Animals: Flagella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Prokaryotes do not have a nucleus!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Eukaryotes are more complex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Eukaryotes are larger</a:t>
            </a:r>
            <a:endParaRPr lang="en-US" dirty="0"/>
          </a:p>
        </p:txBody>
      </p:sp>
      <p:pic>
        <p:nvPicPr>
          <p:cNvPr id="35844" name="Picture 5" descr="Animal-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95400"/>
            <a:ext cx="2286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plant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/>
          <a:stretch>
            <a:fillRect/>
          </a:stretch>
        </p:blipFill>
        <p:spPr bwMode="auto">
          <a:xfrm>
            <a:off x="3962400" y="1643063"/>
            <a:ext cx="24606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 are cells named that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618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From Greek words…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EU means </a:t>
            </a:r>
            <a:r>
              <a:rPr lang="en-US" b="1" u="sng" dirty="0" smtClean="0"/>
              <a:t>TRUE</a:t>
            </a:r>
            <a:r>
              <a:rPr lang="en-US" dirty="0" smtClean="0"/>
              <a:t>.  (YOU HAVE)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PRO means </a:t>
            </a:r>
            <a:r>
              <a:rPr lang="en-US" b="1" u="sng" dirty="0" smtClean="0"/>
              <a:t>BEFORE</a:t>
            </a:r>
            <a:r>
              <a:rPr lang="en-US" dirty="0" smtClean="0"/>
              <a:t>. (NO)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/>
              <a:t>KARYON means </a:t>
            </a:r>
            <a:r>
              <a:rPr lang="en-US" b="1" u="sng" dirty="0" smtClean="0"/>
              <a:t>NUCLEUS</a:t>
            </a:r>
            <a:r>
              <a:rPr lang="en-US" dirty="0" smtClean="0"/>
              <a:t>.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Eukaryote = </a:t>
            </a:r>
            <a:r>
              <a:rPr lang="en-US" b="1" u="sng" dirty="0" smtClean="0"/>
              <a:t>TRUE NUCLEUS</a:t>
            </a:r>
            <a:r>
              <a:rPr lang="en-US" dirty="0" smtClean="0"/>
              <a:t>;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Prokaryote = </a:t>
            </a:r>
            <a:r>
              <a:rPr lang="en-US" b="1" u="sng" dirty="0" smtClean="0"/>
              <a:t>BEFORE NUCLEUS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All cells have DNA, in eukaryotes it is stored in the nucleus.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Prokaryotes don’t have a nucleus, and it floats around in the cytoplasm in an area called the nucleoid.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Only eukaryotes have membrane-bound organelles. </a:t>
            </a:r>
            <a:endParaRPr lang="en-US" dirty="0"/>
          </a:p>
        </p:txBody>
      </p:sp>
      <p:pic>
        <p:nvPicPr>
          <p:cNvPr id="37892" name="Picture 2" descr="C:\Users\renaeb\AppData\Local\Microsoft\Windows\Temporary Internet Files\Content.IE5\TEOP2W7A\MC9000843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3352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2895600" y="6019800"/>
            <a:ext cx="599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cs typeface="Arial" charset="0"/>
                <a:hlinkClick r:id="rId3" action="ppaction://hlinkfile"/>
              </a:rPr>
              <a:t>Video-Comparing Prokaryote and Eukaryote Cells</a:t>
            </a:r>
            <a:endParaRPr lang="en-US" altLang="en-US" sz="1800" b="1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234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 Yourself!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7772400" cy="38861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90022"/>
                <a:gridCol w="1766454"/>
                <a:gridCol w="1915924"/>
              </a:tblGrid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Statement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Prokaryotic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Eukaryotic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1. Have a nucleus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2. Have membrane-bound organelles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3. Contain genetic material (DNA)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4. Can be single or multi-celled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5. Can only be single-celled.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6. Have a plasma membrane and cytoplasm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miley Face 4"/>
          <p:cNvSpPr/>
          <p:nvPr/>
        </p:nvSpPr>
        <p:spPr>
          <a:xfrm>
            <a:off x="6934200" y="22098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6934200" y="277495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6934200" y="33528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5029200" y="33528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6934200" y="38862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5029200" y="44196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5029200" y="50292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6934200" y="50292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058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Prokaryote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505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Has no nucleus. </a:t>
            </a:r>
          </a:p>
          <a:p>
            <a:pPr lvl="1" indent="-620713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Just a mass of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circular shaped DNA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organelles except ribosomes &amp; cytoplasm</a:t>
            </a:r>
          </a:p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Always unicellular</a:t>
            </a:r>
          </a:p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: bacteria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4820" name="ClipArt Placeholder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01837"/>
            <a:ext cx="3505200" cy="4017963"/>
          </a:xfrm>
          <a:noFill/>
        </p:spPr>
      </p:pic>
    </p:spTree>
    <p:extLst>
      <p:ext uri="{BB962C8B-B14F-4D97-AF65-F5344CB8AC3E}">
        <p14:creationId xmlns:p14="http://schemas.microsoft.com/office/powerpoint/2010/main" val="36865192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54" y="19549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Eukaryote Cells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9" y="1195387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a nucleus.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Unicellular or Multicellular-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organelles, which are 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985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surrounded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membranes.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 plant cells, animal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cells,</a:t>
            </a:r>
          </a:p>
          <a:p>
            <a:pPr marL="69850" indent="0" eaLnBrk="1" hangingPunct="1">
              <a:lnSpc>
                <a:spcPct val="90000"/>
              </a:lnSpc>
              <a:buNone/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fungi,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protist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/>
          </a:p>
          <a:p>
            <a:pPr marL="69850" indent="0"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36868" name="Picture 5" descr="Animal-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286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plant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62287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41" y="1451672"/>
            <a:ext cx="3827520" cy="49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2"/>
          <p:cNvSpPr txBox="1">
            <a:spLocks noGrp="1"/>
          </p:cNvSpPr>
          <p:nvPr>
            <p:ph type="title" idx="4294967295"/>
          </p:nvPr>
        </p:nvSpPr>
        <p:spPr>
          <a:xfrm>
            <a:off x="685800" y="522972"/>
            <a:ext cx="7772400" cy="646331"/>
          </a:xfrm>
        </p:spPr>
        <p:txBody>
          <a:bodyPr>
            <a:spAutoFit/>
          </a:bodyPr>
          <a:lstStyle/>
          <a:p>
            <a:pPr algn="ctr" eaLnBrk="1">
              <a:buFont typeface="Times New Roman" pitchFamily="18" charset="0"/>
              <a:buNone/>
            </a:pPr>
            <a:r>
              <a:rPr lang="en-US" alt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Microscopes</a:t>
            </a:r>
            <a:endParaRPr altLang="en-US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7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Grp="1"/>
          </p:cNvSpPr>
          <p:nvPr>
            <p:ph type="title" idx="4294967295"/>
          </p:nvPr>
        </p:nvSpPr>
        <p:spPr>
          <a:xfrm>
            <a:off x="456481" y="521483"/>
            <a:ext cx="8226720" cy="646331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Animal Eukaryotic Cells</a:t>
            </a:r>
          </a:p>
        </p:txBody>
      </p:sp>
      <p:sp>
        <p:nvSpPr>
          <p:cNvPr id="1331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2080" y="1659054"/>
            <a:ext cx="8294400" cy="2941831"/>
          </a:xfrm>
        </p:spPr>
        <p:txBody>
          <a:bodyPr>
            <a:spAutoFit/>
          </a:bodyPr>
          <a:lstStyle/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Very complicated cells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Contain little membrane-bound structures that have specific functions (organelles: “little organs”)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Nucleus is well defined – contains DNA</a:t>
            </a:r>
          </a:p>
          <a:p>
            <a:pPr lvl="1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Nucleus was discovered by Robert Brown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Organelles are suspended in a jelly-like substance called the cytoplasm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Everything is held inside of the cell by a membrane called a cell membrane</a:t>
            </a:r>
          </a:p>
        </p:txBody>
      </p:sp>
    </p:spTree>
    <p:extLst>
      <p:ext uri="{BB962C8B-B14F-4D97-AF65-F5344CB8AC3E}">
        <p14:creationId xmlns:p14="http://schemas.microsoft.com/office/powerpoint/2010/main" val="38307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184000" cy="514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57200" y="81608"/>
            <a:ext cx="8226720" cy="106139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latin typeface="Times New Roman" pitchFamily="18"/>
                <a:ea typeface="Arial Unicode MS" pitchFamily="2"/>
                <a:cs typeface="Arial Unicode MS" pitchFamily="2"/>
              </a:rPr>
              <a:t>Animal Cell</a:t>
            </a:r>
          </a:p>
        </p:txBody>
      </p:sp>
    </p:spTree>
    <p:extLst>
      <p:ext uri="{BB962C8B-B14F-4D97-AF65-F5344CB8AC3E}">
        <p14:creationId xmlns:p14="http://schemas.microsoft.com/office/powerpoint/2010/main" val="41096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/>
          </p:cNvSpPr>
          <p:nvPr>
            <p:ph type="title" idx="4294967295"/>
          </p:nvPr>
        </p:nvSpPr>
        <p:spPr>
          <a:xfrm>
            <a:off x="456481" y="521483"/>
            <a:ext cx="8226720" cy="646331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Plant Eukaryotic Cells</a:t>
            </a:r>
          </a:p>
        </p:txBody>
      </p:sp>
      <p:sp>
        <p:nvSpPr>
          <p:cNvPr id="1536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760" y="1795869"/>
            <a:ext cx="8030880" cy="1715854"/>
          </a:xfrm>
        </p:spPr>
        <p:txBody>
          <a:bodyPr>
            <a:spAutoFit/>
          </a:bodyPr>
          <a:lstStyle/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Almost identical to animal cells except they have three more organelles than animals cells</a:t>
            </a:r>
          </a:p>
          <a:p>
            <a:pPr marL="0" lvl="1" indent="0" eaLnBrk="1"/>
            <a:r>
              <a:rPr altLang="en-US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Cell wall</a:t>
            </a: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allows plants to stand upright</a:t>
            </a:r>
          </a:p>
          <a:p>
            <a:pPr marL="0" lvl="1" indent="0" eaLnBrk="1"/>
            <a:r>
              <a:rPr altLang="en-US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Chloroplast</a:t>
            </a: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where photosynthesis takes place</a:t>
            </a:r>
          </a:p>
          <a:p>
            <a:pPr marL="0" lvl="1" indent="0" eaLnBrk="1"/>
            <a:r>
              <a:rPr altLang="en-US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Large Central Vacuole</a:t>
            </a: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storage compartment</a:t>
            </a:r>
          </a:p>
        </p:txBody>
      </p:sp>
    </p:spTree>
    <p:extLst>
      <p:ext uri="{BB962C8B-B14F-4D97-AF65-F5344CB8AC3E}">
        <p14:creationId xmlns:p14="http://schemas.microsoft.com/office/powerpoint/2010/main" val="2690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200400" y="188615"/>
            <a:ext cx="3352800" cy="11305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latin typeface="Times New Roman" pitchFamily="18"/>
                <a:ea typeface="Arial Unicode MS" pitchFamily="2"/>
                <a:cs typeface="Arial Unicode MS" pitchFamily="2"/>
              </a:rPr>
              <a:t>Plant Cell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0" y="1295400"/>
            <a:ext cx="5755740" cy="52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Grp="1"/>
          </p:cNvSpPr>
          <p:nvPr>
            <p:ph type="title" idx="4294967295"/>
          </p:nvPr>
        </p:nvSpPr>
        <p:spPr>
          <a:xfrm>
            <a:off x="685800" y="522972"/>
            <a:ext cx="7772400" cy="646331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Bacterial Prokaryotic Cells</a:t>
            </a:r>
          </a:p>
        </p:txBody>
      </p:sp>
      <p:sp>
        <p:nvSpPr>
          <p:cNvPr id="17411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760" y="1795870"/>
            <a:ext cx="8026560" cy="3693987"/>
          </a:xfrm>
        </p:spPr>
        <p:txBody>
          <a:bodyPr/>
          <a:lstStyle/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Simplest cells</a:t>
            </a:r>
          </a:p>
          <a:p>
            <a:pPr lvl="1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The first forms of life were probably bacterial cells (or something like it)</a:t>
            </a:r>
          </a:p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Lack membrane-bound organelles</a:t>
            </a:r>
          </a:p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Contain cytoplasm (cell jelly)</a:t>
            </a:r>
          </a:p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All prokaryotes are unicellular</a:t>
            </a:r>
          </a:p>
        </p:txBody>
      </p:sp>
    </p:spTree>
    <p:extLst>
      <p:ext uri="{BB962C8B-B14F-4D97-AF65-F5344CB8AC3E}">
        <p14:creationId xmlns:p14="http://schemas.microsoft.com/office/powerpoint/2010/main" val="8362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/>
          </p:cNvSpPr>
          <p:nvPr>
            <p:ph type="title" idx="4294967295"/>
          </p:nvPr>
        </p:nvSpPr>
        <p:spPr>
          <a:xfrm>
            <a:off x="456481" y="244485"/>
            <a:ext cx="8226720" cy="1200329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Characteristics of Prokaryotes con't</a:t>
            </a:r>
          </a:p>
        </p:txBody>
      </p:sp>
      <p:sp>
        <p:nvSpPr>
          <p:cNvPr id="1843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760" y="1795869"/>
            <a:ext cx="8030880" cy="2634054"/>
          </a:xfrm>
        </p:spPr>
        <p:txBody>
          <a:bodyPr>
            <a:spAutoFit/>
          </a:bodyPr>
          <a:lstStyle/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Do not possess a distinct nucleus</a:t>
            </a:r>
          </a:p>
          <a:p>
            <a:pPr marL="0" indent="0" eaLnBrk="1"/>
            <a:r>
              <a:rPr altLang="en-US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Nucleoid</a:t>
            </a: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Ill-defined region of the cell where the DNA is usually located.</a:t>
            </a:r>
          </a:p>
          <a:p>
            <a:pPr marL="0" lvl="1" indent="0" eaLnBrk="1"/>
            <a:r>
              <a:rPr altLang="en-US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DNA Loop</a:t>
            </a: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DNA is a long single fiber that contains almost all of the genetic material of the cell.</a:t>
            </a:r>
          </a:p>
          <a:p>
            <a:pPr marL="0" lvl="1" indent="0" eaLnBrk="1"/>
            <a:r>
              <a:rPr altLang="en-US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Plasmid</a:t>
            </a: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Small circular loop of DNA that contains the rest of the genetic material</a:t>
            </a:r>
          </a:p>
          <a:p>
            <a:pPr marL="0" lvl="2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Can be transferred between bacterial cells</a:t>
            </a:r>
          </a:p>
          <a:p>
            <a:pPr marL="0" lvl="2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Can contain genes for antibiotic resistance</a:t>
            </a:r>
          </a:p>
        </p:txBody>
      </p:sp>
    </p:spTree>
    <p:extLst>
      <p:ext uri="{BB962C8B-B14F-4D97-AF65-F5344CB8AC3E}">
        <p14:creationId xmlns:p14="http://schemas.microsoft.com/office/powerpoint/2010/main" val="29685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/>
          </p:cNvSpPr>
          <p:nvPr>
            <p:ph type="title" idx="4294967295"/>
          </p:nvPr>
        </p:nvSpPr>
        <p:spPr>
          <a:xfrm>
            <a:off x="456481" y="521483"/>
            <a:ext cx="8226720" cy="646331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Characteristics con't</a:t>
            </a:r>
          </a:p>
        </p:txBody>
      </p:sp>
      <p:sp>
        <p:nvSpPr>
          <p:cNvPr id="19459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760" y="1451673"/>
            <a:ext cx="8030880" cy="2818720"/>
          </a:xfrm>
        </p:spPr>
        <p:txBody>
          <a:bodyPr>
            <a:spAutoFit/>
          </a:bodyPr>
          <a:lstStyle/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Have ribosomes floating freely in the cytoplasm</a:t>
            </a:r>
          </a:p>
          <a:p>
            <a:pPr marL="0" lvl="1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The ribosome is where proteins are made</a:t>
            </a:r>
          </a:p>
          <a:p>
            <a:pPr marL="0" lvl="1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Certain antibiotics (tetracycline and streptomycin) prevent prokaryotic ribosomes from working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Most prokaryotes have a cell wall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Some can develop a capsule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Many prokaryotes have a flagellum (or multiple flagella, plural) for movement</a:t>
            </a:r>
          </a:p>
        </p:txBody>
      </p:sp>
    </p:spTree>
    <p:extLst>
      <p:ext uri="{BB962C8B-B14F-4D97-AF65-F5344CB8AC3E}">
        <p14:creationId xmlns:p14="http://schemas.microsoft.com/office/powerpoint/2010/main" val="27773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34" y="1752600"/>
            <a:ext cx="4143366" cy="465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Prokaryote: Bacteria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56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Grp="1"/>
          </p:cNvSpPr>
          <p:nvPr>
            <p:ph type="title" idx="4294967295"/>
          </p:nvPr>
        </p:nvSpPr>
        <p:spPr>
          <a:xfrm>
            <a:off x="685800" y="522972"/>
            <a:ext cx="7772400" cy="646331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Cell Wall</a:t>
            </a:r>
          </a:p>
        </p:txBody>
      </p:sp>
      <p:sp>
        <p:nvSpPr>
          <p:cNvPr id="2150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760" y="1795869"/>
            <a:ext cx="8026560" cy="4657449"/>
          </a:xfrm>
        </p:spPr>
        <p:txBody>
          <a:bodyPr/>
          <a:lstStyle/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Functions:</a:t>
            </a:r>
          </a:p>
          <a:p>
            <a:pPr lvl="1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Give the cell shape</a:t>
            </a:r>
          </a:p>
          <a:p>
            <a:pPr lvl="1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Protects the cell from hostile environmental conditions</a:t>
            </a:r>
          </a:p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Made up of peptidoglycans (mesh of sugars and proteins)</a:t>
            </a:r>
          </a:p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Two types</a:t>
            </a:r>
          </a:p>
          <a:p>
            <a:pPr lvl="1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Gram-positive cell wall</a:t>
            </a:r>
          </a:p>
          <a:p>
            <a:pPr lvl="1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Gram-negative cell wall</a:t>
            </a:r>
          </a:p>
          <a:p>
            <a:pPr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Penicillin and Lysozyme</a:t>
            </a:r>
          </a:p>
        </p:txBody>
      </p:sp>
    </p:spTree>
    <p:extLst>
      <p:ext uri="{BB962C8B-B14F-4D97-AF65-F5344CB8AC3E}">
        <p14:creationId xmlns:p14="http://schemas.microsoft.com/office/powerpoint/2010/main" val="15017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 idx="4294967295"/>
          </p:nvPr>
        </p:nvSpPr>
        <p:spPr>
          <a:xfrm>
            <a:off x="456480" y="521483"/>
            <a:ext cx="8225280" cy="646331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Capsule</a:t>
            </a:r>
          </a:p>
        </p:txBody>
      </p:sp>
      <p:sp>
        <p:nvSpPr>
          <p:cNvPr id="22531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760" y="1451673"/>
            <a:ext cx="8029440" cy="3182923"/>
          </a:xfrm>
        </p:spPr>
        <p:txBody>
          <a:bodyPr>
            <a:spAutoFit/>
          </a:bodyPr>
          <a:lstStyle/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Jelly-like coating that surrounds the cell wall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Composed of carbohydrates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More common in gram-negative bacteria</a:t>
            </a:r>
          </a:p>
          <a:p>
            <a:pPr marL="0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Four functions:</a:t>
            </a:r>
          </a:p>
          <a:p>
            <a:pPr marL="0" lvl="1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Prevent dessication (drying out)</a:t>
            </a:r>
          </a:p>
          <a:p>
            <a:pPr marL="0" lvl="1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Help bacterial cells stick to each other or to other surfaces (e.g., tissues of other organisms)</a:t>
            </a:r>
          </a:p>
          <a:p>
            <a:pPr marL="0" lvl="1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Protect bacteria from antibiotics</a:t>
            </a:r>
          </a:p>
          <a:p>
            <a:pPr marL="0" lvl="1" indent="0" eaLnBrk="1"/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Prevent bacteria from being phagocytized.</a:t>
            </a:r>
          </a:p>
        </p:txBody>
      </p:sp>
    </p:spTree>
    <p:extLst>
      <p:ext uri="{BB962C8B-B14F-4D97-AF65-F5344CB8AC3E}">
        <p14:creationId xmlns:p14="http://schemas.microsoft.com/office/powerpoint/2010/main" val="40116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44161" y="1801630"/>
            <a:ext cx="3627360" cy="373287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1643" tIns="42450" rIns="81643" bIns="42450" compatLnSpc="0"/>
          <a:lstStyle/>
          <a:p>
            <a:pPr hangingPunct="0">
              <a:spcBef>
                <a:spcPts val="726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1">
                <a:solidFill>
                  <a:srgbClr val="FFFFFF"/>
                </a:solidFill>
                <a:latin typeface="Times New Roman" pitchFamily="18"/>
                <a:ea typeface="Arial Unicode MS" pitchFamily="2"/>
                <a:cs typeface="Arial Unicode MS" pitchFamily="2"/>
              </a:rPr>
              <a:t>Ch. 7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2" y="1402445"/>
            <a:ext cx="3870720" cy="361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80" y="3248981"/>
            <a:ext cx="3024000" cy="23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80" y="4703534"/>
            <a:ext cx="3283200" cy="19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147200" y="1451672"/>
            <a:ext cx="4976640" cy="1015663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Compound Light Microscope</a:t>
            </a: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Allows light to pass through a specimen and magnifies the image with lenses</a:t>
            </a:r>
          </a:p>
        </p:txBody>
      </p:sp>
      <p:sp>
        <p:nvSpPr>
          <p:cNvPr id="3079" name="Title 6"/>
          <p:cNvSpPr txBox="1">
            <a:spLocks noGrp="1"/>
          </p:cNvSpPr>
          <p:nvPr>
            <p:ph type="title" idx="4294967295"/>
          </p:nvPr>
        </p:nvSpPr>
        <p:spPr>
          <a:xfrm>
            <a:off x="456481" y="313953"/>
            <a:ext cx="8222400" cy="1058512"/>
          </a:xfrm>
        </p:spPr>
        <p:txBody>
          <a:bodyPr>
            <a:normAutofit fontScale="90000"/>
          </a:bodyPr>
          <a:lstStyle/>
          <a:p>
            <a:pPr eaLnBrk="1">
              <a:buFont typeface="Times New Roman" pitchFamily="18" charset="0"/>
              <a:buNone/>
            </a:pPr>
            <a:r>
              <a:rPr lang="en-US" dirty="0"/>
              <a:t>What are the two main types of microscopes? </a:t>
            </a:r>
            <a:endParaRPr altLang="en-US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3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10400" y="1244291"/>
            <a:ext cx="4769280" cy="4769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999999"/>
          </a:solidFill>
          <a:ln>
            <a:noFill/>
            <a:prstDash val="solid"/>
          </a:ln>
        </p:spPr>
        <p:txBody>
          <a:bodyPr wrap="none" lIns="81643" tIns="42450" rIns="81643" bIns="42450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47360" y="1528001"/>
            <a:ext cx="4142880" cy="41433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wrap="none" lIns="81643" tIns="42450" rIns="81643" bIns="42450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12161" y="1592807"/>
            <a:ext cx="4021920" cy="40223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6633"/>
          </a:solidFill>
          <a:ln>
            <a:noFill/>
            <a:prstDash val="solid"/>
          </a:ln>
        </p:spPr>
        <p:txBody>
          <a:bodyPr wrap="none" lIns="81643" tIns="42450" rIns="81643" bIns="42450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555360" y="1630251"/>
            <a:ext cx="3939840" cy="39402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round/>
          </a:ln>
        </p:spPr>
        <p:txBody>
          <a:bodyPr wrap="none" lIns="81643" tIns="42450" rIns="81643" bIns="42450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785120" y="3251862"/>
            <a:ext cx="1382400" cy="3125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43" tIns="40817" rIns="81643" bIns="40817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Bacterial Cell</a:t>
            </a:r>
          </a:p>
        </p:txBody>
      </p:sp>
      <p:sp>
        <p:nvSpPr>
          <p:cNvPr id="7" name="Straight Connector 6"/>
          <p:cNvSpPr/>
          <p:nvPr/>
        </p:nvSpPr>
        <p:spPr>
          <a:xfrm flipH="1">
            <a:off x="7492321" y="1929803"/>
            <a:ext cx="936000" cy="514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  <a:tailEnd type="arrow"/>
          </a:ln>
        </p:spPr>
        <p:txBody>
          <a:bodyPr lIns="81643" tIns="42450" rIns="81643" bIns="4245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010720" y="1682097"/>
            <a:ext cx="921600" cy="3125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43" tIns="40817" rIns="81643" bIns="40817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Capsule</a:t>
            </a:r>
          </a:p>
        </p:txBody>
      </p:sp>
      <p:sp>
        <p:nvSpPr>
          <p:cNvPr id="9" name="Freeform 8"/>
          <p:cNvSpPr/>
          <p:nvPr/>
        </p:nvSpPr>
        <p:spPr>
          <a:xfrm>
            <a:off x="-207360" y="207382"/>
            <a:ext cx="9511200" cy="106139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>
                <a:solidFill>
                  <a:srgbClr val="280099"/>
                </a:solidFill>
                <a:latin typeface="Times New Roman" pitchFamily="18"/>
                <a:ea typeface="Arial Unicode MS" pitchFamily="2"/>
                <a:cs typeface="Arial Unicode MS" pitchFamily="2"/>
              </a:rPr>
              <a:t>Capsule con't</a:t>
            </a:r>
          </a:p>
        </p:txBody>
      </p:sp>
      <p:pic>
        <p:nvPicPr>
          <p:cNvPr id="2356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4094351"/>
            <a:ext cx="2831040" cy="25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 noGrp="1"/>
          </p:cNvSpPr>
          <p:nvPr>
            <p:ph type="title" idx="4294967295"/>
          </p:nvPr>
        </p:nvSpPr>
        <p:spPr>
          <a:xfrm>
            <a:off x="456480" y="521483"/>
            <a:ext cx="8225280" cy="646331"/>
          </a:xfrm>
        </p:spPr>
        <p:txBody>
          <a:bodyPr>
            <a:spAutoFit/>
          </a:bodyPr>
          <a:lstStyle/>
          <a:p>
            <a:pPr eaLnBrk="1">
              <a:buFont typeface="Times New Roman" pitchFamily="18" charset="0"/>
              <a:buNone/>
            </a:pPr>
            <a:r>
              <a:rPr alt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Flagellum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3760" y="1795869"/>
            <a:ext cx="8029440" cy="1323439"/>
          </a:xfrm>
        </p:spPr>
        <p:txBody>
          <a:bodyPr>
            <a:spAutoFit/>
          </a:bodyPr>
          <a:lstStyle/>
          <a:p>
            <a:pPr marL="0" indent="0" eaLnBrk="1" fontAlgn="auto">
              <a:spcBef>
                <a:spcPts val="0"/>
              </a:spcBef>
              <a:buFont typeface="Times New Roman" pitchFamily="18"/>
              <a:buChar char="•"/>
              <a:tabLst>
                <a:tab pos="310879" algn="l"/>
                <a:tab pos="414402" algn="l"/>
                <a:tab pos="829128" algn="l"/>
                <a:tab pos="1243855" algn="l"/>
                <a:tab pos="1658581" algn="l"/>
                <a:tab pos="2073307" algn="l"/>
                <a:tab pos="2488033" algn="l"/>
                <a:tab pos="2902759" algn="l"/>
                <a:tab pos="3317485" algn="l"/>
                <a:tab pos="3732211" algn="l"/>
                <a:tab pos="4146937" algn="l"/>
                <a:tab pos="4561663" algn="l"/>
                <a:tab pos="4976390" algn="l"/>
                <a:tab pos="5391116" algn="l"/>
                <a:tab pos="5805842" algn="l"/>
                <a:tab pos="6220568" algn="l"/>
                <a:tab pos="6635294" algn="l"/>
                <a:tab pos="7050020" algn="l"/>
                <a:tab pos="7464746" algn="l"/>
                <a:tab pos="7879472" algn="l"/>
                <a:tab pos="8294199" algn="l"/>
              </a:tabLst>
              <a:defRPr/>
            </a:pPr>
            <a:r>
              <a:rPr smtClean="0"/>
              <a:t>Provides movement</a:t>
            </a:r>
          </a:p>
          <a:p>
            <a:pPr marL="0" indent="0" eaLnBrk="1" fontAlgn="auto">
              <a:spcBef>
                <a:spcPts val="0"/>
              </a:spcBef>
              <a:buFont typeface="Times New Roman" pitchFamily="18"/>
              <a:buChar char="•"/>
              <a:tabLst>
                <a:tab pos="310879" algn="l"/>
                <a:tab pos="414402" algn="l"/>
                <a:tab pos="829128" algn="l"/>
                <a:tab pos="1243855" algn="l"/>
                <a:tab pos="1658581" algn="l"/>
                <a:tab pos="2073307" algn="l"/>
                <a:tab pos="2488033" algn="l"/>
                <a:tab pos="2902759" algn="l"/>
                <a:tab pos="3317485" algn="l"/>
                <a:tab pos="3732211" algn="l"/>
                <a:tab pos="4146937" algn="l"/>
                <a:tab pos="4561663" algn="l"/>
                <a:tab pos="4976390" algn="l"/>
                <a:tab pos="5391116" algn="l"/>
                <a:tab pos="5805842" algn="l"/>
                <a:tab pos="6220568" algn="l"/>
                <a:tab pos="6635294" algn="l"/>
                <a:tab pos="7050020" algn="l"/>
                <a:tab pos="7464746" algn="l"/>
                <a:tab pos="7879472" algn="l"/>
                <a:tab pos="8294199" algn="l"/>
              </a:tabLst>
              <a:defRPr/>
            </a:pPr>
            <a:r>
              <a:rPr smtClean="0"/>
              <a:t>Proteins that stick out through holes in the cell membrane</a:t>
            </a:r>
          </a:p>
          <a:p>
            <a:pPr marL="0" indent="0" eaLnBrk="1" fontAlgn="auto">
              <a:spcBef>
                <a:spcPts val="0"/>
              </a:spcBef>
              <a:buFont typeface="Times New Roman" pitchFamily="18"/>
              <a:buChar char="•"/>
              <a:tabLst>
                <a:tab pos="310879" algn="l"/>
                <a:tab pos="414402" algn="l"/>
                <a:tab pos="829128" algn="l"/>
                <a:tab pos="1243855" algn="l"/>
                <a:tab pos="1658581" algn="l"/>
                <a:tab pos="2073307" algn="l"/>
                <a:tab pos="2488033" algn="l"/>
                <a:tab pos="2902759" algn="l"/>
                <a:tab pos="3317485" algn="l"/>
                <a:tab pos="3732211" algn="l"/>
                <a:tab pos="4146937" algn="l"/>
                <a:tab pos="4561663" algn="l"/>
                <a:tab pos="4976390" algn="l"/>
                <a:tab pos="5391116" algn="l"/>
                <a:tab pos="5805842" algn="l"/>
                <a:tab pos="6220568" algn="l"/>
                <a:tab pos="6635294" algn="l"/>
                <a:tab pos="7050020" algn="l"/>
                <a:tab pos="7464746" algn="l"/>
                <a:tab pos="7879472" algn="l"/>
                <a:tab pos="8294199" algn="l"/>
              </a:tabLst>
              <a:defRPr/>
            </a:pPr>
            <a:r>
              <a:rPr smtClean="0"/>
              <a:t>Spin like propellers</a:t>
            </a:r>
          </a:p>
          <a:p>
            <a:pPr marL="619153" indent="-617842" eaLnBrk="1" fontAlgn="auto">
              <a:spcBef>
                <a:spcPts val="0"/>
              </a:spcBef>
              <a:buNone/>
              <a:tabLst>
                <a:tab pos="310888" algn="l"/>
                <a:tab pos="414403" algn="l"/>
                <a:tab pos="829128" algn="l"/>
                <a:tab pos="1243855" algn="l"/>
                <a:tab pos="1658581" algn="l"/>
                <a:tab pos="2073307" algn="l"/>
                <a:tab pos="2488033" algn="l"/>
                <a:tab pos="2902759" algn="l"/>
                <a:tab pos="3317485" algn="l"/>
                <a:tab pos="3732211" algn="l"/>
                <a:tab pos="4146937" algn="l"/>
                <a:tab pos="4561663" algn="l"/>
                <a:tab pos="4976390" algn="l"/>
                <a:tab pos="5391116" algn="l"/>
                <a:tab pos="5805842" algn="l"/>
                <a:tab pos="6220568" algn="l"/>
                <a:tab pos="6635294" algn="l"/>
                <a:tab pos="7050020" algn="l"/>
                <a:tab pos="7464746" algn="l"/>
                <a:tab pos="7879472" algn="l"/>
                <a:tab pos="8294199" algn="l"/>
              </a:tabLst>
              <a:defRPr/>
            </a:pPr>
            <a:endParaRPr smtClean="0"/>
          </a:p>
        </p:txBody>
      </p:sp>
      <p:sp>
        <p:nvSpPr>
          <p:cNvPr id="4" name="Freeform 3"/>
          <p:cNvSpPr/>
          <p:nvPr/>
        </p:nvSpPr>
        <p:spPr>
          <a:xfrm>
            <a:off x="6013440" y="3171214"/>
            <a:ext cx="2592000" cy="3050240"/>
          </a:xfrm>
          <a:custGeom>
            <a:avLst/>
            <a:gdLst>
              <a:gd name="f0" fmla="val w"/>
              <a:gd name="f1" fmla="val h"/>
              <a:gd name="f2" fmla="val 0"/>
              <a:gd name="f3" fmla="val 7938"/>
              <a:gd name="f4" fmla="val 9340"/>
              <a:gd name="f5" fmla="val 9339"/>
              <a:gd name="f6" fmla="val 6226"/>
              <a:gd name="f7" fmla="val 3113"/>
              <a:gd name="f8" fmla="val 2646"/>
              <a:gd name="f9" fmla="val 5291"/>
              <a:gd name="f10" fmla="val 7937"/>
              <a:gd name="f11" fmla="val 223"/>
              <a:gd name="f12" fmla="val 8771"/>
              <a:gd name="f13" fmla="val 5997"/>
              <a:gd name="f14" fmla="val 3223"/>
              <a:gd name="f15" fmla="val 449"/>
              <a:gd name="f16" fmla="val 456"/>
              <a:gd name="f17" fmla="val 690"/>
              <a:gd name="f18" fmla="val 923"/>
              <a:gd name="f19" fmla="*/ f0 1 7938"/>
              <a:gd name="f20" fmla="*/ f1 1 9340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7938"/>
              <a:gd name="f27" fmla="*/ f24 1 9340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7938" h="9340">
                <a:moveTo>
                  <a:pt x="f2" y="f5"/>
                </a:moveTo>
                <a:cubicBezTo>
                  <a:pt x="f2" y="f6"/>
                  <a:pt x="f2" y="f7"/>
                  <a:pt x="f2" y="f2"/>
                </a:cubicBezTo>
                <a:cubicBezTo>
                  <a:pt x="f8" y="f2"/>
                  <a:pt x="f9" y="f2"/>
                  <a:pt x="f10" y="f2"/>
                </a:cubicBezTo>
                <a:cubicBezTo>
                  <a:pt x="f10" y="f7"/>
                  <a:pt x="f10" y="f6"/>
                  <a:pt x="f10" y="f5"/>
                </a:cubicBezTo>
                <a:cubicBezTo>
                  <a:pt x="f9" y="f5"/>
                  <a:pt x="f8" y="f5"/>
                  <a:pt x="f2" y="f5"/>
                </a:cubicBezTo>
                <a:close/>
                <a:moveTo>
                  <a:pt x="f11" y="f12"/>
                </a:moveTo>
                <a:cubicBezTo>
                  <a:pt x="f11" y="f13"/>
                  <a:pt x="f11" y="f14"/>
                  <a:pt x="f11" y="f15"/>
                </a:cubicBezTo>
                <a:cubicBezTo>
                  <a:pt x="f16" y="f15"/>
                  <a:pt x="f17" y="f15"/>
                  <a:pt x="f18" y="f15"/>
                </a:cubicBezTo>
                <a:cubicBezTo>
                  <a:pt x="f18" y="f14"/>
                  <a:pt x="f18" y="f13"/>
                  <a:pt x="f18" y="f12"/>
                </a:cubicBezTo>
                <a:cubicBezTo>
                  <a:pt x="f17" y="f12"/>
                  <a:pt x="f16" y="f12"/>
                  <a:pt x="f11" y="f12"/>
                </a:cubicBezTo>
                <a:close/>
              </a:path>
            </a:pathLst>
          </a:custGeom>
          <a:blipFill>
            <a:blip r:embed="rId3" r:link="rId4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wrap="none" lIns="81643" tIns="42450" rIns="81643" bIns="42450" anchor="ctr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545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60" y="373000"/>
            <a:ext cx="4541760" cy="60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8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3274904"/>
            <a:ext cx="2488320" cy="315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40" y="3732872"/>
            <a:ext cx="3214080" cy="24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60" y="3318109"/>
            <a:ext cx="2488320" cy="31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682560" y="316833"/>
            <a:ext cx="8026560" cy="4245566"/>
          </a:xfrm>
        </p:spPr>
        <p:txBody>
          <a:bodyPr/>
          <a:lstStyle/>
          <a:p>
            <a:pPr eaLnBrk="1"/>
            <a:r>
              <a:rPr lang="en-US" sz="4400" dirty="0"/>
              <a:t>What are the two types of EMs? </a:t>
            </a:r>
            <a:endParaRPr lang="en-US" altLang="en-US" sz="4400" u="sng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9850" indent="0" eaLnBrk="1">
              <a:buNone/>
            </a:pPr>
            <a:endParaRPr lang="en-US" altLang="en-US" u="sng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/>
            <a:r>
              <a:rPr altLang="en-US" u="sng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Electron microscopes</a:t>
            </a:r>
            <a:r>
              <a:rPr alt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: Use beams of electrons to produce images.</a:t>
            </a:r>
          </a:p>
          <a:p>
            <a:pPr lvl="1" eaLnBrk="1"/>
            <a:r>
              <a:rPr alt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Scanning EM: Produces three-dimensional images</a:t>
            </a:r>
          </a:p>
          <a:p>
            <a:pPr lvl="1" eaLnBrk="1"/>
            <a:r>
              <a:rPr alt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Transmission EM: Produces images that look almost like light microscope images (but much more magnified)</a:t>
            </a:r>
          </a:p>
        </p:txBody>
      </p:sp>
    </p:spTree>
    <p:extLst>
      <p:ext uri="{BB962C8B-B14F-4D97-AF65-F5344CB8AC3E}">
        <p14:creationId xmlns:p14="http://schemas.microsoft.com/office/powerpoint/2010/main" val="21817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751759"/>
            <a:ext cx="8087040" cy="548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375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sz="2400" dirty="0">
                <a:solidFill>
                  <a:srgbClr val="FFFFFF"/>
                </a:solidFill>
                <a:cs typeface="Arial" charset="0"/>
              </a:rPr>
              <a:t>The Discovery of the Cell       </a:t>
            </a: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</a:rPr>
              <a:t>LIFE IS CELLULAR!!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74004"/>
            <a:ext cx="845185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lvl="2" indent="4763" fontAlgn="base">
              <a:spcBef>
                <a:spcPct val="25000"/>
              </a:spcBef>
              <a:spcAft>
                <a:spcPct val="25000"/>
              </a:spcAft>
              <a:tabLst>
                <a:tab pos="1255713" algn="l"/>
              </a:tabLst>
              <a:defRPr/>
            </a:pPr>
            <a:r>
              <a:rPr lang="en-US" sz="3600" dirty="0"/>
              <a:t>Who was Robert Hooke? </a:t>
            </a:r>
            <a:endParaRPr lang="en-US" sz="3600" kern="0" dirty="0" smtClean="0">
              <a:solidFill>
                <a:srgbClr val="FFFFFF"/>
              </a:solidFill>
              <a:latin typeface="Comic Sans MS" panose="030F0702030302020204" pitchFamily="66" charset="0"/>
              <a:ea typeface="ＭＳ Ｐゴシック"/>
              <a:cs typeface="Arial" charset="0"/>
            </a:endParaRPr>
          </a:p>
          <a:p>
            <a:pPr marL="287338" lvl="2" indent="4763" fontAlgn="base">
              <a:spcBef>
                <a:spcPct val="25000"/>
              </a:spcBef>
              <a:spcAft>
                <a:spcPct val="25000"/>
              </a:spcAft>
              <a:tabLst>
                <a:tab pos="1255713" algn="l"/>
              </a:tabLs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omic Sans MS" panose="030F0702030302020204" pitchFamily="66" charset="0"/>
                <a:ea typeface="ＭＳ Ｐゴシック"/>
                <a:cs typeface="Arial" charset="0"/>
              </a:rPr>
              <a:t>In </a:t>
            </a:r>
            <a:r>
              <a:rPr lang="en-US" sz="2400" kern="0" dirty="0">
                <a:solidFill>
                  <a:srgbClr val="FFFFFF"/>
                </a:solidFill>
                <a:latin typeface="Comic Sans MS" panose="030F0702030302020204" pitchFamily="66" charset="0"/>
                <a:ea typeface="ＭＳ Ｐゴシック"/>
                <a:cs typeface="Arial" charset="0"/>
              </a:rPr>
              <a:t>1665, </a:t>
            </a:r>
            <a:r>
              <a:rPr lang="en-US" sz="2400" kern="0" dirty="0">
                <a:solidFill>
                  <a:srgbClr val="92D050"/>
                </a:solidFill>
                <a:latin typeface="Comic Sans MS" panose="030F0702030302020204" pitchFamily="66" charset="0"/>
                <a:ea typeface="ＭＳ Ｐゴシック"/>
                <a:cs typeface="Arial" charset="0"/>
              </a:rPr>
              <a:t>Robert Hooke </a:t>
            </a:r>
            <a:r>
              <a:rPr lang="en-US" sz="2400" kern="0" dirty="0">
                <a:solidFill>
                  <a:srgbClr val="FFFFFF"/>
                </a:solidFill>
                <a:latin typeface="Comic Sans MS" panose="030F0702030302020204" pitchFamily="66" charset="0"/>
                <a:ea typeface="ＭＳ Ｐゴシック"/>
                <a:cs typeface="Arial" charset="0"/>
              </a:rPr>
              <a:t>used an early compound microscope to look at a thin slice of cork, a plant material.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225" y="2595951"/>
            <a:ext cx="8001000" cy="1790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Cork looked like thousands of tiny, empty chambers. </a:t>
            </a:r>
          </a:p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Hooke called these chambers “cells.” </a:t>
            </a:r>
          </a:p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                      (THINK PRISON CELLS)</a:t>
            </a:r>
          </a:p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Cells</a:t>
            </a: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are the basic units of life.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6076"/>
          <a:stretch>
            <a:fillRect/>
          </a:stretch>
        </p:blipFill>
        <p:spPr bwMode="auto">
          <a:xfrm>
            <a:off x="6208712" y="4136033"/>
            <a:ext cx="2432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534551"/>
            <a:ext cx="5486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</a:rPr>
              <a:t>Hooke’s Drawing of Cork Cells</a:t>
            </a:r>
          </a:p>
        </p:txBody>
      </p:sp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235595"/>
            <a:ext cx="14097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8349" y="5355233"/>
            <a:ext cx="417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hlinkClick r:id="rId5"/>
              </a:rPr>
              <a:t>Introduction To Cell – Life is Cellular</a:t>
            </a:r>
            <a:endParaRPr lang="en-US" altLang="en-US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Who was Anton van Leeuwenhoek? </a:t>
            </a:r>
            <a:endParaRPr lang="en-US" altLang="en-US" sz="3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400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accent1"/>
                </a:solidFill>
                <a:latin typeface="Comic Sans MS" pitchFamily="66" charset="0"/>
              </a:rPr>
              <a:t>Anton van Leeuwenhoek </a:t>
            </a:r>
            <a:r>
              <a:rPr lang="en-US" altLang="en-US" sz="2400" dirty="0" smtClean="0">
                <a:latin typeface="Comic Sans MS" pitchFamily="66" charset="0"/>
              </a:rPr>
              <a:t>used a microscope to observe </a:t>
            </a:r>
            <a:r>
              <a:rPr lang="en-US" altLang="en-US" sz="2400" b="1" dirty="0" smtClean="0">
                <a:latin typeface="Comic Sans MS" pitchFamily="66" charset="0"/>
              </a:rPr>
              <a:t>tiny living </a:t>
            </a:r>
            <a:r>
              <a:rPr lang="en-US" altLang="en-US" sz="2400" dirty="0" smtClean="0">
                <a:latin typeface="Comic Sans MS" pitchFamily="66" charset="0"/>
              </a:rPr>
              <a:t>organisms (</a:t>
            </a:r>
            <a:r>
              <a:rPr lang="en-US" altLang="en-US" sz="2400" b="1" dirty="0" smtClean="0">
                <a:latin typeface="Comic Sans MS" pitchFamily="66" charset="0"/>
              </a:rPr>
              <a:t>micro</a:t>
            </a:r>
            <a:r>
              <a:rPr lang="en-US" altLang="en-US" sz="2400" dirty="0" smtClean="0">
                <a:latin typeface="Comic Sans MS" pitchFamily="66" charset="0"/>
              </a:rPr>
              <a:t>organisms) in pond water- called them animalcules “little animals”</a:t>
            </a:r>
          </a:p>
          <a:p>
            <a:pPr marL="69850" indent="0" eaLnBrk="1" hangingPunct="1">
              <a:buNone/>
            </a:pPr>
            <a:endParaRPr lang="en-US" alt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sz="2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First to create glass of a high enough quality to be useful in microscopes.</a:t>
            </a:r>
          </a:p>
          <a:p>
            <a:pPr eaLnBrk="1" hangingPunct="1"/>
            <a:endParaRPr lang="en-US" altLang="en-US" sz="2400" dirty="0" smtClean="0">
              <a:latin typeface="Comic Sans MS" pitchFamily="66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72" y="3657600"/>
            <a:ext cx="4014788" cy="305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9144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The Discovery of the Cell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3733800"/>
          </a:xfrm>
        </p:spPr>
        <p:txBody>
          <a:bodyPr/>
          <a:lstStyle/>
          <a:p>
            <a:pPr marL="114300" lvl="1" indent="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The Cell Theory</a:t>
            </a: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In 1838, </a:t>
            </a:r>
            <a:r>
              <a:rPr lang="en-US" sz="2400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Matthias </a:t>
            </a:r>
            <a:r>
              <a:rPr lang="en-US" sz="2400" kern="0" dirty="0" err="1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Schleiden</a:t>
            </a:r>
            <a:r>
              <a:rPr lang="en-US" sz="2400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 </a:t>
            </a: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concluded that all plants were made of cells.</a:t>
            </a: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In 1839, </a:t>
            </a:r>
            <a:r>
              <a:rPr lang="en-US" sz="2400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Theodor Schwann</a:t>
            </a: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 stated that all animals     were made of cells.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0724" name="Picture 6" descr="http://faculty.kutztown.edu/friehauf/science_outreach/elodia_cell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9702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http://www.biologycorner.com/resources/CheelCellHu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36788"/>
            <a:ext cx="33416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1162</Words>
  <Application>Microsoft Office PowerPoint</Application>
  <PresentationFormat>On-screen Show (4:3)</PresentationFormat>
  <Paragraphs>182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Urban Pop</vt:lpstr>
      <vt:lpstr>Cell Theory, Microscopes and Prokaryotes/Eukaryotes</vt:lpstr>
      <vt:lpstr>Microscopes</vt:lpstr>
      <vt:lpstr>What are the two main types of microscopes?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Discovery of the Cell</vt:lpstr>
      <vt:lpstr>The Discovery of the Cell</vt:lpstr>
      <vt:lpstr>The Discovery of the Cell</vt:lpstr>
      <vt:lpstr>Why are cells so small?</vt:lpstr>
      <vt:lpstr>What is ENDOSYMBIOTIC THEORY?</vt:lpstr>
      <vt:lpstr>What are the two types of cells?   Prokaryotes and Eukaryotes</vt:lpstr>
      <vt:lpstr>PROKARYOTES AND EUKARYOTES</vt:lpstr>
      <vt:lpstr>Why are cells named that way?</vt:lpstr>
      <vt:lpstr>Test Yourself!</vt:lpstr>
      <vt:lpstr>Prokaryote</vt:lpstr>
      <vt:lpstr>Eukaryote Cells</vt:lpstr>
      <vt:lpstr>Animal Eukaryotic Cells</vt:lpstr>
      <vt:lpstr>PowerPoint Presentation</vt:lpstr>
      <vt:lpstr>Plant Eukaryotic Cells</vt:lpstr>
      <vt:lpstr>PowerPoint Presentation</vt:lpstr>
      <vt:lpstr>Bacterial Prokaryotic Cells</vt:lpstr>
      <vt:lpstr>Characteristics of Prokaryotes con't</vt:lpstr>
      <vt:lpstr>Characteristics con't</vt:lpstr>
      <vt:lpstr>PowerPoint Presentation</vt:lpstr>
      <vt:lpstr>Cell Wall</vt:lpstr>
      <vt:lpstr>Capsule</vt:lpstr>
      <vt:lpstr>PowerPoint Presentation</vt:lpstr>
      <vt:lpstr>Flagellum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Theory &amp; Cell Organelles</dc:title>
  <dc:creator>desktopuser</dc:creator>
  <cp:lastModifiedBy>desktopuser</cp:lastModifiedBy>
  <cp:revision>12</cp:revision>
  <dcterms:created xsi:type="dcterms:W3CDTF">2014-10-29T15:37:19Z</dcterms:created>
  <dcterms:modified xsi:type="dcterms:W3CDTF">2015-10-20T15:21:21Z</dcterms:modified>
</cp:coreProperties>
</file>