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FB4AD-F41E-4263-B31D-A1FFBAEB589B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FD22-CF96-4182-94C6-28644C494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3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7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7619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FD23192-8195-462E-91D4-638F366A00A6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5650" indent="-29051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3638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5500" indent="-2317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DB1FF48-7896-4EE4-B24B-163F7BD3FF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1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Active transport of particles against a concentration difference requires transport proteins and energy.  </a:t>
            </a:r>
            <a:endParaRPr lang="en-US" altLang="en-US" b="1" i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37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3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F00BA48-D16F-4AC5-B0FA-C63CBFB7726D}" type="slidenum">
              <a:rPr lang="en-US" altLang="en-US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6835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EB24AFA-B1F9-46A6-A213-2769ACBB955D}" type="datetime1">
              <a:rPr lang="en-US" altLang="en-US">
                <a:solidFill>
                  <a:prstClr val="black"/>
                </a:solidFill>
              </a:rPr>
              <a:pPr/>
              <a:t>11/9/2015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683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8390A8B-2028-4255-9250-825348C79373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D48BD-0BB8-4302-991C-7692AF6598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7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4A489-A4C8-4DBB-99BB-9B2532D398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574C2-081C-4C0B-93B1-14023B1267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6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E720-C4E3-4141-9640-7854C2A2A0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9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94943-7907-4B05-B402-02A38A4CD8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6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ED056-3710-448E-BAF4-DB8D1B04D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14ED7-467D-4343-9F53-8002727BBA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0709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462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833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846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B27BA-D7C2-4C5A-A373-A11CCEAC0E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9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85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514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8052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302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6917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6374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12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33949-6A50-43B4-9B6E-7656E6D39C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DEED9-32FD-4B7C-852F-5B0C3D491E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1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0F8E5-D3EA-448F-8ED4-9E19F1E5E3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5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A1F3F-9539-45D9-8297-20653B51C6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0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C4286-3A6B-416E-97EA-7122C4125A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3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D65CE-E551-4C78-B33D-6D272F0D06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0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15DCA-13C3-4ADB-831D-02DC917919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6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F4255E-F355-4A31-841B-3C283E880FCA}" type="slidenum">
              <a:rPr lang="en-US" altLang="en-US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3" descr="active_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60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0"/>
              </a:spcAft>
            </a:pPr>
            <a:endParaRPr lang="en-US" altLang="en-US" sz="3200" b="1">
              <a:solidFill>
                <a:srgbClr val="000080"/>
              </a:solidFill>
            </a:endParaRP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pitchFamily="34" charset="0"/>
              </a:rPr>
              <a:t>End Show</a:t>
            </a:r>
          </a:p>
        </p:txBody>
      </p:sp>
      <p:sp>
        <p:nvSpPr>
          <p:cNvPr id="4608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pitchFamily="34" charset="0"/>
              </a:rPr>
              <a:t>7-3 Cell Boundaries</a:t>
            </a:r>
          </a:p>
        </p:txBody>
      </p:sp>
      <p:pic>
        <p:nvPicPr>
          <p:cNvPr id="189455" name="Picture 21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4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Slide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ECF7076-065E-4798-BA62-6DEE2EB1C664}" type="slidenum">
              <a:rPr lang="en-US" alt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200" b="1">
                <a:solidFill>
                  <a:srgbClr val="FFFFFF"/>
                </a:solidFill>
              </a:rPr>
              <a:t> of 47</a:t>
            </a:r>
            <a:endParaRPr lang="en-US" altLang="en-US" sz="1400" b="1">
              <a:solidFill>
                <a:srgbClr val="FFFFFF"/>
              </a:solidFill>
            </a:endParaRPr>
          </a:p>
        </p:txBody>
      </p:sp>
      <p:pic>
        <p:nvPicPr>
          <p:cNvPr id="189457" name="Picture 25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 b="1">
          <a:solidFill>
            <a:srgbClr val="006400"/>
          </a:solidFill>
          <a:latin typeface="+mn-lt"/>
          <a:ea typeface="+mn-ea"/>
        </a:defRPr>
      </a:lvl2pPr>
      <a:lvl3pPr marL="400050" indent="514350" algn="l" rtl="0" eaLnBrk="0" fontAlgn="base" hangingPunct="0">
        <a:spcBef>
          <a:spcPct val="35000"/>
        </a:spcBef>
        <a:spcAft>
          <a:spcPct val="2500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cellstructures/phagocitosis.sw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youtube\Active%20Transport\Endocytosis%20Exocytosis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Resources/ActiveArt/active_transoirt_index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secondary%20active%20transport.sw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altLang="en-US" sz="4000" smtClean="0"/>
              <a:t>Types of Cellular Transport</a:t>
            </a:r>
          </a:p>
        </p:txBody>
      </p:sp>
      <p:sp>
        <p:nvSpPr>
          <p:cNvPr id="3235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39825"/>
            <a:ext cx="9144000" cy="5059363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altLang="en-US" sz="130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sz="3000" b="1" u="sng" smtClean="0">
                <a:solidFill>
                  <a:srgbClr val="FF0000"/>
                </a:solidFill>
              </a:rPr>
              <a:t>Active Transport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3000" smtClean="0"/>
              <a:t>	cell </a:t>
            </a:r>
            <a:r>
              <a:rPr lang="en-US" altLang="en-US" sz="3000" u="sng" smtClean="0"/>
              <a:t>does use energy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Proteins transport substances </a:t>
            </a:r>
            <a:r>
              <a:rPr lang="en-US" altLang="en-US" sz="2800" b="1" i="1" smtClean="0">
                <a:solidFill>
                  <a:srgbClr val="002060"/>
                </a:solidFill>
                <a:ea typeface="ＭＳ Ｐゴシック" pitchFamily="34" charset="-128"/>
              </a:rPr>
              <a:t>against</a:t>
            </a:r>
            <a:r>
              <a:rPr lang="en-US" altLang="en-US" sz="2800" smtClean="0">
                <a:solidFill>
                  <a:srgbClr val="9900CC"/>
                </a:solidFill>
                <a:ea typeface="ＭＳ Ｐゴシック" pitchFamily="34" charset="-128"/>
              </a:rPr>
              <a:t> </a:t>
            </a:r>
            <a:r>
              <a:rPr lang="en-US" altLang="en-US" sz="2800" u="sng" smtClean="0">
                <a:solidFill>
                  <a:srgbClr val="069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concentration gradient</a:t>
            </a:r>
            <a:r>
              <a:rPr lang="en-US" altLang="en-US" sz="2800" smtClean="0">
                <a:solidFill>
                  <a:srgbClr val="069009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(low </a:t>
            </a:r>
            <a:r>
              <a:rPr lang="en-US" altLang="en-US" sz="2800" smtClean="0">
                <a:ea typeface="ＭＳ Ｐゴシック" pitchFamily="34" charset="-128"/>
                <a:sym typeface="Wingdings" pitchFamily="2" charset="2"/>
              </a:rPr>
              <a:t> high conc.)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3000" u="sng" smtClean="0"/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Protein Pumps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Endocytosis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600" smtClean="0">
                <a:solidFill>
                  <a:srgbClr val="FF0000"/>
                </a:solidFill>
              </a:rPr>
              <a:t>Exocytosis</a:t>
            </a:r>
          </a:p>
        </p:txBody>
      </p:sp>
      <p:grpSp>
        <p:nvGrpSpPr>
          <p:cNvPr id="366595" name="Group 81"/>
          <p:cNvGrpSpPr>
            <a:grpSpLocks/>
          </p:cNvGrpSpPr>
          <p:nvPr/>
        </p:nvGrpSpPr>
        <p:grpSpPr bwMode="auto">
          <a:xfrm>
            <a:off x="4953000" y="4205288"/>
            <a:ext cx="3963988" cy="2652712"/>
            <a:chOff x="2880" y="2400"/>
            <a:chExt cx="2497" cy="1671"/>
          </a:xfrm>
        </p:grpSpPr>
        <p:grpSp>
          <p:nvGrpSpPr>
            <p:cNvPr id="366597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366600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366601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366602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>
                    <a:gd name="T0" fmla="*/ 0 w 1877"/>
                    <a:gd name="T1" fmla="*/ 814 h 827"/>
                    <a:gd name="T2" fmla="*/ 88 w 1877"/>
                    <a:gd name="T3" fmla="*/ 781 h 827"/>
                    <a:gd name="T4" fmla="*/ 135 w 1877"/>
                    <a:gd name="T5" fmla="*/ 753 h 827"/>
                    <a:gd name="T6" fmla="*/ 183 w 1877"/>
                    <a:gd name="T7" fmla="*/ 692 h 827"/>
                    <a:gd name="T8" fmla="*/ 291 w 1877"/>
                    <a:gd name="T9" fmla="*/ 604 h 827"/>
                    <a:gd name="T10" fmla="*/ 386 w 1877"/>
                    <a:gd name="T11" fmla="*/ 482 h 827"/>
                    <a:gd name="T12" fmla="*/ 420 w 1877"/>
                    <a:gd name="T13" fmla="*/ 421 h 827"/>
                    <a:gd name="T14" fmla="*/ 434 w 1877"/>
                    <a:gd name="T15" fmla="*/ 401 h 827"/>
                    <a:gd name="T16" fmla="*/ 454 w 1877"/>
                    <a:gd name="T17" fmla="*/ 340 h 827"/>
                    <a:gd name="T18" fmla="*/ 481 w 1877"/>
                    <a:gd name="T19" fmla="*/ 299 h 827"/>
                    <a:gd name="T20" fmla="*/ 495 w 1877"/>
                    <a:gd name="T21" fmla="*/ 279 h 827"/>
                    <a:gd name="T22" fmla="*/ 583 w 1877"/>
                    <a:gd name="T23" fmla="*/ 150 h 827"/>
                    <a:gd name="T24" fmla="*/ 678 w 1877"/>
                    <a:gd name="T25" fmla="*/ 69 h 827"/>
                    <a:gd name="T26" fmla="*/ 718 w 1877"/>
                    <a:gd name="T27" fmla="*/ 35 h 827"/>
                    <a:gd name="T28" fmla="*/ 759 w 1877"/>
                    <a:gd name="T29" fmla="*/ 22 h 827"/>
                    <a:gd name="T30" fmla="*/ 799 w 1877"/>
                    <a:gd name="T31" fmla="*/ 8 h 827"/>
                    <a:gd name="T32" fmla="*/ 1003 w 1877"/>
                    <a:gd name="T33" fmla="*/ 55 h 827"/>
                    <a:gd name="T34" fmla="*/ 1057 w 1877"/>
                    <a:gd name="T35" fmla="*/ 123 h 827"/>
                    <a:gd name="T36" fmla="*/ 1091 w 1877"/>
                    <a:gd name="T37" fmla="*/ 184 h 827"/>
                    <a:gd name="T38" fmla="*/ 1132 w 1877"/>
                    <a:gd name="T39" fmla="*/ 245 h 827"/>
                    <a:gd name="T40" fmla="*/ 1159 w 1877"/>
                    <a:gd name="T41" fmla="*/ 306 h 827"/>
                    <a:gd name="T42" fmla="*/ 1199 w 1877"/>
                    <a:gd name="T43" fmla="*/ 381 h 827"/>
                    <a:gd name="T44" fmla="*/ 1226 w 1877"/>
                    <a:gd name="T45" fmla="*/ 462 h 827"/>
                    <a:gd name="T46" fmla="*/ 1254 w 1877"/>
                    <a:gd name="T47" fmla="*/ 503 h 827"/>
                    <a:gd name="T48" fmla="*/ 1308 w 1877"/>
                    <a:gd name="T49" fmla="*/ 645 h 827"/>
                    <a:gd name="T50" fmla="*/ 1355 w 1877"/>
                    <a:gd name="T51" fmla="*/ 706 h 827"/>
                    <a:gd name="T52" fmla="*/ 1375 w 1877"/>
                    <a:gd name="T53" fmla="*/ 747 h 827"/>
                    <a:gd name="T54" fmla="*/ 1450 w 1877"/>
                    <a:gd name="T55" fmla="*/ 767 h 827"/>
                    <a:gd name="T56" fmla="*/ 1619 w 1877"/>
                    <a:gd name="T57" fmla="*/ 808 h 827"/>
                    <a:gd name="T58" fmla="*/ 1877 w 1877"/>
                    <a:gd name="T59" fmla="*/ 814 h 8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77"/>
                    <a:gd name="T91" fmla="*/ 0 h 827"/>
                    <a:gd name="T92" fmla="*/ 1877 w 1877"/>
                    <a:gd name="T93" fmla="*/ 827 h 8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03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04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05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06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0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08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0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10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1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12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661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pitchFamily="34" charset="0"/>
                    </a:rPr>
                    <a:t>high</a:t>
                  </a:r>
                </a:p>
              </p:txBody>
            </p:sp>
            <p:sp>
              <p:nvSpPr>
                <p:cNvPr id="36661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pitchFamily="34" charset="0"/>
                    </a:rPr>
                    <a:t>low</a:t>
                  </a:r>
                </a:p>
              </p:txBody>
            </p:sp>
            <p:sp>
              <p:nvSpPr>
                <p:cNvPr id="366615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000000"/>
                      </a:solidFill>
                      <a:cs typeface="Arial" pitchFamily="34" charset="0"/>
                    </a:rPr>
                    <a:t>This is gonna be hard work!!</a:t>
                  </a:r>
                </a:p>
              </p:txBody>
            </p:sp>
          </p:grpSp>
        </p:grpSp>
        <p:sp>
          <p:nvSpPr>
            <p:cNvPr id="366598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6599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66596" name="Line 84"/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Title 2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143000"/>
          </a:xfrm>
        </p:spPr>
        <p:txBody>
          <a:bodyPr/>
          <a:lstStyle/>
          <a:p>
            <a:r>
              <a:rPr lang="en-US" altLang="en-US" sz="4800" smtClean="0">
                <a:ea typeface="ＭＳ Ｐゴシック" pitchFamily="34" charset="-128"/>
              </a:rPr>
              <a:t>Bulk Transport</a:t>
            </a:r>
          </a:p>
        </p:txBody>
      </p:sp>
      <p:sp>
        <p:nvSpPr>
          <p:cNvPr id="379906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8382000" cy="914400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Transport of proteins, polysaccharides, large molecules</a:t>
            </a:r>
          </a:p>
        </p:txBody>
      </p:sp>
      <p:pic>
        <p:nvPicPr>
          <p:cNvPr id="66562" name="Picture 2" descr="http://4.bp.blogspot.com/_rBYpndaJ_ak/TLZLaM4OCQI/AAAAAAAAARU/8iax7xfb0F4/s1600/Endocytosis+and+Exocy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86075"/>
            <a:ext cx="4667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54600" y="2219325"/>
            <a:ext cx="4191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b="1" u="sng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Endocytosis</a:t>
            </a:r>
            <a:r>
              <a:rPr kumimoji="1" lang="en-US" altLang="en-US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kumimoji="1" lang="en-US" alt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take in macromolecules, form new vesicles  </a:t>
            </a:r>
            <a:r>
              <a:rPr kumimoji="1" lang="en-US" altLang="en-US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This is how white blood cells eat bacteria!</a:t>
            </a: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en-US" sz="2400" b="1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en-US" sz="2400" b="1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en-US" sz="28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en-US" sz="2800" b="1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3638550"/>
            <a:ext cx="44196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en-US" sz="2800" b="1" u="sng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1" lang="en-US" altLang="en-US" b="1" u="sng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Exocytosis</a:t>
            </a:r>
            <a:r>
              <a:rPr kumimoji="1" lang="en-US" altLang="en-US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kumimoji="1" lang="en-US" altLang="en-US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vesicles fuse with cell membrane, expel contents. </a:t>
            </a:r>
            <a:r>
              <a:rPr kumimoji="1" lang="en-US" altLang="en-US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Cell changes </a:t>
            </a:r>
            <a:r>
              <a:rPr kumimoji="1" lang="en-US" altLang="en-US" sz="2400" b="1" u="sng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shape</a:t>
            </a:r>
            <a:r>
              <a:rPr kumimoji="1" lang="en-US" altLang="en-US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– requires energy</a:t>
            </a:r>
          </a:p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1" lang="en-US" altLang="en-US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EX:  </a:t>
            </a:r>
            <a:r>
              <a:rPr kumimoji="1" lang="en-US" altLang="en-US" sz="2400" b="1" u="sng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Hormones </a:t>
            </a:r>
            <a:r>
              <a:rPr kumimoji="1" lang="en-US" altLang="en-US" sz="2400" b="1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or </a:t>
            </a:r>
            <a:r>
              <a:rPr kumimoji="1" lang="en-US" altLang="en-US" sz="2400" b="1" u="sng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wastes</a:t>
            </a:r>
            <a:r>
              <a:rPr kumimoji="1" lang="en-US" altLang="en-US"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1" lang="en-US" altLang="en-US" sz="24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released from cell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1" lang="en-US" altLang="en-US" sz="2800" b="1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9910" name="Rectangle 1"/>
          <p:cNvSpPr>
            <a:spLocks noChangeArrowheads="1"/>
          </p:cNvSpPr>
          <p:nvPr/>
        </p:nvSpPr>
        <p:spPr bwMode="auto">
          <a:xfrm>
            <a:off x="596900" y="6254750"/>
            <a:ext cx="3992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  <a:hlinkClick r:id="rId3"/>
              </a:rPr>
              <a:t>Endocytosis &amp; Exocytosis 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0254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29" name="Picture 1" descr="07_22_Endocytosi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87525"/>
            <a:ext cx="7239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3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r>
              <a:rPr lang="en-US" altLang="en-US" smtClean="0"/>
              <a:t>Types of Endocytosis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922338"/>
            <a:ext cx="335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Phagocytosis: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kumimoji="1"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cellular eating</a:t>
            </a:r>
            <a:r>
              <a:rPr kumimoji="1"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”</a:t>
            </a:r>
            <a:r>
              <a:rPr kumimoji="1"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- solids</a:t>
            </a:r>
            <a:endParaRPr kumimoji="1" lang="en-US" alt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09406" y="912950"/>
            <a:ext cx="3810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Pinocytosis: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kumimoji="1"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cellular drinking</a:t>
            </a:r>
            <a:r>
              <a:rPr kumimoji="1" lang="ja-JP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”</a:t>
            </a:r>
            <a:r>
              <a:rPr kumimoji="1" lang="en-US" altLang="ja-JP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- fluids</a:t>
            </a:r>
            <a:endParaRPr kumimoji="1" lang="en-US" altLang="en-US" sz="24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7400" y="4983163"/>
            <a:ext cx="3200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Receptor-Mediated Endocytosis: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Ligands bind to </a:t>
            </a:r>
            <a:r>
              <a:rPr kumimoji="1" lang="en-US" altLang="en-US" sz="2400" u="sng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specific receptors</a:t>
            </a:r>
            <a:r>
              <a:rPr kumimoji="1" lang="en-US" altLang="en-US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on cell surface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19406" y="866416"/>
            <a:ext cx="139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pitchFamily="34" charset="0"/>
                <a:hlinkClick r:id="rId3" action="ppaction://hlinkfile"/>
              </a:rPr>
              <a:t>Active Transport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791200" cy="4389437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Requires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ENERGY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(ATP)</a:t>
            </a: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Proteins transport substances </a:t>
            </a:r>
            <a:r>
              <a:rPr lang="en-US" b="1" i="1" dirty="0" smtClean="0">
                <a:solidFill>
                  <a:srgbClr val="002060"/>
                </a:solidFill>
                <a:ea typeface="ＭＳ Ｐゴシック" charset="0"/>
              </a:rPr>
              <a:t>against</a:t>
            </a:r>
            <a:r>
              <a:rPr lang="en-US" dirty="0" smtClean="0">
                <a:solidFill>
                  <a:srgbClr val="9900CC"/>
                </a:solidFill>
                <a:ea typeface="ＭＳ Ｐゴシック" charset="0"/>
              </a:rPr>
              <a:t> </a:t>
            </a:r>
            <a:r>
              <a:rPr lang="en-US" u="sng" dirty="0" smtClean="0">
                <a:solidFill>
                  <a:srgbClr val="06900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0"/>
              </a:rPr>
              <a:t>concentration gradient</a:t>
            </a:r>
            <a:r>
              <a:rPr lang="en-US" dirty="0" smtClean="0">
                <a:solidFill>
                  <a:srgbClr val="069009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(low </a:t>
            </a:r>
            <a:r>
              <a:rPr lang="en-US" dirty="0" smtClean="0">
                <a:ea typeface="ＭＳ Ｐゴシック" charset="0"/>
                <a:sym typeface="Wingdings"/>
              </a:rPr>
              <a:t> high conc.)</a:t>
            </a: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 err="1" smtClean="0">
                <a:ea typeface="ＭＳ Ｐゴシック" charset="0"/>
                <a:sym typeface="Wingdings"/>
              </a:rPr>
              <a:t>Eg</a:t>
            </a:r>
            <a:r>
              <a:rPr lang="en-US" dirty="0" smtClean="0">
                <a:ea typeface="ＭＳ Ｐゴシック" charset="0"/>
                <a:sym typeface="Wingdings"/>
              </a:rPr>
              <a:t>. Na</a:t>
            </a:r>
            <a:r>
              <a:rPr lang="en-US" baseline="30000" dirty="0" smtClean="0">
                <a:ea typeface="ＭＳ Ｐゴシック" charset="0"/>
                <a:sym typeface="Wingdings"/>
              </a:rPr>
              <a:t>+</a:t>
            </a:r>
            <a:r>
              <a:rPr lang="en-US" dirty="0" smtClean="0">
                <a:ea typeface="ＭＳ Ｐゴシック" charset="0"/>
                <a:sym typeface="Wingdings"/>
              </a:rPr>
              <a:t>/K</a:t>
            </a:r>
            <a:r>
              <a:rPr lang="en-US" baseline="30000" dirty="0" smtClean="0">
                <a:ea typeface="ＭＳ Ｐゴシック" charset="0"/>
                <a:sym typeface="Wingdings"/>
              </a:rPr>
              <a:t>+</a:t>
            </a:r>
            <a:r>
              <a:rPr lang="en-US" dirty="0" smtClean="0">
                <a:ea typeface="ＭＳ Ｐゴシック" charset="0"/>
                <a:sym typeface="Wingdings"/>
              </a:rPr>
              <a:t> pump, proton pump</a:t>
            </a:r>
          </a:p>
        </p:txBody>
      </p:sp>
      <p:pic>
        <p:nvPicPr>
          <p:cNvPr id="368643" name="Picture 4" descr="07_UN02Summary_C4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2177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3600" b="1" u="sng" smtClean="0">
                <a:solidFill>
                  <a:srgbClr val="003399"/>
                </a:solidFill>
                <a:ea typeface="ＭＳ Ｐゴシック" pitchFamily="34" charset="-128"/>
              </a:rPr>
              <a:t>Electrogenic Pumps</a:t>
            </a:r>
            <a:r>
              <a:rPr lang="en-US" altLang="en-US" sz="3600" smtClean="0">
                <a:ea typeface="ＭＳ Ｐゴシック" pitchFamily="34" charset="-128"/>
              </a:rPr>
              <a:t>: generate voltage across membrane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58813"/>
          </a:xfrm>
        </p:spPr>
        <p:txBody>
          <a:bodyPr/>
          <a:lstStyle/>
          <a:p>
            <a:r>
              <a:rPr lang="en-US" altLang="en-US" sz="2800" u="sng" smtClean="0">
                <a:solidFill>
                  <a:srgbClr val="FF0000"/>
                </a:solidFill>
                <a:ea typeface="ＭＳ Ｐゴシック" pitchFamily="34" charset="-128"/>
              </a:rPr>
              <a:t>Na</a:t>
            </a:r>
            <a:r>
              <a:rPr lang="en-US" altLang="en-US" sz="2800" u="sng" baseline="30000" smtClean="0">
                <a:solidFill>
                  <a:srgbClr val="FF0000"/>
                </a:solidFill>
                <a:ea typeface="ＭＳ Ｐゴシック" pitchFamily="34" charset="-128"/>
              </a:rPr>
              <a:t>+</a:t>
            </a:r>
            <a:r>
              <a:rPr lang="en-US" altLang="en-US" sz="2800" u="sng" smtClean="0">
                <a:solidFill>
                  <a:srgbClr val="FF0000"/>
                </a:solidFill>
                <a:ea typeface="ＭＳ Ｐゴシック" pitchFamily="34" charset="-128"/>
              </a:rPr>
              <a:t>/K</a:t>
            </a:r>
            <a:r>
              <a:rPr lang="en-US" altLang="en-US" sz="2800" u="sng" baseline="30000" smtClean="0">
                <a:solidFill>
                  <a:srgbClr val="FF0000"/>
                </a:solidFill>
                <a:ea typeface="ＭＳ Ｐゴシック" pitchFamily="34" charset="-128"/>
              </a:rPr>
              <a:t>+</a:t>
            </a:r>
            <a:r>
              <a:rPr lang="en-US" altLang="en-US" sz="2800" u="sng" smtClean="0">
                <a:solidFill>
                  <a:srgbClr val="FF0000"/>
                </a:solidFill>
                <a:ea typeface="ＭＳ Ｐゴシック" pitchFamily="34" charset="-128"/>
              </a:rPr>
              <a:t> Pump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97425" y="1681163"/>
            <a:ext cx="4041775" cy="654050"/>
          </a:xfrm>
        </p:spPr>
        <p:txBody>
          <a:bodyPr/>
          <a:lstStyle/>
          <a:p>
            <a:r>
              <a:rPr lang="en-US" altLang="en-US" sz="2800" u="sng" smtClean="0">
                <a:solidFill>
                  <a:srgbClr val="FF0000"/>
                </a:solidFill>
                <a:ea typeface="ＭＳ Ｐゴシック" pitchFamily="34" charset="-128"/>
              </a:rPr>
              <a:t>Proton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35213"/>
            <a:ext cx="4040188" cy="3846512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Pump Na</a:t>
            </a:r>
            <a:r>
              <a:rPr lang="en-US" altLang="en-US" baseline="30000" smtClean="0">
                <a:ea typeface="ＭＳ Ｐゴシック" pitchFamily="34" charset="-128"/>
              </a:rPr>
              <a:t>+</a:t>
            </a:r>
            <a:r>
              <a:rPr lang="en-US" altLang="en-US" smtClean="0">
                <a:ea typeface="ＭＳ Ｐゴシック" pitchFamily="34" charset="-128"/>
              </a:rPr>
              <a:t> out, K</a:t>
            </a:r>
            <a:r>
              <a:rPr lang="en-US" altLang="en-US" baseline="30000" smtClean="0">
                <a:ea typeface="ＭＳ Ｐゴシック" pitchFamily="34" charset="-128"/>
              </a:rPr>
              <a:t>+</a:t>
            </a:r>
            <a:r>
              <a:rPr lang="en-US" altLang="en-US" smtClean="0">
                <a:ea typeface="ＭＳ Ｐゴシック" pitchFamily="34" charset="-128"/>
              </a:rPr>
              <a:t> into cell</a:t>
            </a:r>
          </a:p>
          <a:p>
            <a:r>
              <a:rPr lang="en-US" altLang="en-US" smtClean="0">
                <a:ea typeface="ＭＳ Ｐゴシック" pitchFamily="34" charset="-128"/>
              </a:rPr>
              <a:t>Nerve transmission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335213"/>
            <a:ext cx="4041775" cy="3846512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Push protons (H</a:t>
            </a:r>
            <a:r>
              <a:rPr lang="en-US" altLang="en-US" baseline="30000" smtClean="0">
                <a:ea typeface="ＭＳ Ｐゴシック" pitchFamily="34" charset="-128"/>
              </a:rPr>
              <a:t>+</a:t>
            </a:r>
            <a:r>
              <a:rPr lang="en-US" altLang="en-US" smtClean="0">
                <a:ea typeface="ＭＳ Ｐゴシック" pitchFamily="34" charset="-128"/>
              </a:rPr>
              <a:t>) across membrane</a:t>
            </a:r>
          </a:p>
          <a:p>
            <a:r>
              <a:rPr lang="en-US" altLang="en-US" smtClean="0">
                <a:ea typeface="ＭＳ Ｐゴシック" pitchFamily="34" charset="-128"/>
              </a:rPr>
              <a:t>Eg. mitochondria (ATP production)</a:t>
            </a:r>
          </a:p>
        </p:txBody>
      </p:sp>
      <p:pic>
        <p:nvPicPr>
          <p:cNvPr id="7" name="Picture 6" descr="07_18SodiumPotassPump_6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50215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07_20ProtonPump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024313"/>
            <a:ext cx="38925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5000"/>
              </a:spcBef>
              <a:spcAft>
                <a:spcPct val="2500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  <a:cs typeface="Arial" pitchFamily="34" charset="0"/>
              </a:rPr>
              <a:t>Copyright Pearson Prentice Hall</a:t>
            </a: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Active Transport</a:t>
            </a:r>
          </a:p>
        </p:txBody>
      </p:sp>
      <p:pic>
        <p:nvPicPr>
          <p:cNvPr id="1408003" name="Picture 3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/>
          <a:stretch>
            <a:fillRect/>
          </a:stretch>
        </p:blipFill>
        <p:spPr bwMode="auto">
          <a:xfrm>
            <a:off x="2373313" y="1323975"/>
            <a:ext cx="5000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8004" name="Picture 4" descr="Untitled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6537" b="873"/>
          <a:stretch>
            <a:fillRect/>
          </a:stretch>
        </p:blipFill>
        <p:spPr bwMode="auto">
          <a:xfrm>
            <a:off x="2436813" y="1101725"/>
            <a:ext cx="496252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8005" name="Line 5"/>
          <p:cNvSpPr>
            <a:spLocks noChangeShapeType="1"/>
          </p:cNvSpPr>
          <p:nvPr/>
        </p:nvSpPr>
        <p:spPr bwMode="auto">
          <a:xfrm flipV="1">
            <a:off x="5045075" y="1087438"/>
            <a:ext cx="149225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08006" name="Picture 6" descr="energ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743450"/>
            <a:ext cx="1152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8007" name="Text Box 7"/>
          <p:cNvSpPr txBox="1">
            <a:spLocks noChangeArrowheads="1"/>
          </p:cNvSpPr>
          <p:nvPr/>
        </p:nvSpPr>
        <p:spPr bwMode="auto">
          <a:xfrm>
            <a:off x="5014913" y="749300"/>
            <a:ext cx="2630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smtClean="0">
                <a:solidFill>
                  <a:srgbClr val="000000"/>
                </a:solidFill>
                <a:cs typeface="Arial" pitchFamily="34" charset="0"/>
              </a:rPr>
              <a:t>Molecule to be carried</a:t>
            </a:r>
          </a:p>
        </p:txBody>
      </p:sp>
      <p:sp>
        <p:nvSpPr>
          <p:cNvPr id="1408008" name="Rectangle 8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0" y="0"/>
            <a:ext cx="1912938" cy="1119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06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2600325" cy="863600"/>
          </a:xfrm>
        </p:spPr>
        <p:txBody>
          <a:bodyPr/>
          <a:lstStyle/>
          <a:p>
            <a:pPr marL="228600" lvl="2" indent="0" eaLnBrk="1" hangingPunct="1">
              <a:buFont typeface="Arial" pitchFamily="34" charset="0"/>
              <a:buNone/>
              <a:tabLst>
                <a:tab pos="1828800" algn="l"/>
              </a:tabLst>
            </a:pPr>
            <a:r>
              <a:rPr lang="en-US" altLang="en-US" smtClean="0"/>
              <a:t>Active Transport</a:t>
            </a:r>
          </a:p>
        </p:txBody>
      </p:sp>
      <p:sp>
        <p:nvSpPr>
          <p:cNvPr id="1408010" name="Oval 10"/>
          <p:cNvSpPr>
            <a:spLocks noChangeArrowheads="1"/>
          </p:cNvSpPr>
          <p:nvPr/>
        </p:nvSpPr>
        <p:spPr bwMode="auto">
          <a:xfrm>
            <a:off x="4776788" y="1778000"/>
            <a:ext cx="439737" cy="42386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2549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25" y="287338"/>
            <a:ext cx="4083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Molecular Transport</a:t>
            </a:r>
          </a:p>
        </p:txBody>
      </p:sp>
    </p:spTree>
    <p:extLst>
      <p:ext uri="{BB962C8B-B14F-4D97-AF65-F5344CB8AC3E}">
        <p14:creationId xmlns:p14="http://schemas.microsoft.com/office/powerpoint/2010/main" val="22977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08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08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0677 0.4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8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0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408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08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08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007" grpId="0"/>
      <p:bldP spid="14080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6705600" cy="1143000"/>
          </a:xfrm>
        </p:spPr>
        <p:txBody>
          <a:bodyPr/>
          <a:lstStyle/>
          <a:p>
            <a:r>
              <a:rPr lang="en-US" altLang="en-US" smtClean="0"/>
              <a:t>Types of Active Transport</a:t>
            </a:r>
          </a:p>
        </p:txBody>
      </p:sp>
      <p:sp>
        <p:nvSpPr>
          <p:cNvPr id="372738" name="Rectangle 4"/>
          <p:cNvSpPr>
            <a:spLocks noChangeArrowheads="1"/>
          </p:cNvSpPr>
          <p:nvPr/>
        </p:nvSpPr>
        <p:spPr bwMode="auto">
          <a:xfrm>
            <a:off x="228600" y="1676400"/>
            <a:ext cx="41148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endParaRPr lang="en-US" altLang="en-US" sz="1200">
              <a:solidFill>
                <a:srgbClr val="FFF597"/>
              </a:solidFill>
              <a:cs typeface="Arial" pitchFamily="34" charset="0"/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cs typeface="Arial" pitchFamily="34" charset="0"/>
              </a:rPr>
              <a:t>Protein Pumps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 -transport </a:t>
            </a:r>
            <a:r>
              <a:rPr lang="en-US" altLang="en-US" sz="2800" u="sng">
                <a:solidFill>
                  <a:srgbClr val="FF0000"/>
                </a:solidFill>
                <a:cs typeface="Arial" pitchFamily="34" charset="0"/>
              </a:rPr>
              <a:t>proteins</a:t>
            </a:r>
            <a:r>
              <a:rPr lang="en-US" altLang="en-US" sz="28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cs typeface="Arial" pitchFamily="34" charset="0"/>
              </a:rPr>
              <a:t>that require energy to do work</a:t>
            </a:r>
          </a:p>
          <a:p>
            <a:pPr lvl="1" fontAlgn="base">
              <a:spcAft>
                <a:spcPct val="0"/>
              </a:spcAft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cs typeface="Arial" pitchFamily="34" charset="0"/>
              </a:rPr>
              <a:t>Example: </a:t>
            </a:r>
            <a:r>
              <a:rPr lang="en-US" altLang="en-US">
                <a:solidFill>
                  <a:srgbClr val="FF0000"/>
                </a:solidFill>
                <a:cs typeface="Arial" pitchFamily="34" charset="0"/>
              </a:rPr>
              <a:t>Sodium / Potassium Pumps are important in </a:t>
            </a:r>
            <a:r>
              <a:rPr lang="en-US" altLang="en-US" u="sng">
                <a:solidFill>
                  <a:srgbClr val="FF0000"/>
                </a:solidFill>
                <a:cs typeface="Arial" pitchFamily="34" charset="0"/>
              </a:rPr>
              <a:t>nerve</a:t>
            </a:r>
            <a:r>
              <a:rPr lang="en-US" altLang="en-US">
                <a:solidFill>
                  <a:srgbClr val="FF0000"/>
                </a:solidFill>
                <a:cs typeface="Arial" pitchFamily="34" charset="0"/>
              </a:rPr>
              <a:t> responses.</a:t>
            </a:r>
            <a:endParaRPr lang="en-US" altLang="en-US" b="1" u="sng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72739" name="Text Box 5"/>
          <p:cNvSpPr txBox="1">
            <a:spLocks noChangeArrowheads="1"/>
          </p:cNvSpPr>
          <p:nvPr/>
        </p:nvSpPr>
        <p:spPr bwMode="auto">
          <a:xfrm>
            <a:off x="7086600" y="0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itchFamily="34" charset="0"/>
                <a:hlinkClick r:id="rId3" tooltip="Sodium"/>
              </a:rPr>
              <a:t>Sodium Potassium Pumps </a:t>
            </a:r>
            <a:r>
              <a:rPr lang="en-US" altLang="en-US" sz="1800">
                <a:solidFill>
                  <a:srgbClr val="000000"/>
                </a:solidFill>
                <a:cs typeface="Arial" pitchFamily="34" charset="0"/>
              </a:rPr>
              <a:t>(Active Transport using proteins)</a:t>
            </a:r>
          </a:p>
        </p:txBody>
      </p:sp>
      <p:pic>
        <p:nvPicPr>
          <p:cNvPr id="372740" name="Picture 8" descr="antipor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67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1" name="Text Box 9"/>
          <p:cNvSpPr txBox="1">
            <a:spLocks noChangeArrowheads="1"/>
          </p:cNvSpPr>
          <p:nvPr/>
        </p:nvSpPr>
        <p:spPr bwMode="auto">
          <a:xfrm>
            <a:off x="5257800" y="47244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pitchFamily="34" charset="0"/>
              </a:rPr>
              <a:t>Protein changes shape to move molecules:  this requires energy!</a:t>
            </a:r>
          </a:p>
        </p:txBody>
      </p:sp>
      <p:sp>
        <p:nvSpPr>
          <p:cNvPr id="372742" name="Line 10"/>
          <p:cNvSpPr>
            <a:spLocks noChangeShapeType="1"/>
          </p:cNvSpPr>
          <p:nvPr/>
        </p:nvSpPr>
        <p:spPr bwMode="auto">
          <a:xfrm>
            <a:off x="0" y="114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Title 6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143000"/>
          </a:xfrm>
        </p:spPr>
        <p:txBody>
          <a:bodyPr/>
          <a:lstStyle/>
          <a:p>
            <a:r>
              <a:rPr lang="en-US" altLang="en-US" sz="3200" b="1" u="sng" smtClean="0">
                <a:solidFill>
                  <a:srgbClr val="003399"/>
                </a:solidFill>
                <a:ea typeface="ＭＳ Ｐゴシック" pitchFamily="34" charset="-128"/>
              </a:rPr>
              <a:t>Cotransport</a:t>
            </a:r>
            <a:r>
              <a:rPr lang="en-US" altLang="en-US" sz="3200" smtClean="0">
                <a:ea typeface="ＭＳ Ｐゴシック" pitchFamily="34" charset="-128"/>
              </a:rPr>
              <a:t>: membrane protein enables </a:t>
            </a:r>
            <a:r>
              <a:rPr lang="ja-JP" altLang="en-US" sz="3200" smtClean="0">
                <a:ea typeface="ＭＳ Ｐゴシック" pitchFamily="34" charset="-128"/>
              </a:rPr>
              <a:t>“</a:t>
            </a:r>
            <a:r>
              <a:rPr lang="en-US" altLang="ja-JP" sz="3200" smtClean="0">
                <a:ea typeface="ＭＳ Ｐゴシック" pitchFamily="34" charset="-128"/>
              </a:rPr>
              <a:t>downhill</a:t>
            </a:r>
            <a:r>
              <a:rPr lang="ja-JP" altLang="en-US" sz="3200" smtClean="0">
                <a:ea typeface="ＭＳ Ｐゴシック" pitchFamily="34" charset="-128"/>
              </a:rPr>
              <a:t>”</a:t>
            </a:r>
            <a:r>
              <a:rPr lang="en-US" altLang="ja-JP" sz="3200" smtClean="0">
                <a:ea typeface="ＭＳ Ｐゴシック" pitchFamily="34" charset="-128"/>
              </a:rPr>
              <a:t> diffusion of one solute to drive </a:t>
            </a:r>
            <a:r>
              <a:rPr lang="ja-JP" altLang="en-US" sz="3200" smtClean="0">
                <a:ea typeface="ＭＳ Ｐゴシック" pitchFamily="34" charset="-128"/>
              </a:rPr>
              <a:t>“</a:t>
            </a:r>
            <a:r>
              <a:rPr lang="en-US" altLang="ja-JP" sz="3200" smtClean="0">
                <a:ea typeface="ＭＳ Ｐゴシック" pitchFamily="34" charset="-128"/>
              </a:rPr>
              <a:t>uphill</a:t>
            </a:r>
            <a:r>
              <a:rPr lang="ja-JP" altLang="en-US" sz="3200" smtClean="0">
                <a:ea typeface="ＭＳ Ｐゴシック" pitchFamily="34" charset="-128"/>
              </a:rPr>
              <a:t>”</a:t>
            </a:r>
            <a:r>
              <a:rPr lang="en-US" altLang="ja-JP" sz="3200" smtClean="0">
                <a:ea typeface="ＭＳ Ｐゴシック" pitchFamily="34" charset="-128"/>
              </a:rPr>
              <a:t> transport of other</a:t>
            </a:r>
            <a:endParaRPr lang="en-US" altLang="en-US" sz="3200" smtClean="0">
              <a:ea typeface="ＭＳ Ｐゴシック" pitchFamily="34" charset="-12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905000"/>
            <a:ext cx="8915400" cy="8842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altLang="en-US" sz="2800" smtClean="0">
                <a:ea typeface="ＭＳ Ｐゴシック" pitchFamily="34" charset="-128"/>
              </a:rPr>
              <a:t>Eg. sucrose-H</a:t>
            </a:r>
            <a:r>
              <a:rPr lang="en-US" altLang="en-US" sz="2800" baseline="30000" smtClean="0"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 cotransporter (sugar-loading in plants)</a:t>
            </a:r>
          </a:p>
        </p:txBody>
      </p:sp>
      <p:pic>
        <p:nvPicPr>
          <p:cNvPr id="9" name="Picture 8" descr="07_21Cotranspor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93963"/>
            <a:ext cx="56388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itle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9900CC"/>
                </a:solidFill>
                <a:latin typeface="Helvetica" charset="0"/>
              </a:rPr>
              <a:t>Passive vs. Active Transport</a:t>
            </a:r>
            <a:endParaRPr lang="en-US" altLang="en-US" sz="4000" b="1" smtClean="0">
              <a:solidFill>
                <a:srgbClr val="9900CC"/>
              </a:solidFill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788988"/>
            <a:ext cx="4038600" cy="55165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Little or no Energy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High </a:t>
            </a:r>
            <a:r>
              <a:rPr lang="en-US" altLang="en-US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altLang="en-US" smtClean="0">
                <a:ea typeface="ＭＳ Ｐゴシック" pitchFamily="34" charset="-128"/>
              </a:rPr>
              <a:t>low concentrations</a:t>
            </a:r>
          </a:p>
          <a:p>
            <a:pPr eaLnBrk="1" hangingPunct="1"/>
            <a:r>
              <a:rPr lang="en-US" altLang="en-US" b="1" smtClean="0">
                <a:solidFill>
                  <a:srgbClr val="069009"/>
                </a:solidFill>
                <a:ea typeface="ＭＳ Ｐゴシック" pitchFamily="34" charset="-128"/>
              </a:rPr>
              <a:t>DOWN</a:t>
            </a:r>
            <a:r>
              <a:rPr lang="en-US" altLang="en-US" smtClean="0">
                <a:ea typeface="ＭＳ Ｐゴシック" pitchFamily="34" charset="-128"/>
              </a:rPr>
              <a:t> the concentration gradient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eg. diffusion, osmosis, facilitated diffusion (w/transport protein)</a:t>
            </a:r>
          </a:p>
        </p:txBody>
      </p:sp>
      <p:sp>
        <p:nvSpPr>
          <p:cNvPr id="32772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788988"/>
            <a:ext cx="4038600" cy="50593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Requires Energy (ATP)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Low </a:t>
            </a:r>
            <a:r>
              <a:rPr lang="en-US" altLang="en-US" smtClean="0">
                <a:ea typeface="ＭＳ Ｐゴシック" pitchFamily="34" charset="-128"/>
                <a:sym typeface="Wingdings" pitchFamily="2" charset="2"/>
              </a:rPr>
              <a:t> high concentrations</a:t>
            </a:r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ea typeface="ＭＳ Ｐゴシック" pitchFamily="34" charset="-128"/>
              </a:rPr>
              <a:t>AGAINST</a:t>
            </a:r>
            <a:r>
              <a:rPr lang="en-US" altLang="en-US" smtClean="0">
                <a:ea typeface="ＭＳ Ｐゴシック" pitchFamily="34" charset="-128"/>
              </a:rPr>
              <a:t> the concentration gradient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eg. pumps, exo/endocytosis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" name="Right Arrow 2"/>
          <p:cNvSpPr>
            <a:spLocks noChangeArrowheads="1"/>
          </p:cNvSpPr>
          <p:nvPr/>
        </p:nvSpPr>
        <p:spPr bwMode="auto">
          <a:xfrm rot="2447236">
            <a:off x="2205038" y="5543550"/>
            <a:ext cx="2076450" cy="609600"/>
          </a:xfrm>
          <a:prstGeom prst="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-2454791">
            <a:off x="6142038" y="5343525"/>
            <a:ext cx="1885950" cy="609600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7" name="Picture 4" descr="07_19PassiveActiveTran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575"/>
            <a:ext cx="807720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Title 3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Osmoregulation</a:t>
            </a: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172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Control solute &amp; water balance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  <a:ea typeface="ＭＳ Ｐゴシック" pitchFamily="34" charset="-128"/>
              </a:rPr>
              <a:t>Contractile vacuole</a:t>
            </a:r>
            <a:r>
              <a:rPr lang="en-US" altLang="en-US" smtClean="0">
                <a:ea typeface="ＭＳ Ｐゴシック" pitchFamily="34" charset="-128"/>
              </a:rPr>
              <a:t>: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bilge pump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forces out fresh water as it enters by osmosis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Eg. paramecium caudatum – freshwater protist</a:t>
            </a:r>
          </a:p>
        </p:txBody>
      </p:sp>
      <p:pic>
        <p:nvPicPr>
          <p:cNvPr id="38915" name="Picture 5" descr="07_16ContractileVacuol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3613"/>
            <a:ext cx="685800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649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IO3a_Active_Ar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Active_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Active_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Active_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Active_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On-screen Show (4:3)</PresentationFormat>
  <Paragraphs>72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1_Default Design</vt:lpstr>
      <vt:lpstr>2_BIO3a_Active_Art</vt:lpstr>
      <vt:lpstr>Types of Cellular Transport</vt:lpstr>
      <vt:lpstr>Active Transport</vt:lpstr>
      <vt:lpstr>Electrogenic Pumps: generate voltage across membrane</vt:lpstr>
      <vt:lpstr>Active Transport</vt:lpstr>
      <vt:lpstr>Types of Active Transport</vt:lpstr>
      <vt:lpstr>Cotransport: membrane protein enables “downhill” diffusion of one solute to drive “uphill” transport of other</vt:lpstr>
      <vt:lpstr>Passive vs. Active Transport</vt:lpstr>
      <vt:lpstr>PowerPoint Presentation</vt:lpstr>
      <vt:lpstr>Osmoregulation</vt:lpstr>
      <vt:lpstr>Bulk Transport</vt:lpstr>
      <vt:lpstr>Types of Endocytosis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Cellular Transport</dc:title>
  <dc:creator>desktopuser</dc:creator>
  <cp:lastModifiedBy>desktopuser</cp:lastModifiedBy>
  <cp:revision>1</cp:revision>
  <dcterms:created xsi:type="dcterms:W3CDTF">2015-11-09T18:22:35Z</dcterms:created>
  <dcterms:modified xsi:type="dcterms:W3CDTF">2015-11-09T18:23:08Z</dcterms:modified>
</cp:coreProperties>
</file>