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300" r:id="rId3"/>
    <p:sldId id="301" r:id="rId4"/>
    <p:sldId id="256" r:id="rId5"/>
    <p:sldId id="257" r:id="rId6"/>
    <p:sldId id="258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8" r:id="rId19"/>
    <p:sldId id="260" r:id="rId20"/>
    <p:sldId id="261" r:id="rId21"/>
    <p:sldId id="271" r:id="rId22"/>
    <p:sldId id="297" r:id="rId23"/>
    <p:sldId id="262" r:id="rId24"/>
    <p:sldId id="296" r:id="rId25"/>
    <p:sldId id="264" r:id="rId26"/>
    <p:sldId id="263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559"/>
  </p:normalViewPr>
  <p:slideViewPr>
    <p:cSldViewPr>
      <p:cViewPr varScale="1">
        <p:scale>
          <a:sx n="85" d="100"/>
          <a:sy n="85" d="100"/>
        </p:scale>
        <p:origin x="20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326FBF-8796-4BFD-BCB1-EC1FE1EE8864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79D9AB-D537-454B-AEDE-AB9B8DEFCC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26FBF-8796-4BFD-BCB1-EC1FE1EE8864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9D9AB-D537-454B-AEDE-AB9B8DEFCC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26FBF-8796-4BFD-BCB1-EC1FE1EE8864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9D9AB-D537-454B-AEDE-AB9B8DEFCC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26FBF-8796-4BFD-BCB1-EC1FE1EE8864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9D9AB-D537-454B-AEDE-AB9B8DEFCC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326FBF-8796-4BFD-BCB1-EC1FE1EE8864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79D9AB-D537-454B-AEDE-AB9B8DEFCC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26FBF-8796-4BFD-BCB1-EC1FE1EE8864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579D9AB-D537-454B-AEDE-AB9B8DEFCC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26FBF-8796-4BFD-BCB1-EC1FE1EE8864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579D9AB-D537-454B-AEDE-AB9B8DEFCC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26FBF-8796-4BFD-BCB1-EC1FE1EE8864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9D9AB-D537-454B-AEDE-AB9B8DEFCC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326FBF-8796-4BFD-BCB1-EC1FE1EE8864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79D9AB-D537-454B-AEDE-AB9B8DEFCC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326FBF-8796-4BFD-BCB1-EC1FE1EE8864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79D9AB-D537-454B-AEDE-AB9B8DEFCC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326FBF-8796-4BFD-BCB1-EC1FE1EE8864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579D9AB-D537-454B-AEDE-AB9B8DEFCC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326FBF-8796-4BFD-BCB1-EC1FE1EE8864}" type="datetimeFigureOut">
              <a:rPr lang="en-US" smtClean="0"/>
              <a:pPr/>
              <a:t>3/8/16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579D9AB-D537-454B-AEDE-AB9B8DEFCC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Warmup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many games are played in the NCAA tournament?</a:t>
            </a:r>
          </a:p>
          <a:p>
            <a:endParaRPr lang="en-US" dirty="0" smtClean="0"/>
          </a:p>
          <a:p>
            <a:r>
              <a:rPr lang="en-US" dirty="0" smtClean="0"/>
              <a:t>Assuming predicting the winner is a </a:t>
            </a:r>
            <a:r>
              <a:rPr lang="en-US" dirty="0" err="1" smtClean="0"/>
              <a:t>coinflip</a:t>
            </a:r>
            <a:r>
              <a:rPr lang="en-US" dirty="0" smtClean="0"/>
              <a:t>, what are the odds of having a perfect bracket?</a:t>
            </a:r>
          </a:p>
          <a:p>
            <a:endParaRPr lang="en-US" dirty="0" smtClean="0"/>
          </a:p>
          <a:p>
            <a:r>
              <a:rPr lang="en-US" dirty="0" smtClean="0"/>
              <a:t>Assuming you know basketball and can predict with 90% accuracy, what are the odds of having a perfect bracket?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6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Lions Hunting Together</a:t>
            </a:r>
            <a:endParaRPr lang="en-US" dirty="0"/>
          </a:p>
        </p:txBody>
      </p:sp>
      <p:pic>
        <p:nvPicPr>
          <p:cNvPr id="43010" name="Picture 2" descr="http://1.bp.blogspot.com/--P4Qr4hX-2M/UBFyf-OH_UI/AAAAAAAAAF8/zfJDjI-TqS4/s1600/a387aed5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6667500" cy="282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06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Walruses Defend Themselves</a:t>
            </a:r>
            <a:endParaRPr lang="en-US" dirty="0"/>
          </a:p>
        </p:txBody>
      </p:sp>
      <p:pic>
        <p:nvPicPr>
          <p:cNvPr id="44036" name="Picture 4" descr="http://static.ddmcdn.com/gif/planet-earth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5657273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65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Walruses Defend Themselves</a:t>
            </a:r>
            <a:endParaRPr lang="en-US" dirty="0"/>
          </a:p>
        </p:txBody>
      </p:sp>
      <p:pic>
        <p:nvPicPr>
          <p:cNvPr id="45058" name="Picture 2" descr="http://i.dailymail.co.uk/i/pix/2009/09/18/article-1214337-067A8CC4000005DC-70_634x265_pop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1752600"/>
            <a:ext cx="9182100" cy="3752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41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Meerkats</a:t>
            </a:r>
            <a:r>
              <a:rPr lang="en-US" dirty="0" smtClean="0"/>
              <a:t> Warn of Predators</a:t>
            </a:r>
            <a:endParaRPr lang="en-US" dirty="0"/>
          </a:p>
        </p:txBody>
      </p:sp>
      <p:pic>
        <p:nvPicPr>
          <p:cNvPr id="46082" name="Picture 2" descr="http://anneminard.com/wp/wp-content/uploads/2009/02/meerkat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524500" cy="4105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54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Other </a:t>
            </a:r>
            <a:r>
              <a:rPr lang="en-US" dirty="0" err="1" smtClean="0"/>
              <a:t>Meerkats</a:t>
            </a:r>
            <a:r>
              <a:rPr lang="en-US" dirty="0" smtClean="0"/>
              <a:t> Can Hide</a:t>
            </a:r>
            <a:endParaRPr lang="en-US" dirty="0"/>
          </a:p>
        </p:txBody>
      </p:sp>
      <p:pic>
        <p:nvPicPr>
          <p:cNvPr id="47106" name="Picture 2" descr="http://1.bp.blogspot.com/-HqgHlc-93zw/UPMu9fHbAmI/AAAAAAAAOOY/PA7A18IeuXs/s1600/meerk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5819775" cy="4352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06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Ant Nest</a:t>
            </a:r>
            <a:endParaRPr lang="en-US" dirty="0"/>
          </a:p>
        </p:txBody>
      </p:sp>
      <p:pic>
        <p:nvPicPr>
          <p:cNvPr id="48130" name="Picture 2" descr="http://traumwerk.stanford.edu/archaeolog/antn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41165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99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 Compete for Sunlight</a:t>
            </a:r>
            <a:endParaRPr lang="en-US" dirty="0"/>
          </a:p>
        </p:txBody>
      </p:sp>
      <p:pic>
        <p:nvPicPr>
          <p:cNvPr id="1026" name="Picture 2" descr="http://i1222.photobucket.com/albums/dd492/mistwalkershollow/Ed%20Martin%20MK22/Spring%202013%20MK22/DSC_2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22913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0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Elephant Seals Fight for Mates</a:t>
            </a:r>
            <a:endParaRPr lang="en-US" dirty="0"/>
          </a:p>
        </p:txBody>
      </p:sp>
      <p:pic>
        <p:nvPicPr>
          <p:cNvPr id="2050" name="Picture 2" descr="http://upload.wikimedia.org/wikipedia/commons/5/53/Elephant_seals_figh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705600" cy="458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 Buildup in India</a:t>
            </a:r>
            <a:endParaRPr lang="en-US" dirty="0"/>
          </a:p>
        </p:txBody>
      </p:sp>
      <p:pic>
        <p:nvPicPr>
          <p:cNvPr id="4098" name="Picture 2" descr="http://assets.inhabitat.com/wp-content/blogs.dir/1/files/2012/04/why-we-need-earth-day-wast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9342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4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of Populations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46237"/>
            <a:ext cx="4114800" cy="45262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Under ideal conditions is always exponential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But there is always a maximum population that resources can sustain</a:t>
            </a:r>
          </a:p>
          <a:p>
            <a:pPr lvl="1"/>
            <a:r>
              <a:rPr lang="en-US" b="1" dirty="0" smtClean="0"/>
              <a:t>Carrying Capacity</a:t>
            </a:r>
            <a:endParaRPr lang="en-US" b="1" dirty="0"/>
          </a:p>
        </p:txBody>
      </p:sp>
      <p:pic>
        <p:nvPicPr>
          <p:cNvPr id="27650" name="Picture 2" descr="http://image.tutorvista.com/cms/images/38/exponential-growth-gra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133600"/>
            <a:ext cx="4542367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526280"/>
          </a:xfrm>
        </p:spPr>
        <p:txBody>
          <a:bodyPr/>
          <a:lstStyle/>
          <a:p>
            <a:r>
              <a:rPr lang="en-US" dirty="0" smtClean="0"/>
              <a:t>63 games played</a:t>
            </a:r>
          </a:p>
          <a:p>
            <a:r>
              <a:rPr lang="en-US" dirty="0" smtClean="0"/>
              <a:t>(1/2)*(1/2)*(1/2)… 63 times</a:t>
            </a:r>
          </a:p>
          <a:p>
            <a:r>
              <a:rPr lang="en-US" dirty="0" smtClean="0"/>
              <a:t>=(1/2)^63</a:t>
            </a:r>
          </a:p>
          <a:p>
            <a:r>
              <a:rPr lang="en-US" dirty="0" smtClean="0"/>
              <a:t>=1 in 9.22*10^18 </a:t>
            </a:r>
            <a:r>
              <a:rPr lang="en-US" sz="2400" dirty="0" smtClean="0"/>
              <a:t>(1 in 9,223,372,000,000,000,000)</a:t>
            </a:r>
          </a:p>
          <a:p>
            <a:r>
              <a:rPr lang="en-US" sz="2400" dirty="0" smtClean="0"/>
              <a:t>Or 0.0000000000000000001 (1.08*10^-19)</a:t>
            </a:r>
          </a:p>
          <a:p>
            <a:endParaRPr lang="en-US" sz="2400" dirty="0"/>
          </a:p>
          <a:p>
            <a:r>
              <a:rPr lang="en-US" sz="2400" dirty="0" smtClean="0"/>
              <a:t>90% accuracy = 0.9*0.9 63 times = 0.9^63= 0.0013 or 1/763</a:t>
            </a:r>
          </a:p>
          <a:p>
            <a:r>
              <a:rPr lang="en-US" sz="2400" dirty="0" smtClean="0"/>
              <a:t>Even with 99% accuracy your odds would only be 1/1.88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86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46237"/>
            <a:ext cx="4572000" cy="4526280"/>
          </a:xfrm>
        </p:spPr>
        <p:txBody>
          <a:bodyPr/>
          <a:lstStyle/>
          <a:p>
            <a:r>
              <a:rPr lang="en-US" dirty="0" smtClean="0"/>
              <a:t>As a population gets bigger there are more limits on growth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Most populations tend to stop growing after a while due to </a:t>
            </a:r>
            <a:r>
              <a:rPr lang="en-US" b="1" dirty="0" smtClean="0"/>
              <a:t>density-dependent limiting factors</a:t>
            </a:r>
            <a:endParaRPr lang="en-US" dirty="0"/>
          </a:p>
        </p:txBody>
      </p:sp>
      <p:pic>
        <p:nvPicPr>
          <p:cNvPr id="30722" name="Picture 2" descr="http://bio1152.nicerweb.com/Locked/media/ch53/53_12LogisticGrowth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3886200" cy="3195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Growth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04530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5279571"/>
            <a:ext cx="8045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E.g. Human population is around 7 Billion with a growth rate of 1.1%</a:t>
            </a:r>
            <a:br>
              <a:rPr lang="en-US" dirty="0" smtClean="0"/>
            </a:br>
            <a:r>
              <a:rPr lang="en-US" dirty="0" smtClean="0"/>
              <a:t>So in a year the population will increase by around 0.011*7 Billion or 77 million people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v. Exponential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46237"/>
            <a:ext cx="3657600" cy="4526280"/>
          </a:xfrm>
        </p:spPr>
        <p:txBody>
          <a:bodyPr/>
          <a:lstStyle/>
          <a:p>
            <a:r>
              <a:rPr lang="en-US" dirty="0" smtClean="0"/>
              <a:t>Exponential- growth continues indefinitely</a:t>
            </a:r>
          </a:p>
          <a:p>
            <a:r>
              <a:rPr lang="en-US" dirty="0" smtClean="0"/>
              <a:t>Logistic growth – what happens as N approaches K?</a:t>
            </a:r>
            <a:endParaRPr lang="en-US" dirty="0"/>
          </a:p>
        </p:txBody>
      </p:sp>
      <p:pic>
        <p:nvPicPr>
          <p:cNvPr id="4" name="Picture 2" descr="http://bio1152.nicerweb.com/Locked/media/ch53/53_12LogisticGrowth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81200"/>
            <a:ext cx="4914900" cy="4041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80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Density-Dependent Limiting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population increases there is more:</a:t>
            </a:r>
          </a:p>
          <a:p>
            <a:pPr lvl="1"/>
            <a:r>
              <a:rPr lang="en-US" dirty="0" smtClean="0"/>
              <a:t>Competition for resources (food, space, water etc.)</a:t>
            </a:r>
          </a:p>
          <a:p>
            <a:pPr lvl="1"/>
            <a:r>
              <a:rPr lang="en-US" dirty="0" smtClean="0"/>
              <a:t>Prevalence of disease as wastes build up</a:t>
            </a:r>
          </a:p>
          <a:p>
            <a:pPr lvl="1"/>
            <a:r>
              <a:rPr lang="en-US" dirty="0" smtClean="0"/>
              <a:t>Prevalence of predators as their population grows larger</a:t>
            </a:r>
            <a:endParaRPr lang="en-US" dirty="0"/>
          </a:p>
        </p:txBody>
      </p:sp>
      <p:pic>
        <p:nvPicPr>
          <p:cNvPr id="31746" name="Picture 2" descr="http://2.bp.blogspot.com/_u7ryccJN3ZQ/StKe7hzD_lI/AAAAAAAAAT8/6ELaglgKoDY/s400/overcrow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962400"/>
            <a:ext cx="37338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Density-Independent Limiting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Catastrophes</a:t>
            </a:r>
          </a:p>
          <a:p>
            <a:r>
              <a:rPr lang="en-US" dirty="0" smtClean="0"/>
              <a:t>E.g. forest fires, earthquakes, tornadoes, hurricanes all can “reset” populations</a:t>
            </a:r>
            <a:endParaRPr lang="en-US" dirty="0"/>
          </a:p>
        </p:txBody>
      </p:sp>
      <p:pic>
        <p:nvPicPr>
          <p:cNvPr id="3074" name="Picture 2" descr="http://3.bp.blogspot.com/-TnOGVqQzUxM/UZZcNJ25xyI/AAAAAAAAAf0/-3nNC0xlK8I/s1600/pine.f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BQTExQWFRUWGRgYGBgYGBgaGxoXGBgXFxgYGhwXHSYfFxojGhgcHy8gIycpLCwsFx4xNTAqNSYrLCkBCQoKDgwOGg8PGiwlHyQsLCkpKSwsLCwsLCwsLCwpLCwsLCwsLCwsLCwsLCwsLCwsLCwsLCwsLCwsKSwpLCwsKf/AABEIAMIBAwMBIgACEQEDEQH/xAAcAAABBQEBAQAAAAAAAAAAAAAEAAIDBQYBBwj/xABCEAABAgMGAggEBAQEBgMAAAABAhEAAyEEBRIxQVFhcQYTIjKBkaGxwdHh8BRCUvEHFSNiM3KCkhZDorLC0iRTs//EABoBAAMBAQEBAAAAAAAAAAAAAAABAgMEBQb/xAA0EQACAgEDAQUGBQMFAAAAAAAAAQIRAxIhMUEEE1FhkRQiMoGh8CNxsdHxBULBMzRSYuH/2gAMAwEAAhEDEQA/AMvIsSUihJ5ufeJgOAgtWFw7efu4iObMA0+MebrNWQ4T9tCKeAiZIfY8o71A3aG5CogL7+kQzJqhp6QXhG8MY6ZcojWS0wEWk8fKOKtX20GFJ2+Edslj6yZg7uT655MBmTtFQuctMeSXZXKnA/t9Y51ClZB865esbmx9C0Ci0KJcd8hIZ9QCGHP1hk20WWQpmCmJc0SAz0TVz7U4x0qGGD/Fn8luTpZjJN0zlqARKWp3q1AwepU3nB0rovOKSopDJAKg4cE+LkcWi+tXTrsqRKQmWFJIdKe1rmpm2o3jAkm9JkxAKZAWJaMKlLUkJUeGKgNck1IzfOOfLng9scPm3/6PTHqBWW5U4RQqUCyqhOZOEByMQKqfGLYXUyEmYuXITnmlyzuAAFE5HI/CKu0dKJjAhMtKkhsQTkCckh2HMjN45Y5VptQ7JXOwIUMgEJBzBUo1JyZL6Qe1zjHbb78n+obcDESLvXLmTUrmTluQkLUoMdglgAPE0bKA1yJuAJWgIdiGYdnIaMMql4sDYFyUdb+IkWdTBSElRUtQI7uGWDgPAvs0QLnBSVG14lk9wheAS9zgA7T0oRpu8ZSyue9/fl0BkV3IlS1kzlNhBZOATHIIBGwLOxrWIrQpPWKVJSoS9AsklIFGJFW8faBzOQO6CrSvZTkwIAq/F4jCDv6xGne2RdFzc9msikk2ycZe2FyzvhLMz66jLUtAa7QJZUmRNKkEvibCW5ElqcwXMV5k1yhwBjSW/wCwaqJ5szFUuTuawJe15SEEpEtYUw7IVR2zfMPnmYLlKSGxJff7/eKa1XIVTFKSuiiT2gSeTvWNezwxOX4jpDsAn20qySE+ZPmon0aJ5FzkpClqLGrAua5E6CCZVwp/MsngA3zMWctGEMGYUA4R15e0witOH79QsrpdzozGLz+UEJsiUhglvf5wSEnnEgJ2jilmnLliKyfISHdak/63bmC8VYthSosoqGnzoY1KFjFVSEk+B9nMRW8JmIKCoM/edNCKuHNI6MOZLaStffkGyKBN6kZh/H4EfGJ5N4qYqwYk8NOdInk3ZJlKSpc9Km07LH1MWAt8o5TU8sQHvGmV4/7IX57jKpF6JUcsJ2OXnBKJh/VThB05EujmWeZT7kxHOwkgISpZ/sMtif8Ac58vOOd6ZfDGvzE0BYePtCgvq1Gv4dfgUf8AtCidMvL1QqZpDJTqYRQn7MNJ/eOYQfsRzNnYPUR9/WEsk7Qx66NEdotIAAqSeFIjcVrqSgng/h8YdLnoCh1pVgftYaq5DR+YgBzz5PESjxAgohz8C7XfUqX/AIMgvXtzVOquRSGZBG7fTv8AxZamaX1ckVfCntEnMlTuo8STFMZiQN+Lv6ZCIV2pXLz+ULTap7/mZ6mF2ibNWXmT5inqat7QKUpGjn75vDEAqoVHdz95RKizgZqKuCU/+R+UWooTdjDaQnY88h4VeJTa1rZJJKdkuNzp3QXNAAPSI5qQAWCj4jz7KYYiyqUAAAip7RUwY7hnFOHhSK0x5Cixkg4UgJJYlQUQkkEirEuW5kgsHeghs+dMIAXMAQEslOJQart2alyXgGUtKD21lTUoSK1oNT90hgvEhRZCmP8AdnzasGjwQ7I1KQk9lKakupiTXnWGlWI1pxb0iTEonuB2bNvGrwvwqnDkUirIsjXJOT+8JMltYepFaGnnHCpvqYL6EiwQgkx3reMIqEKwIypocVjUtHFl6CFgLb/CAB6wNCT4QgqG4AQ4duVfSEiUf3hCJErOkJU/7p8I4pJOtIgnTWoK8YFuOwhaSQ5S441gKddspRdSPUj0Bh5mFs/JoVd41jKUeHQWR/yaR+n/AKlfOIxdcr9I8z84I0hqieEV32TrJ+oWQ/y6UBRA9YSbGgHuDwgkLIFYYlVaANB3s+rfqKxw6tv8MffhCgvqkb/9I+MKMO8Xn9SjQKtYI+sDzZjua+cPQwH7APDFWpANQ5oznLMk84mzqcm+QaYojQ+EcKzwhk61kZDx19oEXaFHcV3+nvD02YskXNJyiJU0gVERTJm5PvEQtWjDx+WkWok2FJtereBf6R1NpUVUYhsqjzbP9oFWoNruzvX5QOq0KGTD78oaxhZZy7UpiVByW7dacAMhSIp1sBLV45A8xxfeADMmHOYowuq+/wBo0pIGyxM8MAFEAZVqefGOqb8yio6AkmGSZIwVYNlD0ySVVo2X1+UZOhahLmJYUry+AiSUCRXPTT01ji1BqkREufwPCFd8BYWmYRph50iJRT+c75fQwIZqvDeGzARp8/pDoLJ1TBp8ogmTXDViMKVyhV5GK0kksgkZeUSpm7pT4uIjClbAQ0zyIVWHBOo8APvjDcVKAc6RALYoZDxiJVsJqQfT4RUcTfVAEqmeMd/EnlAhtQ1PoYci0pfu/CHLDJIVBCi+55xzDwhYz+lnyhwJo6R5/WkZuEkFEfVxwo4RMpSv0vxFY4lJ1IHl84W65CiJjsY71ZOjeEEps52+/CJQg6+jxLmOiu6s8Y4hHh7+UWaZX23yjplUPypB3o9JAmzhu8r1/wDWORMENTs+UKI1Dolm2waHwgdS9TnudPSIVWlWfp+w47xBMJ1jVRKciUWp6xxc3UxAKa/WGps7ZqPy8o0pE2SzJ9RX4w+zT0Ak0qDo58NIFFkq5JOmY8Y6AxcZiK0roFiWpyzEc/ukdBG0ShAmAE0JNfnSGKCUlifD58IOdhBUmzA1cUz+xEoEsClTu8CWVEyZSWgqBLBgWLbPnB46ML/50xKB+gFzy7Lh/OH3UmNA67TU86fOkPx0qyeKj8MxFvZrglA9kKVkzu53oMhzixVci2ACEgO+hPmHJiXhndJBp8TJlBUQEuo6gD5VhwsqnFDk+RjYS+jSmdh4JJPqYlTc4B7QUdhRI9o0XZczeyXqPSjGy7IrEAUkeh3ygibYCHDOdCaAejmNmOj4mFwkh+JPpE3/AAmD3nL7g5cxWB9jzeQ6RgUWBbPhHgoO/pHDdsxYdMvCBuXPyflHoiOioBYJqz1xGg1rEqeiiDVSSeAJDeGUJ9mzdKHpR5gQsZJKuQLesSiSHSCQFHdIJBy4x6Wei0p+6pP+pPxDxErofIJc4n5py2yrGbxZFyg0mCmWUKJAmKPNvGjc4gF1jVYflG+X0Ds4qFzknYEtygWb0SQO6t6/m+/aOeTceo9Bi0XGlRDrz2TkPjEi7kKTTtAd0j5VaNRNuYopiHEftAky76ll+tMuTxk80vENCM9/JyXJIAP3QRKLrRSqst/kItplkV+pJDZZj2rDUWRZZGKWDxG/k0PvJeItJTpsqEfq55gcYINsS+YOySmvgcos7NdcwKP9RJowDZ7xybdBGYL/ANpz8g0Dyb7sdMrzaUlJBQB/uFNo6FpOQIGlc+UErslO0hRKdNQP9I9IDTJZWgByfMtnvE2mDOz5Cgxqx5fD4xGpBgmahNQqj7mvpEbs2fAgP7VgTJpEH4NXHyMKDGX+j1PwhQagpFQoo/Ukf5mf0NIbNnSX76f9yQBs0ZXDDkS3oI+iX9NXWRJo5tslYjgWG0dQFfDSJJCkE9oFmzBCoz3VBL4g50Y0iMTS/ZpyiZ9giltLcdGnXPQ+wG/7fE5R2Wlw4Abc8/aKeyzlrfGpOFIDvTkABmY1NxWR2IS6j3UqoAP1H70jmfZ5r3AohN2Gjln2Dk+H3lFlZrpkyu1OGTEBTFW4JTUDgGfiM4sLbIRZmWtbukOSxJJJxLFSwCXYHhxi1syFTES1hITjSFy0CuEAKIz78w6qNBhVlroljjH3fUekqpljmTMIloTJQcT1JWQA5KiQ4AGhPhFjcXRQIUSoFUwkhs1FmcZ0Z65t72d3WArKc1JQnAQk4UAO6hjPaWSqpI3zcCLXEhFOyolgSAWIBBwpQCwTT8xJPE1hpuPw8lUgZN2hKsKQHOSUspTa0GWWZpSDZVgQ5SalLYgC7PkFEfm4ezxEszC4Q4QW7IaWAAGYYA7eOgrDZKp/dQlIDhgkMBRvhnwhReTqitiz6thhCcI0ehNW5j6wpVgQWACTmaBz57NAfUz3xDCFGhUSl2fKrtl6Q3+qFYsC1EPkokVDZJYHg+8ZueRf2hsWps6UsmlByoNS+nGGLUCOwkqJpVwkexPhFNYrUlCz1jyirZKieZWtySMg+QyaLBN6SySQVLAGEJcJSB4OpauflrA80l8V/IKJhJUNQcy4STySHUHhs9MxI0fiQANuZ0ziOXeU1XaZMlLd1IxzCNA/dT5+UGy5aSxNTuannkw5AecaRzSasVFMi2TH7UtBbV1N7ViaXb0mhDA8uTbZNFnMkA5P5fH7zgeZdVNn8/SNlk1coQwy0aPEKrCFVHsY4u7SkDPz1hsuzzE1qPH5RlPFGfIwabdAB1gOdcgO48ItVLmUOKBptqU9VjkR9Y4Z9jiVZn7Rc2bCBE3eQ9W8o0ir0GdCQ/3SKi09IrO7FQQo/wB1H8Y4pYqdKxgK0P8A8wDy+/2gU28SwSZgNcyzDQB/HxiynWoKTSYARmKO3jnFZNtM5IKkIlTqOyTgWPA948BDjjT6+uwjv8wUpWg0PHnSCusCkqqKDtOdq5coy56flBwT7OBwIKT4uPnAs3pdZyXEmak17s1vFik5DKv039gyPp9UKzWSLLLmCjM7dpNaahwxbgYIs3RyWsDtoBOhABNTQMHHnGXsXSdMkpXLVOAVVWJlUALAMRTwET2rpB1q0q/ESpaKHtJUlX9ySUAg5Zt7UfsU0/v/AAGxoZvR6zJUU9XMLa4nfxBrCjLJ6VnVM5XEFTHiGeORfsWQPdMQkQQ5R4jIiEJAw4ia7A/ZgyyXDOnSeuQAQ+Gqkg04Eu0fRZMmlW3RmkVSiSYks6e0HFNYNVYAgF3Km0AId2Z3prXgN6QSZJJFQHrXbKIi01sMsbqspmzky0DjUgBs6/KPTbuCJKUugGYyWSGJID4lnJgxzPrSKS4LplyTLVUnCFFKRmoVI4DiY0l02kLSSCDiWrnQgMdXFABpEZNo6V8wQHbrAVYrRaO2VDClKRRIdkv/AGgGuVWzaLC5bJiQnGp0oBFKAuXIADFqDOJukFlKkpSWQgtQ5KOxb7ziS5rGsDCWArltoBGfZey602/l5DlIPlzDMSDREr8tc9BTY5RZWS6FEBTJl/58wP8ALoeDxPY7MApJ0HDbaCbzK3JSwQ1TmX1i8tYVUOfFiW4AqfJBwBa5qg2IiiU7k5sKV8IkkdW/YXU6uNH48T5xkekNw25aUiyzZZoQStSkl3oSyGdiXrpF10O6OTbLZky587rplSouSAS/ZGKpAFPPKMcOSbX4nP6ja8C+EopDA05aafOEEP8AOJZP7fCHGXGk4VugQFaLIVDMEcfpFXOuvASpNDtvyjQgUhi65xkvAZRygF9lTp57784tJMxY7MtOLiQkBI3JJrtR4imWcExKLMA1TSoLl+TvlpHPkw+DoaZFJXOxlKkYUt3g2b5Bqmn7wfhoHB8cyeQpETIl4SVtU0c8T2n5wTMswNSxG3r7w1B0tLAHXLJejCGhIdvsRJPlOFAE1rQgeX3nAsqeFHAKDzGzRcLezER2lAFDFHbrtBBLeX0jRTagABwaV3EVlplKANMvaIlqQzD3jLmIUFBykaD56+kU97IE3DMCAoDNgnxNR7Rtp80F6ZRl7+kKkAzAHQo1Aox/UBHNki07QjNSpmMkFITxSSk7aM8Ml21MmYELKwaHEknLKod/IiB7SqqilxV6ajbxygK+3UkE/lpxr6xrieqSi+GTdGqNtlmqwhQVklQBSeT5ecV9vuaWlRnSyESwHUhIBBrnydqCMzItoCQlX2PCLKVaZCuyszFAhjhUEnxdwocD6RuuzuD91sqwe0IQpgMSRViCSG4pOTnjABkkFu8PvTSCrZdqpZ7CguXmlQB4Z7GsRIt81DlK1JB7zEh+YjrSkuBDjNTqiX4pGnhHIg65R/P6mORWlisUpZoGd6NGos60JsgRjCVIUorQCC+jvkWc8IzVnX2xk+j6FxXiYMnSUoGKUcafzEBiDsWLke8YdojrpWNA1ttIUotl6/WkclLIIVQ4S+ppyGnygUji8W/RuSlc4YqUIFWcn6PHTFaUI1dwXuJyiDkguCCRi1JDac42d1oQpSVgAEOW3fV9K1jN3rIlJlJnIxYhRSUDEkHioCnInzi2uq04iCxSCNXpzioJZY7cg9jWzLEJpSVJDjI8dxBMqylOlIDuu8E7xdSbUk/vG8VLGtNE8nZZ4efyicAtn5Q0T07iOm0JjKS1bUMXVACnzhdW+e2vPaOia+kdx7ecYaVEZIkABo61CfCIUmOTZ+IhIyERKd7IY8KiG0qYPEqiwgWarEOUSquwFipEiUu8DY8RwjxiO0TyMNfLOu0RPkYfM7ycNXOFW7FLhxs6ePhFipAG1IrrDOLFZolqZb1Jp6cInUSEuBmzxXKpiIbVaAhJJ1oHp7xk5N4//IJVVOHIkgO+2umfhrFnf9uSqUoA9sAqTzHDWkedXJfMu0qBUFFixS+HEoHMt7PpEYoSU3J7g2erSZ6FpxIIDMc6RycnH2sVdtGjPSrQECjJDNgBKq7uRn9YPs15hTJUTiDh9XFaxtLHq3CwO23euW5SkKev0fSKa3KE2UuVNcAjyIyjUG040qOSk1PLflAc9aZgGIDcnfTOOWeLoM8XtlhKFKTmRq2kRplUIzB7JfP5gx6je/RyTOlkoBTMA7wOY1BGoO+Yjzy1S+qmCXMCk8d+L5E65RyuM4uiaMvaZPVzCksW10I+URhIJObRob5ugYUFKwoHFUDukfqH5eXGKJUpSFMpLGPTw5e8jvyK+gfZpCpjJkAqOWE4avTUtDLTYFy3TOkrQf1VYH2UORjlhnGWrEkh+GcaBN5fiJSpZOJWF0klqjlyz4nnETnKL8vqUY82cx2DJd5LSMOJdNmhR065CoGJwryHB/pE67a5HYDcAActWH20RK20Ob/SIzJBUkZAkB+ZzidIDpkvEMSRT2hkmcUlwWg+Td0xZVLRMllKSSCpQSCe7QZ4iw8s4baLpmIUULlrCtaOGGoUzEcRF3caYGl6OdMFSxgllKVGpCu6osz82+xqRdvSs9aZZALaKBfwbL1iouWfd0uYj8Si0FQ75RMSlIybCEpxHjXlB96X1dszEqQm0yFpfAesdKgA/aCyoucmBDvVoSk4T1KPK+Qco3FzXnjZKUpB2xZCNJZwEglS0U2Ijxu5LDMm4bRNM8SiSkKlpZ1VASGFfCNJdnWzElC5U2WCTVSFuwpiZRBYanKsdftKe0ml4io9Os5xAKHd3/aFaL1kS+8sffKM9dt0JlSyTOnEbAgD6QbYrnstC6yrN5isXkAwHMxy5M3LW68hpF8q+peEFHaeGovEGmu0RSbslAA4mGgFPaI5lplyyyEuY8zXJuiw1aieUNC8NTSAxa1qoBESk1dRdtAfeNIWIONqfJzAdrtKmwpAD7+8QT7yShyT2tA9Iz/86mTTMMtlHuu9Bl841t9EBfWS1gukF8PePGBb1tKlTZaUqw1JPIe/LWB7LZRIl4iarOWZNIOuQ9ZPw94pCVGm6g7eA3o8aYo6p630EzW2SR/SAU5cB9MxV60eAL5vgy0P3QGY7l2AD+EXCyzh2BzJ3jzPp5bApYlKU6SCVMoh0gjJqivtHnyTy5lGL2K4Rj766UFc8KLjECKZVNG3avnFJ0dvAItExQIYpJ/1UDVia1XcqeTJT3sQU4yQl86nY+MGi4pVnWcAKklTOalgwchvTiY9THqT0kM1FjvtQmJS8vCwJQQHPN9ItOkk0yJUudKQhHdxBOVX7T8w3lFVYLMlasRwhDDRLtQVeuZyaJulM1YkS0ywHBCmwBTgd5KnOoIo20bT5iIpbX07nJnDClKQKLzq7YhU6iNrY7xlzkJUnslY0Zso8+TLk2lBUrAhbgKz7277DZoPuKdMBEtacVHwpbIUfduMYzi60v1Qy4XaVup2AGoNPHaKW87D14w51cHVJi8s1sQsTQQyiHIIYvy+MY2Xbly5iqnCTprWOWSV6WMCnWFUmYULqkg5d6m3pGVt6FJmKBfNw+xyMby95HYTMFSe+CdcgoexjPXxZcaHAqnLdtRGWGbw5alwxUZ5K4Osd8LlkFJDh8w9DRmgAQo9N41IVhqpktRJKlJJqQkUfhXKFAUcg7t+IWFTWNaOdB7VrE0qU7AnwzpuTpAvUOHBqztV4Uq0YDVL5anJ65Q47vcCzkXOSonFgAarOK/CLmXYpAIEzttuo1B/tDUpkYo51tQFEYFVy7QZNWqGr5iFhUrLCHqXUBQHnR2MaqK45/IRsPwySR1TIAGQSlg22W/rrEM7o91jqITMUP1JCG55tyIJijKly2AWCRU4DiCa0ypTTjFndUpcxIoskHVWFI1q2wfV4fs2JvgNTHyrbeFmBEgpCakJBAYnRls9GiWTet4zFgzpalUzCg27AJP20aGxXROWrCiW+rkMGAcB1F1VixtN4CzES1peYoB8Ich+Q+xEvHBPZJv5DtgF1zbRMbGFgDRQYeUW0uzJCicTEncxRW+8Ji1pEvFUZVIDPQnJ4Ak3opJGMs9WOfANrFd2pb7LyFZ6PY5eFLlQ86+sNE9LuK8ox9lvyV1a1TFEBIfPWrUijvPp0miUUSxyNT5ZCOR4km7ZVnp6p4btLYbJ18orp98SGICnYV7TAD5x5CnpJaJ0xKZaigByasPPg0AzbQpCj2vI019KvGbw3wx2ei3h0jlOoIBKjSlSeAJ34RbXVPTKQHCUhirCK1Op3MeY2O+l7impA8dI03Qm1InThLZSlzDhGrPR+FKk6CN1hgoPcVm4upRtMx01OTHRL5+Pyjb2WxBCGSGUGJUMy0YmR0Rl2dUpSpxStK2ZJoWqRuST+8S2rpYRb+pC2AQokirMDmBwjnlozrTjbVJv0HuuQ/pv0tTZLOVE4ph7qdScvAVzjyS/L+KymYrvKDGtN8MEfxIv8TLWlaVYkhBSa60r4gxl7Soz1BCASRm2jDyAjPsi0RTrd8hI2Nw2YrkLtBLqUWQOAqeefpAlsvsJmplkkZHIB4sbusyZcmWlJKiwZObqOgAzPCKm33JMmT+tndlu6jQEOQZn6AG7uZ5CPQjalfJJs5t7lEhHVysS1KwpJCWCWc+IcVPhGS6S3quTMEwdphUYuJNa1ijuK+VotChPUrCK56lQTRs0kElg2UW/S65wqV10tJLqZkuTg3bhvxh8LVEAfo8JCxOm4ilRViwKICPzFgQCSdn2ia2SkISkyseFJLgqxJCtGzwGtCGd66QHcljldSqYCtIJYv3CoUD4gfeOItC14sPYWr8uiiKEg5KfbjGbTirj9ALW6r1ftTFKOlTV9aHWILwQjCVguVKIzyIatIo59vmGmWdIfIt5KcKmp4fZjmbjNU+QLm7rLNWeyMQDq7JcsBVxqeEE2z+oArqlIABAOWVcjnVqcYo127BJKZbgFWJQLkKyYeDeuker9DL+lXnZii0JTjpiFWcZVBp9I5+061Burr1KR4he1iwLGgUkLGmdPCsVxEekfxT6ErkTBNDdWwAUkUSSqiVDMZ0IpXePNwY7Oyz1407sTVCeOR1oUdRI8ChL+H3lE0i19nCUpVzAfzz9YhRJJy57e8GS7PJElWNZE1xhCajDkQrbd38Ixc9H7DBZdmK1MkOo5JSCSdaAAvSGWiSqWWWCngoEe8XHR69E2Uqmp/xXSAdkkKEwDmCK8I7YekHVPhAJOIBSgFKSFEmj5GukZuTv3UMFsNjndWqaAQgDUs4Go3A3gm5ukMyS4SqhLgGoG5EQXhfq5uEKZQSAkOM2DO2W1OEVilkl4vFlyx5BpHpEj+JqpMpB6xUyaEns4WDnLtPUjOsY20dKJ8xRUpZcqfP05cIqcUJopTablHqI0M7pZNmJwzFZN3QA4DsKMGDnziqm2xajQnz0gdHNvCEZm0LXLoMnllhUljDVTA1BEBmQ0GJ3fIE4tBGUNC3zhh3ApBt1XVMnqwIS5bMuABuS1PrA7Ai60YCSeAHvFv0Tt5ss5NocOkhKR+Z1OHbYZPxgmz9CZgP9VIPHGlIA3DF6cYt+kFyWifhXJCFdUAjYsk9lnT2mAfc1jKWpdNuox94dMpk8mYVhKilkJH5GKnUf7svKMgm8piJyiqYpRU7mrmD5VxTipIEtQBZlEZk5jjV2pF/Yris8tQXOIWoB8GjilDlnzjTHCTXuqkJlRZ+i5tBxrJSCxCQzga4lGiffhF3eCJNnlCXJClFIqK4RSvFR4naG2++sQqwAySkMBX5axSL6UAZJ17Tip5x1wxxXkJs0V1X6idKUlKxKKEBCVMylKFSoF+y4cPnTjSrtd7Ey1JNADiGbYx+bi4z3ipXY5SwZkqYuWrVJAVXm4LPzgK0T1KSEgu1GgzSa2SEgfriskp7zv9RFtdV8qeUnCpcxBVhAJJqAAwEVEiyqKwmWklbgADc6R6V0R6MyrKjrJpC7QoOo/pDVSn4q14CMU5LgZXW21T0SSqcSFL7ycTgVPhXUFxGOCnUQaPpkARly8N40F93iTNWD25ZdKkjMaOHzGojN/hWUxLjQ5GHNuk7Jk6J1zyVAqdt9efOHKlg119OcGXdZ0GistPrHLzulckglQwk0/u5Uz4R5eWLjKzDHnjKTiclSytLE5Uzbx2jX9BZv4eWca2lu4BGaldkE03jIWGzKURhBLVpUbw02pSFlzkajIOPeKjkUnR0648Jnudht0q32NcqcGICkkHcU8RHjPT3owiyzkYE4ULT2VJcpKgS6S9QpmPGLvoV0jWZ/VKVVRZNcn12IduMei3j0fl2qzqk2iWCXxJVkQoOygzHX3jHLOXZsupfC+n+TRbo+dVAA5GFG8t9zW6VMVLTZDNCaCYkJIUGDEE1ypXaFHau0wfVeotJ588KOxxo7KIOiEY40KJ0gJoTQoTw0qA6Ew9QI4R2WqJSQc4VADYYf+HV+8TzZ5IYwOpZgeldQJ/wgHeWNKAVrXWnj6QZZkSUh+rxn+9RbLZLa1isxQ78QYtZIroFF9YJi5szqxMRZ0KxOwwpyeoQHO1XgyRZ5qMKTak4QXLFZcUoygABz4xQXWCuYlBUA5qSWHiz68DnDbXaFBSkq0JHJoffq6thR6JfN8WO0KClTZsuZgwkywkIy/TQZ6vFam/lSUdVInLUlSe3T81MKgxL0cZ77RQ9FLLMm2pJQB/TOIFnOIVSE0zernKLTpvbbUqZLXOQmUtQIBCUpximYQO0Q+fGOKVKSgm2vB/x/BQNNnzQkYak0JJZhrSK6YqZid30eEiapKRi7R844m/lJBDAvwDiOzbrIkbaUzAkFQIByLjSBBYye0VAA5ak1bwrCl2qbOIQAqYomiQCSdchBEqyGUQuZUs6UA1SdCpttv2iaUn4gD2uWuWpiFJGxBgUTS8F2y1qWXJrXPjnAiVNziXXQC5u60iSespiNB/buecWU+9lEqLmojKqtBaJU2ss0PW0qCi3M1KnU4fN/vWF+JkgkqUoqpt55xU9f2FDdveBSYzeNT8URKFrkvFW5ANJhIO4HwNId/N0hBQZsxQOYIBHMODFDHISwR43Mu4i92XI6QYBhlJI4wCLaVKdZz+3gQQ4RfdQivdRpDHGLtGj6MXuZNqStgoAjMVdwx5iPoBdpC5CZksd4F0ggkHWvhHzJIUxFNqR7f/DO1KMjCoqWSMuXsMo4e2Y08evqv0N4ss5XSGjVDOG5FoUMvDo3imqU5qeO0cjnXs7Vse587tCjkdaPeMhQoTR2JsDkJo7CgsDkPC4bHIzcRkorr5w5EoamII68LjoBKZUF3fdhnLCUsAxJUaJSkBypR2Ai56DdBF3j1qzNEmRJ76mxLJIJASmj5akeMVVqt6JQVIs6yqW5eYU4VTBRnBcpAGjxi8qbcI8rnyHR21WVMjAzzCtKiFsoIIxM6HAKss+OUC2O75lptCJSGMyapg51O8D4yRU0Tl8hGy/hxZiRaZgJBShIChRaUhQWrCXdONghhVTkbwpPRFy+ocmluHojOsM6WuQZjiUvrgoJCDMowSvC5BbFhAoU5tGY6fdIzPVLlCokhn4tVn08dIuenH8QbV/UlGSqShdJJU4UU1C1DQg8N484dWr+MRhx7a5/F9/wNvwCPxa8ID0ERoU+j846N2doklzVhLBJD/ecdOrxYgmVbOoT/TT21Zq/NyGwgO8JyyrEpJSC5Dgh9aPnBlgu6dMWAlNScywA8840179HCiQkJeYKlZ4sN9tPGInniviYUYMGOEwdNuiaDVBrk1XHhA0yxzAaoWP9J+UXCcHw16iIjCg6RcU9YdMpTblk/wDcREcy65qc0HwY+0N5IXWpeocAkKHRwiLQHITR2FDEcg0XatnpAcWtkvZOEJW4P6sweY0io6epjlc0rggTqylo2XQzpWZBDkDzihWQoUYiKy0IIyjGuU1sxYs2rZn0SjplZSATMLtXSuusKPnFNpV+tQ++cKOL2DB/yZ1amDw4QoUekyBQoUKEAoUKFAAjHBHIUIY4xyFCgA9b/gmWstpb/wC0f/n9T5x5RaEtMmAU7av+4woUeZh/3WT5FPhFx0RsyJltlIWlK0kKdKgCDQ6GkS3Wsi8kgEgFQcCjwoUdS/12v+v7i6G1/ipKBs1mUQCoUdqtTWPPLdknl8oUKMsPwL8xvkissauySU4zQUbQcYUKOftnBKLq4B2J51CaHWpLwR0gOGSkpoSKkUOY2hQonF8K++hXQzKlHGA/5U+widJ7AOr/AChQo83J8Rn1OJ7nj8IYR2hzjkKJBkduQCpTgGhzjOXwgBdAByhQo9L+nN6vkSuQaypdQeJLWgDIAQoUevLlCl8QKY4I5CjU1J7Ko4xzi5tKRjFNPgI5Ci1wcmf4kUaszChQo5mdy4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352800" cy="2511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82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Population May Stabilize Around the Carrying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419600" cy="452628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Carrying capacity = max population the environment can hold</a:t>
            </a:r>
            <a:endParaRPr lang="en-US" sz="4400" dirty="0"/>
          </a:p>
        </p:txBody>
      </p:sp>
      <p:pic>
        <p:nvPicPr>
          <p:cNvPr id="32770" name="Picture 2" descr="http://t3.gstatic.com/images?q=tbn:ANd9GcTlM2N2S4cqu8y687PJFiqTOxYx-VMoPJL0Og5M_E4MH2eZjBv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209800"/>
            <a:ext cx="395584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Population Growth Doesn’t Slow Down…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population usually destroys its resources and crashes</a:t>
            </a:r>
          </a:p>
          <a:p>
            <a:r>
              <a:rPr lang="en-US" sz="3600" dirty="0" smtClean="0"/>
              <a:t>May lower the </a:t>
            </a:r>
            <a:r>
              <a:rPr lang="en-US" sz="3600" b="1" dirty="0" smtClean="0"/>
              <a:t>carrying capacity</a:t>
            </a:r>
            <a:endParaRPr lang="en-US" sz="3600" dirty="0"/>
          </a:p>
        </p:txBody>
      </p:sp>
      <p:pic>
        <p:nvPicPr>
          <p:cNvPr id="33794" name="Picture 2" descr="http://www.countercurrents.org/pc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352800"/>
            <a:ext cx="4789331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Strategies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/>
              <a:t>R-</a:t>
            </a:r>
            <a:r>
              <a:rPr lang="en-US" sz="4000" dirty="0" err="1" smtClean="0"/>
              <a:t>STRATEGIst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4000" dirty="0" smtClean="0"/>
              <a:t>K </a:t>
            </a:r>
            <a:r>
              <a:rPr lang="en-US" sz="4000" dirty="0" err="1" smtClean="0"/>
              <a:t>sTRATEGIST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Many offspring</a:t>
            </a:r>
          </a:p>
          <a:p>
            <a:r>
              <a:rPr lang="en-US" sz="3600" dirty="0" smtClean="0"/>
              <a:t>Short gestational period</a:t>
            </a:r>
          </a:p>
          <a:p>
            <a:r>
              <a:rPr lang="en-US" sz="3600" dirty="0" smtClean="0"/>
              <a:t>Reproduce often</a:t>
            </a:r>
          </a:p>
          <a:p>
            <a:r>
              <a:rPr lang="en-US" sz="3600" dirty="0" smtClean="0"/>
              <a:t>Very little, if any, parenting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One or a few offspring</a:t>
            </a:r>
          </a:p>
          <a:p>
            <a:r>
              <a:rPr lang="en-US" sz="3200" dirty="0" smtClean="0"/>
              <a:t>Longer gestational periods</a:t>
            </a:r>
          </a:p>
          <a:p>
            <a:r>
              <a:rPr lang="en-US" sz="3200" dirty="0" smtClean="0"/>
              <a:t>Few reproductive episodes</a:t>
            </a:r>
          </a:p>
          <a:p>
            <a:r>
              <a:rPr lang="en-US" sz="3200" dirty="0" smtClean="0"/>
              <a:t>More focus on parenting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874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Continuum</a:t>
            </a:r>
            <a:endParaRPr lang="en-US" dirty="0"/>
          </a:p>
        </p:txBody>
      </p:sp>
      <p:pic>
        <p:nvPicPr>
          <p:cNvPr id="1026" name="Picture 2" descr="http://geopolicraticus.files.wordpress.com/2010/03/r-k-sel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529729" cy="46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2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each beneficial?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R-Strategist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K-Strategist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New environment, little competition</a:t>
            </a:r>
          </a:p>
          <a:p>
            <a:r>
              <a:rPr lang="en-US" sz="3600" dirty="0" smtClean="0"/>
              <a:t>Reproduce quickly and move on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Stable environment, competition builds up</a:t>
            </a:r>
          </a:p>
          <a:p>
            <a:r>
              <a:rPr lang="en-US" sz="3600" dirty="0" smtClean="0"/>
              <a:t>Success in the long haul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6508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62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Population Ecology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Study time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Population Ecology Study Guide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Population Growth Formulas Reading/Questions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Review MC or Free Response from Unit Test\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Planet Earth?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71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Curves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R-strategist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K-Strategist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Exponential, boom-bust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Logistic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8077200" cy="381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7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Survivorship Curves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anselm.edu/homepage/jpitocch/genbi101/36_03bSurvivorshipCurves-L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467600" cy="52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5000" y="1600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Very k-selected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1448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Very r-selected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 Ecology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Individuals of One Species Interact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Population?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individuals of same species living together</a:t>
            </a:r>
            <a:endParaRPr lang="en-US" dirty="0"/>
          </a:p>
        </p:txBody>
      </p:sp>
      <p:pic>
        <p:nvPicPr>
          <p:cNvPr id="1026" name="Picture 2" descr="http://i.telegraph.co.uk/multimedia/archive/01758/starling_175859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743200"/>
            <a:ext cx="6096000" cy="380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Atom</a:t>
            </a:r>
          </a:p>
          <a:p>
            <a:pPr lvl="1"/>
            <a:r>
              <a:rPr lang="en-US" sz="2400" dirty="0" smtClean="0"/>
              <a:t>Molecule</a:t>
            </a:r>
          </a:p>
          <a:p>
            <a:pPr lvl="2"/>
            <a:r>
              <a:rPr lang="en-US" sz="2400" dirty="0" smtClean="0"/>
              <a:t>Organelle</a:t>
            </a:r>
          </a:p>
          <a:p>
            <a:pPr lvl="3"/>
            <a:r>
              <a:rPr lang="en-US" sz="2400" dirty="0" smtClean="0"/>
              <a:t>Cell</a:t>
            </a:r>
          </a:p>
          <a:p>
            <a:pPr lvl="4"/>
            <a:r>
              <a:rPr lang="en-US" sz="2400" dirty="0" smtClean="0"/>
              <a:t>Tissue</a:t>
            </a:r>
          </a:p>
          <a:p>
            <a:pPr lvl="5"/>
            <a:r>
              <a:rPr lang="en-US" sz="2400" dirty="0" smtClean="0"/>
              <a:t>Organ</a:t>
            </a:r>
          </a:p>
          <a:p>
            <a:pPr lvl="6"/>
            <a:r>
              <a:rPr lang="en-US" sz="2400" dirty="0" smtClean="0"/>
              <a:t>Organ System</a:t>
            </a:r>
          </a:p>
          <a:p>
            <a:pPr lvl="7"/>
            <a:r>
              <a:rPr lang="en-US" sz="2400" dirty="0" smtClean="0"/>
              <a:t>Organism	</a:t>
            </a:r>
          </a:p>
          <a:p>
            <a:pPr lvl="8"/>
            <a:r>
              <a:rPr lang="en-US" sz="2400" b="1" dirty="0" smtClean="0"/>
              <a:t>Population</a:t>
            </a:r>
          </a:p>
          <a:p>
            <a:pPr lvl="8"/>
            <a:r>
              <a:rPr lang="en-US" sz="2400" dirty="0" smtClean="0"/>
              <a:t>Community</a:t>
            </a:r>
          </a:p>
          <a:p>
            <a:pPr lvl="8"/>
            <a:r>
              <a:rPr lang="en-US" sz="2400" dirty="0" smtClean="0"/>
              <a:t>Ecosystem</a:t>
            </a:r>
          </a:p>
          <a:p>
            <a:pPr lvl="8"/>
            <a:r>
              <a:rPr lang="en-US" sz="2400" dirty="0" smtClean="0"/>
              <a:t>Biosphere</a:t>
            </a:r>
            <a:endParaRPr lang="en-US" sz="2400" dirty="0"/>
          </a:p>
        </p:txBody>
      </p:sp>
      <p:pic>
        <p:nvPicPr>
          <p:cNvPr id="29698" name="Picture 2" descr="http://3.bp.blogspot.com/_iK4Qv1wd7w8/SraVWdZ1D5I/AAAAAAAAAAc/ci34k9B9C-o/s400/levels+of+biological+organ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3810000" cy="4932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Members of a Population Affect Each Other in Many Ways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Beneficial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Harmful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4267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Help care for young</a:t>
            </a:r>
          </a:p>
          <a:p>
            <a:r>
              <a:rPr lang="en-US" sz="2800" dirty="0" smtClean="0"/>
              <a:t>Help find food</a:t>
            </a:r>
          </a:p>
          <a:p>
            <a:r>
              <a:rPr lang="en-US" sz="2800" dirty="0" smtClean="0"/>
              <a:t>Help protect individuals as a group</a:t>
            </a:r>
          </a:p>
          <a:p>
            <a:r>
              <a:rPr lang="en-US" sz="2800" dirty="0" smtClean="0"/>
              <a:t>Signal when danger is near</a:t>
            </a:r>
          </a:p>
          <a:p>
            <a:r>
              <a:rPr lang="en-US" sz="2800" dirty="0" smtClean="0"/>
              <a:t>Share living spaces (i.e. hives or nests)</a:t>
            </a:r>
          </a:p>
          <a:p>
            <a:r>
              <a:rPr lang="en-US" sz="2800" dirty="0" smtClean="0"/>
              <a:t>Sexual reproduction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Competition</a:t>
            </a:r>
          </a:p>
          <a:p>
            <a:pPr lvl="1"/>
            <a:r>
              <a:rPr lang="en-US" sz="3600" dirty="0" smtClean="0"/>
              <a:t>For food</a:t>
            </a:r>
          </a:p>
          <a:p>
            <a:pPr lvl="1"/>
            <a:r>
              <a:rPr lang="en-US" sz="3600" dirty="0" smtClean="0"/>
              <a:t>For mates</a:t>
            </a:r>
          </a:p>
          <a:p>
            <a:pPr lvl="1"/>
            <a:r>
              <a:rPr lang="en-US" sz="3600" dirty="0" smtClean="0"/>
              <a:t>For resources</a:t>
            </a:r>
          </a:p>
          <a:p>
            <a:r>
              <a:rPr lang="en-US" sz="3600" dirty="0" smtClean="0"/>
              <a:t>Can spread diseases</a:t>
            </a:r>
          </a:p>
          <a:p>
            <a:r>
              <a:rPr lang="en-US" sz="3600" dirty="0" smtClean="0"/>
              <a:t>Can destroy environment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337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Monkeys Caring for Young</a:t>
            </a:r>
            <a:endParaRPr lang="en-US" dirty="0"/>
          </a:p>
        </p:txBody>
      </p:sp>
      <p:pic>
        <p:nvPicPr>
          <p:cNvPr id="41986" name="Picture 2" descr="http://lh5.ggpht.com/_BXZWsZqafks/TTGzLPsLYoI/AAAAAAAAFsU/s7WfNVP887Q/DSCF5994_thumb%5B17%5D.jpg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902824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64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Bees Take Care of Queen’s Young</a:t>
            </a:r>
            <a:endParaRPr lang="en-US" dirty="0"/>
          </a:p>
        </p:txBody>
      </p:sp>
      <p:pic>
        <p:nvPicPr>
          <p:cNvPr id="49154" name="Picture 2" descr="http://ucanr.edu/blogs/bugsquad/blogfiles/11969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819900" cy="4528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47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381</TotalTime>
  <Words>493</Words>
  <Application>Microsoft Macintosh PowerPoint</Application>
  <PresentationFormat>On-screen Show (4:3)</PresentationFormat>
  <Paragraphs>117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Rockwell</vt:lpstr>
      <vt:lpstr>Wingdings 2</vt:lpstr>
      <vt:lpstr>Foundry</vt:lpstr>
      <vt:lpstr>Warmup</vt:lpstr>
      <vt:lpstr>Exponents</vt:lpstr>
      <vt:lpstr>Agenda</vt:lpstr>
      <vt:lpstr>Population Ecology</vt:lpstr>
      <vt:lpstr>What is a Population?</vt:lpstr>
      <vt:lpstr>Levels of Structure</vt:lpstr>
      <vt:lpstr>Members of a Population Affect Each Other in Many Ways</vt:lpstr>
      <vt:lpstr>Monkeys Caring for Young</vt:lpstr>
      <vt:lpstr>Bees Take Care of Queen’s Young</vt:lpstr>
      <vt:lpstr>Lions Hunting Together</vt:lpstr>
      <vt:lpstr>Walruses Defend Themselves</vt:lpstr>
      <vt:lpstr>Walruses Defend Themselves</vt:lpstr>
      <vt:lpstr>Meerkats Warn of Predators</vt:lpstr>
      <vt:lpstr>So Other Meerkats Can Hide</vt:lpstr>
      <vt:lpstr>Complex Ant Nest</vt:lpstr>
      <vt:lpstr>Plants Compete for Sunlight</vt:lpstr>
      <vt:lpstr>Elephant Seals Fight for Mates</vt:lpstr>
      <vt:lpstr>Waste Buildup in India</vt:lpstr>
      <vt:lpstr>Growth of Populations</vt:lpstr>
      <vt:lpstr>Logistic Growth</vt:lpstr>
      <vt:lpstr>Calculating Growth</vt:lpstr>
      <vt:lpstr>Logistic v. Exponential</vt:lpstr>
      <vt:lpstr>Density-Dependent Limiting Factors</vt:lpstr>
      <vt:lpstr>Density-Independent Limiting Factors</vt:lpstr>
      <vt:lpstr>Population May Stabilize Around the Carrying Capacity</vt:lpstr>
      <vt:lpstr>If Population Growth Doesn’t Slow Down…</vt:lpstr>
      <vt:lpstr>Population Strategies</vt:lpstr>
      <vt:lpstr>A Continuum</vt:lpstr>
      <vt:lpstr>When is each beneficial?</vt:lpstr>
      <vt:lpstr>Growth Curves</vt:lpstr>
      <vt:lpstr>Survivorship Curves</vt:lpstr>
    </vt:vector>
  </TitlesOfParts>
  <Company>Chicago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Ecology</dc:title>
  <dc:creator>bjmahon</dc:creator>
  <cp:lastModifiedBy>Microsoft Office User</cp:lastModifiedBy>
  <cp:revision>15</cp:revision>
  <dcterms:created xsi:type="dcterms:W3CDTF">2013-03-04T16:00:06Z</dcterms:created>
  <dcterms:modified xsi:type="dcterms:W3CDTF">2016-03-08T16:50:32Z</dcterms:modified>
</cp:coreProperties>
</file>