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6" r:id="rId13"/>
    <p:sldId id="267" r:id="rId14"/>
    <p:sldId id="268" r:id="rId15"/>
    <p:sldId id="269" r:id="rId16"/>
    <p:sldId id="274" r:id="rId17"/>
    <p:sldId id="282" r:id="rId18"/>
    <p:sldId id="292" r:id="rId19"/>
    <p:sldId id="270" r:id="rId20"/>
    <p:sldId id="272" r:id="rId21"/>
    <p:sldId id="271" r:id="rId22"/>
    <p:sldId id="278" r:id="rId23"/>
    <p:sldId id="293" r:id="rId24"/>
    <p:sldId id="297" r:id="rId25"/>
    <p:sldId id="294" r:id="rId26"/>
    <p:sldId id="295" r:id="rId27"/>
    <p:sldId id="276" r:id="rId28"/>
    <p:sldId id="277" r:id="rId29"/>
    <p:sldId id="279" r:id="rId30"/>
    <p:sldId id="28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59"/>
  </p:normalViewPr>
  <p:slideViewPr>
    <p:cSldViewPr snapToGrid="0" snapToObjects="1">
      <p:cViewPr varScale="1">
        <p:scale>
          <a:sx n="85" d="100"/>
          <a:sy n="85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A761991-DECE-9F4A-9EFA-DA3DBE24E269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B8F9410-7DC6-B947-AB1F-2AB47EE8C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newswise.com/articles/accelerating-loss-of-ocean-species-threatens-human-well-be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hyperlink" Target="http://naturanaute.com/2012/02/17/tiger-or-earth-worm-the-dilemma-of-conservation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flow of energy has a major impact on species composition in a community</a:t>
            </a:r>
          </a:p>
          <a:p>
            <a:r>
              <a:rPr lang="en-US" sz="4000" dirty="0" smtClean="0"/>
              <a:t>Communities rely on producers to begin energy flow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1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5" y="2070846"/>
            <a:ext cx="4460676" cy="4182035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Starts with the </a:t>
            </a:r>
            <a:r>
              <a:rPr lang="en-US" sz="2800" b="1" dirty="0" smtClean="0"/>
              <a:t>producers</a:t>
            </a:r>
            <a:endParaRPr lang="en-US" sz="2800" dirty="0" smtClean="0"/>
          </a:p>
          <a:p>
            <a:r>
              <a:rPr lang="en-US" sz="2800" dirty="0" smtClean="0"/>
              <a:t>Passes on up the </a:t>
            </a:r>
            <a:r>
              <a:rPr lang="en-US" sz="2800" b="1" dirty="0" err="1" smtClean="0"/>
              <a:t>trophic</a:t>
            </a:r>
            <a:r>
              <a:rPr lang="en-US" sz="2800" b="1" dirty="0" smtClean="0"/>
              <a:t> levels</a:t>
            </a:r>
          </a:p>
          <a:p>
            <a:r>
              <a:rPr lang="en-US" sz="2800" dirty="0" smtClean="0"/>
              <a:t>Travels one way</a:t>
            </a:r>
          </a:p>
          <a:p>
            <a:r>
              <a:rPr lang="en-US" sz="2800" dirty="0" smtClean="0"/>
              <a:t>Due to entropy, less energy available at the top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65" y="2070846"/>
            <a:ext cx="40767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dirty="0" smtClean="0"/>
              <a:t>Energy Flows, Nutrients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70" y="1808499"/>
            <a:ext cx="7985805" cy="485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9" y="1758925"/>
            <a:ext cx="7492133" cy="463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Ecosystem Depends on Producers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12" y="1606466"/>
            <a:ext cx="7544384" cy="524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are Destroying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3870"/>
            <a:ext cx="8967019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Logging forests, clearing land for cattle and agriculture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87" y="3281340"/>
            <a:ext cx="4383203" cy="3283171"/>
          </a:xfrm>
          <a:prstGeom prst="rect">
            <a:avLst/>
          </a:prstGeom>
        </p:spPr>
      </p:pic>
      <p:pic>
        <p:nvPicPr>
          <p:cNvPr id="8194" name="Picture 2" descr="http://www.flexyourfood.com/wp-content/uploads/2011/11/Deforestatio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1269" y="3578378"/>
            <a:ext cx="409575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5" y="1725561"/>
            <a:ext cx="9072000" cy="41820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 the human population grows- we need more resources!</a:t>
            </a:r>
          </a:p>
          <a:p>
            <a:r>
              <a:rPr lang="en-US" sz="3600" dirty="0" smtClean="0"/>
              <a:t>Human population growth is occurring in parts of the world with the last intact ecosystems</a:t>
            </a:r>
            <a:endParaRPr lang="en-US" sz="3600" dirty="0"/>
          </a:p>
        </p:txBody>
      </p:sp>
      <p:pic>
        <p:nvPicPr>
          <p:cNvPr id="7170" name="Picture 2" descr="http://www.intechopen.com/source/html/37966/media/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04" y="4688126"/>
            <a:ext cx="9072000" cy="224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0813"/>
            <a:ext cx="9144000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global climates are shifted it may change the dynamics in local communities</a:t>
            </a:r>
          </a:p>
          <a:p>
            <a:r>
              <a:rPr lang="en-US" sz="3200" dirty="0" smtClean="0"/>
              <a:t>I.e. increased production in some places, decreased production in others</a:t>
            </a:r>
            <a:endParaRPr lang="en-US" sz="3200" dirty="0"/>
          </a:p>
        </p:txBody>
      </p:sp>
      <p:pic>
        <p:nvPicPr>
          <p:cNvPr id="39938" name="Picture 2" descr="http://blogs.telegraph.co.uk/news/files/2012/11/climate-change_150920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4114799"/>
            <a:ext cx="43815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Sometimes one species has an especially large effect on a community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82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154"/>
            <a:ext cx="9144000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Removal of one species can affect the entire community</a:t>
            </a:r>
          </a:p>
          <a:p>
            <a:r>
              <a:rPr lang="en-US" sz="3200" dirty="0" smtClean="0"/>
              <a:t>Often keep herbivores in check</a:t>
            </a:r>
            <a:endParaRPr lang="en-US" sz="3200" dirty="0"/>
          </a:p>
        </p:txBody>
      </p:sp>
      <p:pic>
        <p:nvPicPr>
          <p:cNvPr id="6146" name="Picture 2" descr="http://t3.gstatic.com/images?q=tbn:ANd9GcRXbHZosna4pHm8rlvPZfhJD7Ij4q0Kh8JROMJUvLnWUwe5Sjp9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602" y="3667378"/>
            <a:ext cx="2867998" cy="2880802"/>
          </a:xfrm>
          <a:prstGeom prst="rect">
            <a:avLst/>
          </a:prstGeom>
          <a:noFill/>
        </p:spPr>
      </p:pic>
      <p:pic>
        <p:nvPicPr>
          <p:cNvPr id="2050" name="Picture 2" descr="http://seaotters.com/wp-content/uploads/2013/05/640x640-no-otters-no-ke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3399124"/>
            <a:ext cx="3417310" cy="341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56" y="1599776"/>
            <a:ext cx="9254840" cy="418203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All of the populations that live together in the same environment</a:t>
            </a:r>
            <a:endParaRPr lang="en-US" sz="4000" dirty="0"/>
          </a:p>
        </p:txBody>
      </p:sp>
      <p:pic>
        <p:nvPicPr>
          <p:cNvPr id="20482" name="Picture 2" descr="http://king.portlandschools.org/files/houses/y2/animalmaineia/files/species/puffin/Puffin%20webpages/ecology/interac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44" y="2932525"/>
            <a:ext cx="5883419" cy="3897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26" y="1607468"/>
            <a:ext cx="5671230" cy="518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784555"/>
            <a:ext cx="7612064" cy="41820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Humans introduce new species which impact existing species in the community</a:t>
            </a:r>
            <a:endParaRPr lang="en-US" sz="3600" dirty="0"/>
          </a:p>
        </p:txBody>
      </p:sp>
      <p:pic>
        <p:nvPicPr>
          <p:cNvPr id="4098" name="Picture 2" descr="http://www.jjanthony.com/kudzu/images/kudzucabin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582066"/>
            <a:ext cx="4657725" cy="2962276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R_ISC2FEuTrl6gpolZu30uYB2BpUUYtcRiVDvA5K4oOlHy6F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9020" y="3936027"/>
            <a:ext cx="3596329" cy="238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http://healthylakes.org/wp-content/uploads/2011/07/Zebra-Mussel-on-Beach-EP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4" y="545687"/>
            <a:ext cx="9102866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in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4601497" cy="418203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more diverse the populations – the more likely the community as a whole is to survive</a:t>
            </a:r>
          </a:p>
          <a:p>
            <a:r>
              <a:rPr lang="en-US" sz="2800" dirty="0" smtClean="0"/>
              <a:t>Can adapt to new food sources, new climates, new conditions etc.</a:t>
            </a:r>
          </a:p>
          <a:p>
            <a:r>
              <a:rPr lang="en-US" sz="2800" dirty="0" smtClean="0"/>
              <a:t>Called </a:t>
            </a:r>
            <a:r>
              <a:rPr lang="en-US" sz="2800" b="1" dirty="0" smtClean="0"/>
              <a:t>biodiversity </a:t>
            </a:r>
            <a:r>
              <a:rPr lang="en-US" sz="2800" dirty="0" smtClean="0"/>
              <a:t>– and its rapidly decreasing</a:t>
            </a:r>
            <a:endParaRPr lang="en-US" sz="2800" dirty="0"/>
          </a:p>
        </p:txBody>
      </p:sp>
      <p:pic>
        <p:nvPicPr>
          <p:cNvPr id="45060" name="Picture 4" descr="http://www.newswise.com/images/uploads/2006/11/01/fullsize/GraphB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20718463"/>
            <a:ext cx="7988808" cy="6906768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242" y="1784571"/>
            <a:ext cx="4433758" cy="383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21755" y="5791216"/>
            <a:ext cx="4522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http://www.newswise.com/articles/accelerating-loss-of-ocean-species-threatens-human-well-being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 descr="http://science.kennesaw.edu/~jdirnber/ecology/Lecture/LecEcosysEcol/WebSimple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57" y="2579398"/>
            <a:ext cx="54387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Causing the Drop in Biodiversity?</a:t>
            </a:r>
            <a:endParaRPr lang="en-US" dirty="0"/>
          </a:p>
        </p:txBody>
      </p:sp>
      <p:pic>
        <p:nvPicPr>
          <p:cNvPr id="47106" name="Picture 2" descr="http://bruxellanatura.files.wordpress.com/2012/02/char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419" y="1868691"/>
            <a:ext cx="6581089" cy="42371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8205" y="6082150"/>
            <a:ext cx="901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http://naturanaute.com/2012/02/17/tiger-or-earth-worm-the-dilemma-of-conservation/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Species composition of a community changes over time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356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Change over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38" y="2330449"/>
            <a:ext cx="6104273" cy="3629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45" y="5939087"/>
            <a:ext cx="496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Succession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New Land is Available….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“Pioneer” species tend to enter first (r-selected))</a:t>
            </a:r>
          </a:p>
          <a:p>
            <a:r>
              <a:rPr lang="en-US" sz="4000" dirty="0" smtClean="0"/>
              <a:t>Over time more stable species (K-selected) become more dominant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doctortee.com/dsu/tiftickjian/cse-img/biology/ecology/r-vs-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9" y="2070846"/>
            <a:ext cx="8450261" cy="381624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291781" y="4188542"/>
            <a:ext cx="75216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Populations interact with each other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014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Pioneer </a:t>
            </a:r>
            <a:r>
              <a:rPr lang="en-US" dirty="0" smtClean="0">
                <a:sym typeface="Wingdings" pitchFamily="2" charset="2"/>
              </a:rPr>
              <a:t> Climax</a:t>
            </a:r>
            <a:endParaRPr lang="en-US" dirty="0"/>
          </a:p>
        </p:txBody>
      </p:sp>
      <p:pic>
        <p:nvPicPr>
          <p:cNvPr id="1026" name="Picture 2" descr="http://www.permaculture.org.au/images/Forest-Succession_profile_ch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41" y="1827006"/>
            <a:ext cx="7926696" cy="474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831354"/>
            <a:ext cx="8839199" cy="4182035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groups of 3, you will make a poster of one concept from community ecology</a:t>
            </a:r>
          </a:p>
          <a:p>
            <a:endParaRPr lang="en-US" sz="3200" dirty="0" smtClean="0"/>
          </a:p>
          <a:p>
            <a:r>
              <a:rPr lang="en-US" sz="3200" dirty="0" smtClean="0"/>
              <a:t>Sketch (or print) examples of the concept</a:t>
            </a:r>
          </a:p>
          <a:p>
            <a:endParaRPr lang="en-US" sz="3200" dirty="0" smtClean="0"/>
          </a:p>
          <a:p>
            <a:r>
              <a:rPr lang="en-US" sz="3200" dirty="0" smtClean="0"/>
              <a:t>If applicable, sketch or print a way of graphically displaying the concept somewhere on the poster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69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Predator/prey</a:t>
            </a:r>
          </a:p>
          <a:p>
            <a:r>
              <a:rPr lang="en-US" sz="4000" dirty="0" smtClean="0"/>
              <a:t>Mutualism</a:t>
            </a:r>
          </a:p>
          <a:p>
            <a:r>
              <a:rPr lang="en-US" sz="4000" dirty="0" smtClean="0"/>
              <a:t>Commensalism</a:t>
            </a:r>
          </a:p>
          <a:p>
            <a:r>
              <a:rPr lang="en-US" sz="4000" dirty="0" smtClean="0"/>
              <a:t>Parasitism</a:t>
            </a:r>
          </a:p>
          <a:p>
            <a:r>
              <a:rPr lang="en-US" sz="4000" dirty="0" smtClean="0"/>
              <a:t>Competition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Predator-Prey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846"/>
            <a:ext cx="9143999" cy="4182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Populations of predators affect populations of prey and vice versa.</a:t>
            </a:r>
          </a:p>
        </p:txBody>
      </p:sp>
      <p:pic>
        <p:nvPicPr>
          <p:cNvPr id="1026" name="Picture 2" descr="https://www.math.duke.edu/education/ccp/materials/diffeq/predprey/Lyn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61" y="3445445"/>
            <a:ext cx="5074387" cy="28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7902"/>
            <a:ext cx="9129251" cy="418203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Both populations benefit from a long term interaction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2637"/>
            <a:ext cx="3898900" cy="252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47" y="3312637"/>
            <a:ext cx="32893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Commensalism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1952862"/>
            <a:ext cx="7906877" cy="418203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population benefits without harming the other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6" y="3156388"/>
            <a:ext cx="25527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88" y="3617624"/>
            <a:ext cx="29972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population benefits at the expense of the other</a:t>
            </a:r>
            <a:endParaRPr lang="en-US" sz="4400" dirty="0"/>
          </a:p>
        </p:txBody>
      </p:sp>
      <p:pic>
        <p:nvPicPr>
          <p:cNvPr id="15362" name="Picture 2" descr="http://www.astrographics.com/GalleryPrints/Display/GP2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530" y="3428999"/>
            <a:ext cx="3429000" cy="3429001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SOFFokM9xsFukKwe0IhbwGRMSJRkef_qSbdpJfuZCnCe45zgW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252" y="4032915"/>
            <a:ext cx="20574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6602"/>
            <a:ext cx="4807527" cy="4182035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Presence of one population affects growth of the other</a:t>
            </a:r>
          </a:p>
          <a:p>
            <a:r>
              <a:rPr lang="en-US" sz="3600" dirty="0" smtClean="0"/>
              <a:t>Either limits population growth or forces a population to use new </a:t>
            </a:r>
          </a:p>
        </p:txBody>
      </p:sp>
      <p:pic>
        <p:nvPicPr>
          <p:cNvPr id="1026" name="Picture 2" descr="http://classconnection.s3.amazonaws.com/455/flashcards/420455/jpg/picture11319413768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28" y="2026602"/>
            <a:ext cx="4377672" cy="47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785</TotalTime>
  <Words>414</Words>
  <Application>Microsoft Macintosh PowerPoint</Application>
  <PresentationFormat>On-screen Show (4:3)</PresentationFormat>
  <Paragraphs>72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Book Antiqua</vt:lpstr>
      <vt:lpstr>Wingdings</vt:lpstr>
      <vt:lpstr>Arial</vt:lpstr>
      <vt:lpstr>Wingdings 2</vt:lpstr>
      <vt:lpstr>Habitat</vt:lpstr>
      <vt:lpstr>Community Ecology</vt:lpstr>
      <vt:lpstr>What is a Community?</vt:lpstr>
      <vt:lpstr>Main Point 1</vt:lpstr>
      <vt:lpstr>Population Interactions</vt:lpstr>
      <vt:lpstr>Predator-Prey</vt:lpstr>
      <vt:lpstr>Mutualism</vt:lpstr>
      <vt:lpstr>Commensalism</vt:lpstr>
      <vt:lpstr>Parasitism</vt:lpstr>
      <vt:lpstr>Competition</vt:lpstr>
      <vt:lpstr>Main Point 2</vt:lpstr>
      <vt:lpstr>Flow of Energy</vt:lpstr>
      <vt:lpstr>Energy Flows, Nutrients Recycle</vt:lpstr>
      <vt:lpstr>Examples</vt:lpstr>
      <vt:lpstr>The Ecosystem Depends on Producers</vt:lpstr>
      <vt:lpstr>Humans are Destroying Producers</vt:lpstr>
      <vt:lpstr>Human Population Growth</vt:lpstr>
      <vt:lpstr>Climate Change</vt:lpstr>
      <vt:lpstr>Main Point 3</vt:lpstr>
      <vt:lpstr>Keystone Species</vt:lpstr>
      <vt:lpstr>Example</vt:lpstr>
      <vt:lpstr>Invasive Species</vt:lpstr>
      <vt:lpstr>PowerPoint Presentation</vt:lpstr>
      <vt:lpstr>Diversity in Communities</vt:lpstr>
      <vt:lpstr>Example</vt:lpstr>
      <vt:lpstr>What’s Causing the Drop in Biodiversity?</vt:lpstr>
      <vt:lpstr>Main Point 4</vt:lpstr>
      <vt:lpstr>Communities Change over Time</vt:lpstr>
      <vt:lpstr>When New Land is Available….</vt:lpstr>
      <vt:lpstr>Example</vt:lpstr>
      <vt:lpstr>Pioneer  Climax</vt:lpstr>
      <vt:lpstr>Posters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Ecology</dc:title>
  <dc:creator>Jessica Fulton</dc:creator>
  <cp:lastModifiedBy>Microsoft Office User</cp:lastModifiedBy>
  <cp:revision>14</cp:revision>
  <dcterms:created xsi:type="dcterms:W3CDTF">2013-03-11T18:01:57Z</dcterms:created>
  <dcterms:modified xsi:type="dcterms:W3CDTF">2016-03-08T16:51:19Z</dcterms:modified>
</cp:coreProperties>
</file>