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8" r:id="rId3"/>
    <p:sldId id="259" r:id="rId4"/>
    <p:sldId id="257" r:id="rId5"/>
    <p:sldId id="260" r:id="rId6"/>
    <p:sldId id="261" r:id="rId7"/>
    <p:sldId id="262" r:id="rId8"/>
    <p:sldId id="278" r:id="rId9"/>
    <p:sldId id="279" r:id="rId10"/>
    <p:sldId id="280" r:id="rId11"/>
    <p:sldId id="281" r:id="rId12"/>
    <p:sldId id="282" r:id="rId13"/>
    <p:sldId id="308" r:id="rId14"/>
    <p:sldId id="283" r:id="rId15"/>
    <p:sldId id="264" r:id="rId16"/>
    <p:sldId id="265" r:id="rId17"/>
    <p:sldId id="284" r:id="rId18"/>
    <p:sldId id="266" r:id="rId19"/>
    <p:sldId id="285" r:id="rId20"/>
    <p:sldId id="286" r:id="rId21"/>
    <p:sldId id="267" r:id="rId22"/>
    <p:sldId id="287" r:id="rId23"/>
    <p:sldId id="288" r:id="rId24"/>
    <p:sldId id="307" r:id="rId25"/>
    <p:sldId id="289" r:id="rId26"/>
    <p:sldId id="290" r:id="rId27"/>
    <p:sldId id="292" r:id="rId28"/>
    <p:sldId id="268" r:id="rId29"/>
    <p:sldId id="269" r:id="rId30"/>
    <p:sldId id="293" r:id="rId31"/>
    <p:sldId id="294" r:id="rId32"/>
    <p:sldId id="270" r:id="rId33"/>
    <p:sldId id="295" r:id="rId34"/>
    <p:sldId id="297" r:id="rId35"/>
    <p:sldId id="298" r:id="rId36"/>
    <p:sldId id="299" r:id="rId37"/>
    <p:sldId id="300" r:id="rId38"/>
    <p:sldId id="301" r:id="rId39"/>
    <p:sldId id="302" r:id="rId40"/>
    <p:sldId id="303" r:id="rId41"/>
    <p:sldId id="304" r:id="rId42"/>
    <p:sldId id="275" r:id="rId43"/>
    <p:sldId id="276" r:id="rId44"/>
    <p:sldId id="277" r:id="rId45"/>
    <p:sldId id="305" r:id="rId46"/>
    <p:sldId id="306" r:id="rId47"/>
    <p:sldId id="271" r:id="rId48"/>
    <p:sldId id="272" r:id="rId49"/>
    <p:sldId id="273"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p:restoredTop sz="94559"/>
  </p:normalViewPr>
  <p:slideViewPr>
    <p:cSldViewPr>
      <p:cViewPr varScale="1">
        <p:scale>
          <a:sx n="91" d="100"/>
          <a:sy n="91" d="100"/>
        </p:scale>
        <p:origin x="-48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3C2FE3-9A2E-49EA-A778-31082070D30C}" type="datetimeFigureOut">
              <a:rPr lang="en-US" smtClean="0"/>
              <a:t>9/29/2015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FD170C-0025-442D-91F6-60771009EA4A}" type="slidenum">
              <a:rPr lang="en-US" smtClean="0"/>
              <a:t>‹#›</a:t>
            </a:fld>
            <a:endParaRPr lang="en-US"/>
          </a:p>
        </p:txBody>
      </p:sp>
    </p:spTree>
    <p:extLst>
      <p:ext uri="{BB962C8B-B14F-4D97-AF65-F5344CB8AC3E}">
        <p14:creationId xmlns:p14="http://schemas.microsoft.com/office/powerpoint/2010/main" val="2265907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706392D-3F5C-40F2-9C86-5D902FD443DC}" type="slidenum">
              <a:rPr lang="en-US" altLang="en-US" sz="1200" smtClean="0">
                <a:latin typeface="Calibri" charset="0"/>
              </a:rPr>
              <a:pPr eaLnBrk="1" hangingPunct="1"/>
              <a:t>10</a:t>
            </a:fld>
            <a:endParaRPr lang="en-US" altLang="en-US" sz="1200" smtClean="0">
              <a:latin typeface="Calibri" charset="0"/>
            </a:endParaRPr>
          </a:p>
        </p:txBody>
      </p:sp>
    </p:spTree>
    <p:extLst>
      <p:ext uri="{BB962C8B-B14F-4D97-AF65-F5344CB8AC3E}">
        <p14:creationId xmlns:p14="http://schemas.microsoft.com/office/powerpoint/2010/main" val="641263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86E156-7CEB-4425-8C6B-2EA588F7E531}" type="slidenum">
              <a:rPr lang="en-US" smtClean="0"/>
              <a:pPr fontAlgn="base">
                <a:spcBef>
                  <a:spcPct val="0"/>
                </a:spcBef>
                <a:spcAft>
                  <a:spcPct val="0"/>
                </a:spcAft>
                <a:defRPr/>
              </a:pPr>
              <a:t>24</a:t>
            </a:fld>
            <a:endParaRPr lang="en-US" smtClean="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63119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424535C-DD5A-485F-84A2-5A9478B166B0}" type="slidenum">
              <a:rPr lang="en-US" altLang="en-US" sz="1200" smtClean="0">
                <a:latin typeface="Calibri" charset="0"/>
              </a:rPr>
              <a:pPr eaLnBrk="1" hangingPunct="1"/>
              <a:t>25</a:t>
            </a:fld>
            <a:endParaRPr lang="en-US" altLang="en-US" sz="1200" smtClean="0">
              <a:latin typeface="Calibri" charset="0"/>
            </a:endParaRPr>
          </a:p>
        </p:txBody>
      </p:sp>
    </p:spTree>
    <p:extLst>
      <p:ext uri="{BB962C8B-B14F-4D97-AF65-F5344CB8AC3E}">
        <p14:creationId xmlns:p14="http://schemas.microsoft.com/office/powerpoint/2010/main" val="908324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F211A74-B74C-499A-A1EC-7E46DEAC0F70}" type="slidenum">
              <a:rPr lang="en-US" altLang="en-US" sz="1200" smtClean="0">
                <a:latin typeface="Calibri" charset="0"/>
              </a:rPr>
              <a:pPr eaLnBrk="1" hangingPunct="1"/>
              <a:t>26</a:t>
            </a:fld>
            <a:endParaRPr lang="en-US" altLang="en-US" sz="1200" smtClean="0">
              <a:latin typeface="Calibri" charset="0"/>
            </a:endParaRPr>
          </a:p>
        </p:txBody>
      </p:sp>
    </p:spTree>
    <p:extLst>
      <p:ext uri="{BB962C8B-B14F-4D97-AF65-F5344CB8AC3E}">
        <p14:creationId xmlns:p14="http://schemas.microsoft.com/office/powerpoint/2010/main" val="1903318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DCB785F-E4C6-4216-8485-2B8A1EFA482C}" type="slidenum">
              <a:rPr lang="en-US" altLang="en-US" sz="1200" smtClean="0">
                <a:latin typeface="Calibri" charset="0"/>
              </a:rPr>
              <a:pPr eaLnBrk="1" hangingPunct="1"/>
              <a:t>27</a:t>
            </a:fld>
            <a:endParaRPr lang="en-US" altLang="en-US" sz="1200" smtClean="0">
              <a:latin typeface="Calibri" charset="0"/>
            </a:endParaRPr>
          </a:p>
        </p:txBody>
      </p:sp>
    </p:spTree>
    <p:extLst>
      <p:ext uri="{BB962C8B-B14F-4D97-AF65-F5344CB8AC3E}">
        <p14:creationId xmlns:p14="http://schemas.microsoft.com/office/powerpoint/2010/main" val="1363277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US"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1E4D12F-6886-46DA-A942-ABC94C3D2433}" type="slidenum">
              <a:rPr lang="en-US" altLang="en-US" sz="1200" smtClean="0">
                <a:latin typeface="Calibri" charset="0"/>
              </a:rPr>
              <a:pPr eaLnBrk="1" hangingPunct="1"/>
              <a:t>30</a:t>
            </a:fld>
            <a:endParaRPr lang="en-US" altLang="en-US" sz="1200" smtClean="0">
              <a:latin typeface="Calibri" charset="0"/>
            </a:endParaRPr>
          </a:p>
        </p:txBody>
      </p:sp>
    </p:spTree>
    <p:extLst>
      <p:ext uri="{BB962C8B-B14F-4D97-AF65-F5344CB8AC3E}">
        <p14:creationId xmlns:p14="http://schemas.microsoft.com/office/powerpoint/2010/main" val="1106400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1541AE8-0A03-4A47-AF05-D1919FAA009D}" type="slidenum">
              <a:rPr lang="en-US" altLang="en-US" sz="1200" smtClean="0">
                <a:latin typeface="Calibri" charset="0"/>
              </a:rPr>
              <a:pPr eaLnBrk="1" hangingPunct="1"/>
              <a:t>31</a:t>
            </a:fld>
            <a:endParaRPr lang="en-US" altLang="en-US" sz="1200" smtClean="0">
              <a:latin typeface="Calibri" charset="0"/>
            </a:endParaRPr>
          </a:p>
        </p:txBody>
      </p:sp>
    </p:spTree>
    <p:extLst>
      <p:ext uri="{BB962C8B-B14F-4D97-AF65-F5344CB8AC3E}">
        <p14:creationId xmlns:p14="http://schemas.microsoft.com/office/powerpoint/2010/main" val="206018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FED341C-6B5B-4EE1-88EF-330782F1F52E}" type="slidenum">
              <a:rPr lang="en-US" altLang="en-US" sz="1200" smtClean="0">
                <a:latin typeface="Calibri" charset="0"/>
              </a:rPr>
              <a:pPr eaLnBrk="1" hangingPunct="1"/>
              <a:t>33</a:t>
            </a:fld>
            <a:endParaRPr lang="en-US" altLang="en-US" sz="1200" smtClean="0">
              <a:latin typeface="Calibri" charset="0"/>
            </a:endParaRPr>
          </a:p>
        </p:txBody>
      </p:sp>
    </p:spTree>
    <p:extLst>
      <p:ext uri="{BB962C8B-B14F-4D97-AF65-F5344CB8AC3E}">
        <p14:creationId xmlns:p14="http://schemas.microsoft.com/office/powerpoint/2010/main" val="806080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A638CE1-A86E-4A53-A981-A3A9FE3E4441}" type="slidenum">
              <a:rPr lang="en-US" altLang="en-US" sz="1200" smtClean="0">
                <a:latin typeface="Calibri" charset="0"/>
              </a:rPr>
              <a:pPr eaLnBrk="1" hangingPunct="1"/>
              <a:t>34</a:t>
            </a:fld>
            <a:endParaRPr lang="en-US" altLang="en-US" sz="1200" smtClean="0">
              <a:latin typeface="Calibri" charset="0"/>
            </a:endParaRPr>
          </a:p>
        </p:txBody>
      </p:sp>
    </p:spTree>
    <p:extLst>
      <p:ext uri="{BB962C8B-B14F-4D97-AF65-F5344CB8AC3E}">
        <p14:creationId xmlns:p14="http://schemas.microsoft.com/office/powerpoint/2010/main" val="1610657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45E59C7-C64B-43FA-94A9-21B90A21F65F}" type="slidenum">
              <a:rPr lang="en-US" altLang="en-US" sz="1200" smtClean="0">
                <a:latin typeface="Calibri" charset="0"/>
              </a:rPr>
              <a:pPr eaLnBrk="1" hangingPunct="1"/>
              <a:t>35</a:t>
            </a:fld>
            <a:endParaRPr lang="en-US" altLang="en-US" sz="1200" smtClean="0">
              <a:latin typeface="Calibri" charset="0"/>
            </a:endParaRPr>
          </a:p>
        </p:txBody>
      </p:sp>
    </p:spTree>
    <p:extLst>
      <p:ext uri="{BB962C8B-B14F-4D97-AF65-F5344CB8AC3E}">
        <p14:creationId xmlns:p14="http://schemas.microsoft.com/office/powerpoint/2010/main" val="1291702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1FB43E4-F90B-4971-A837-156A91FD95A8}" type="slidenum">
              <a:rPr lang="en-US" altLang="en-US" sz="1200" smtClean="0">
                <a:latin typeface="Calibri" charset="0"/>
              </a:rPr>
              <a:pPr eaLnBrk="1" hangingPunct="1"/>
              <a:t>36</a:t>
            </a:fld>
            <a:endParaRPr lang="en-US" altLang="en-US" sz="1200" smtClean="0">
              <a:latin typeface="Calibri" charset="0"/>
            </a:endParaRPr>
          </a:p>
        </p:txBody>
      </p:sp>
    </p:spTree>
    <p:extLst>
      <p:ext uri="{BB962C8B-B14F-4D97-AF65-F5344CB8AC3E}">
        <p14:creationId xmlns:p14="http://schemas.microsoft.com/office/powerpoint/2010/main" val="734990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5574C4D-1E14-4DF2-A466-04FBA3B5A41C}" type="slidenum">
              <a:rPr lang="en-US" altLang="en-US" sz="1200" smtClean="0">
                <a:latin typeface="Calibri" charset="0"/>
              </a:rPr>
              <a:pPr eaLnBrk="1" hangingPunct="1"/>
              <a:t>11</a:t>
            </a:fld>
            <a:endParaRPr lang="en-US" altLang="en-US" sz="1200" smtClean="0">
              <a:latin typeface="Calibri" charset="0"/>
            </a:endParaRPr>
          </a:p>
        </p:txBody>
      </p:sp>
    </p:spTree>
    <p:extLst>
      <p:ext uri="{BB962C8B-B14F-4D97-AF65-F5344CB8AC3E}">
        <p14:creationId xmlns:p14="http://schemas.microsoft.com/office/powerpoint/2010/main" val="1645998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B4D4570-09B8-4C25-BEC4-642671DA7941}" type="slidenum">
              <a:rPr lang="en-US" altLang="en-US" sz="1200" smtClean="0">
                <a:latin typeface="Calibri" charset="0"/>
              </a:rPr>
              <a:pPr eaLnBrk="1" hangingPunct="1"/>
              <a:t>37</a:t>
            </a:fld>
            <a:endParaRPr lang="en-US" altLang="en-US" sz="1200" smtClean="0">
              <a:latin typeface="Calibri" charset="0"/>
            </a:endParaRPr>
          </a:p>
        </p:txBody>
      </p:sp>
    </p:spTree>
    <p:extLst>
      <p:ext uri="{BB962C8B-B14F-4D97-AF65-F5344CB8AC3E}">
        <p14:creationId xmlns:p14="http://schemas.microsoft.com/office/powerpoint/2010/main" val="659984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FACBB4C-35FA-4559-87B7-9528DC90B3FF}" type="slidenum">
              <a:rPr lang="en-US" altLang="en-US" sz="1200" smtClean="0">
                <a:latin typeface="Calibri" charset="0"/>
              </a:rPr>
              <a:pPr eaLnBrk="1" hangingPunct="1"/>
              <a:t>38</a:t>
            </a:fld>
            <a:endParaRPr lang="en-US" altLang="en-US" sz="1200" smtClean="0">
              <a:latin typeface="Calibri" charset="0"/>
            </a:endParaRPr>
          </a:p>
        </p:txBody>
      </p:sp>
    </p:spTree>
    <p:extLst>
      <p:ext uri="{BB962C8B-B14F-4D97-AF65-F5344CB8AC3E}">
        <p14:creationId xmlns:p14="http://schemas.microsoft.com/office/powerpoint/2010/main" val="601429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408EA82-A527-4ABE-BCD4-DFDD0AA467B1}" type="slidenum">
              <a:rPr lang="en-US" altLang="en-US" sz="1200" smtClean="0">
                <a:latin typeface="Calibri" charset="0"/>
              </a:rPr>
              <a:pPr eaLnBrk="1" hangingPunct="1"/>
              <a:t>39</a:t>
            </a:fld>
            <a:endParaRPr lang="en-US" altLang="en-US" sz="1200" smtClean="0">
              <a:latin typeface="Calibri" charset="0"/>
            </a:endParaRPr>
          </a:p>
        </p:txBody>
      </p:sp>
    </p:spTree>
    <p:extLst>
      <p:ext uri="{BB962C8B-B14F-4D97-AF65-F5344CB8AC3E}">
        <p14:creationId xmlns:p14="http://schemas.microsoft.com/office/powerpoint/2010/main" val="19273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2732DD1-6D07-4ECD-B2CD-27C7231A0CA9}" type="slidenum">
              <a:rPr lang="en-US" altLang="en-US" sz="1200" smtClean="0">
                <a:latin typeface="Calibri" charset="0"/>
              </a:rPr>
              <a:pPr eaLnBrk="1" hangingPunct="1"/>
              <a:t>40</a:t>
            </a:fld>
            <a:endParaRPr lang="en-US" altLang="en-US" sz="1200" smtClean="0">
              <a:latin typeface="Calibri" charset="0"/>
            </a:endParaRPr>
          </a:p>
        </p:txBody>
      </p:sp>
    </p:spTree>
    <p:extLst>
      <p:ext uri="{BB962C8B-B14F-4D97-AF65-F5344CB8AC3E}">
        <p14:creationId xmlns:p14="http://schemas.microsoft.com/office/powerpoint/2010/main" val="1804394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04B332D-E11D-4D18-9DF4-9AE5F92BB398}" type="slidenum">
              <a:rPr lang="en-US" altLang="en-US" sz="1200" smtClean="0">
                <a:latin typeface="Calibri" charset="0"/>
              </a:rPr>
              <a:pPr eaLnBrk="1" hangingPunct="1"/>
              <a:t>41</a:t>
            </a:fld>
            <a:endParaRPr lang="en-US" altLang="en-US" sz="1200" smtClean="0">
              <a:latin typeface="Calibri" charset="0"/>
            </a:endParaRPr>
          </a:p>
        </p:txBody>
      </p:sp>
    </p:spTree>
    <p:extLst>
      <p:ext uri="{BB962C8B-B14F-4D97-AF65-F5344CB8AC3E}">
        <p14:creationId xmlns:p14="http://schemas.microsoft.com/office/powerpoint/2010/main" val="1838336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A1664BF-C2B1-4D25-8C96-E65E9588A244}" type="slidenum">
              <a:rPr lang="en-US" altLang="en-US" sz="1200" smtClean="0">
                <a:latin typeface="Calibri" charset="0"/>
              </a:rPr>
              <a:pPr eaLnBrk="1" hangingPunct="1"/>
              <a:t>45</a:t>
            </a:fld>
            <a:endParaRPr lang="en-US" altLang="en-US" sz="1200" smtClean="0">
              <a:latin typeface="Calibri" charset="0"/>
            </a:endParaRPr>
          </a:p>
        </p:txBody>
      </p:sp>
    </p:spTree>
    <p:extLst>
      <p:ext uri="{BB962C8B-B14F-4D97-AF65-F5344CB8AC3E}">
        <p14:creationId xmlns:p14="http://schemas.microsoft.com/office/powerpoint/2010/main" val="1078998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endParaRPr lang="en-US" altLang="en-US" smtClean="0">
              <a:sym typeface="Wingdings" charset="2"/>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ADB5C04-0C53-443A-BF0A-489F093EBBC4}" type="slidenum">
              <a:rPr lang="en-US" altLang="en-US" sz="1200" smtClean="0">
                <a:latin typeface="Calibri" charset="0"/>
              </a:rPr>
              <a:pPr eaLnBrk="1" hangingPunct="1"/>
              <a:t>12</a:t>
            </a:fld>
            <a:endParaRPr lang="en-US" altLang="en-US" sz="1200" smtClean="0">
              <a:latin typeface="Calibri" charset="0"/>
            </a:endParaRPr>
          </a:p>
        </p:txBody>
      </p:sp>
    </p:spTree>
    <p:extLst>
      <p:ext uri="{BB962C8B-B14F-4D97-AF65-F5344CB8AC3E}">
        <p14:creationId xmlns:p14="http://schemas.microsoft.com/office/powerpoint/2010/main" val="404482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endParaRPr lang="en-US" altLang="en-US" smtClean="0">
              <a:sym typeface="Wingdings" charset="2"/>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ADB5C04-0C53-443A-BF0A-489F093EBBC4}" type="slidenum">
              <a:rPr lang="en-US" altLang="en-US" sz="1200" smtClean="0">
                <a:latin typeface="Calibri" charset="0"/>
              </a:rPr>
              <a:pPr eaLnBrk="1" hangingPunct="1"/>
              <a:t>13</a:t>
            </a:fld>
            <a:endParaRPr lang="en-US" altLang="en-US" sz="1200" smtClean="0">
              <a:latin typeface="Calibri" charset="0"/>
            </a:endParaRPr>
          </a:p>
        </p:txBody>
      </p:sp>
    </p:spTree>
    <p:extLst>
      <p:ext uri="{BB962C8B-B14F-4D97-AF65-F5344CB8AC3E}">
        <p14:creationId xmlns:p14="http://schemas.microsoft.com/office/powerpoint/2010/main" val="404482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9606FA2-3527-4668-8EF9-EB14EF8BD61F}" type="slidenum">
              <a:rPr lang="en-US" altLang="en-US" sz="1200" smtClean="0">
                <a:latin typeface="Calibri" charset="0"/>
              </a:rPr>
              <a:pPr eaLnBrk="1" hangingPunct="1"/>
              <a:t>14</a:t>
            </a:fld>
            <a:endParaRPr lang="en-US" altLang="en-US" sz="1200" smtClean="0">
              <a:latin typeface="Calibri" charset="0"/>
            </a:endParaRPr>
          </a:p>
        </p:txBody>
      </p:sp>
    </p:spTree>
    <p:extLst>
      <p:ext uri="{BB962C8B-B14F-4D97-AF65-F5344CB8AC3E}">
        <p14:creationId xmlns:p14="http://schemas.microsoft.com/office/powerpoint/2010/main" val="1348743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6C89A76-EEF5-46CF-8DB0-FDCE5257EF06}" type="slidenum">
              <a:rPr lang="en-US" altLang="en-US" sz="1200" smtClean="0">
                <a:latin typeface="Calibri" charset="0"/>
              </a:rPr>
              <a:pPr eaLnBrk="1" hangingPunct="1"/>
              <a:t>17</a:t>
            </a:fld>
            <a:endParaRPr lang="en-US" altLang="en-US" sz="1200" smtClean="0">
              <a:latin typeface="Calibri" charset="0"/>
            </a:endParaRPr>
          </a:p>
        </p:txBody>
      </p:sp>
    </p:spTree>
    <p:extLst>
      <p:ext uri="{BB962C8B-B14F-4D97-AF65-F5344CB8AC3E}">
        <p14:creationId xmlns:p14="http://schemas.microsoft.com/office/powerpoint/2010/main" val="1649522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B4EDDCF-5925-4D99-AE16-214B6F6D007D}" type="slidenum">
              <a:rPr lang="en-US" altLang="en-US" sz="1200" smtClean="0">
                <a:latin typeface="Calibri" charset="0"/>
              </a:rPr>
              <a:pPr eaLnBrk="1" hangingPunct="1"/>
              <a:t>19</a:t>
            </a:fld>
            <a:endParaRPr lang="en-US" altLang="en-US" sz="1200" smtClean="0">
              <a:latin typeface="Calibri" charset="0"/>
            </a:endParaRPr>
          </a:p>
        </p:txBody>
      </p:sp>
    </p:spTree>
    <p:extLst>
      <p:ext uri="{BB962C8B-B14F-4D97-AF65-F5344CB8AC3E}">
        <p14:creationId xmlns:p14="http://schemas.microsoft.com/office/powerpoint/2010/main" val="1654930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CC28DE9-6F16-4CB4-99B8-1F31A11272F8}" type="slidenum">
              <a:rPr lang="en-US" altLang="en-US" sz="1200" smtClean="0">
                <a:latin typeface="Calibri" charset="0"/>
              </a:rPr>
              <a:pPr eaLnBrk="1" hangingPunct="1"/>
              <a:t>20</a:t>
            </a:fld>
            <a:endParaRPr lang="en-US" altLang="en-US" sz="1200" smtClean="0">
              <a:latin typeface="Calibri" charset="0"/>
            </a:endParaRPr>
          </a:p>
        </p:txBody>
      </p:sp>
    </p:spTree>
    <p:extLst>
      <p:ext uri="{BB962C8B-B14F-4D97-AF65-F5344CB8AC3E}">
        <p14:creationId xmlns:p14="http://schemas.microsoft.com/office/powerpoint/2010/main" val="210246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53B3D49-18AC-426A-AD4C-A2A08A4FE982}" type="slidenum">
              <a:rPr lang="en-US" altLang="en-US" sz="1200" smtClean="0">
                <a:latin typeface="Calibri" charset="0"/>
              </a:rPr>
              <a:pPr eaLnBrk="1" hangingPunct="1"/>
              <a:t>22</a:t>
            </a:fld>
            <a:endParaRPr lang="en-US" altLang="en-US" sz="1200" smtClean="0">
              <a:latin typeface="Calibri" charset="0"/>
            </a:endParaRPr>
          </a:p>
        </p:txBody>
      </p:sp>
    </p:spTree>
    <p:extLst>
      <p:ext uri="{BB962C8B-B14F-4D97-AF65-F5344CB8AC3E}">
        <p14:creationId xmlns:p14="http://schemas.microsoft.com/office/powerpoint/2010/main" val="1010612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1ECF779-0CA2-4ABB-A501-FA17122DE52B}" type="datetimeFigureOut">
              <a:rPr lang="en-US"/>
              <a:pPr>
                <a:defRPr/>
              </a:pPr>
              <a:t>9/29/2015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404558-87E3-4BAF-BF1D-F605FD79870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D348E2-2B8C-4449-AF39-AD46ACAA272C}" type="datetimeFigureOut">
              <a:rPr lang="en-US"/>
              <a:pPr>
                <a:defRPr/>
              </a:pPr>
              <a:t>9/29/2015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B60671-8076-4A3A-ABCD-499F219572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1B1F5A-38AE-4A27-B771-53D953C62539}" type="datetimeFigureOut">
              <a:rPr lang="en-US"/>
              <a:pPr>
                <a:defRPr/>
              </a:pPr>
              <a:t>9/29/2015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902E8A-978E-4CC4-B3E2-A30BA3CD87C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2BB186-F825-415B-AD09-F84C1D9D3987}" type="datetimeFigureOut">
              <a:rPr lang="en-US"/>
              <a:pPr>
                <a:defRPr/>
              </a:pPr>
              <a:t>9/29/2015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42FAA8-2C3C-4E84-8B2E-CA568E3EBC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9D98D6-678F-401A-B28D-02E406462E2D}" type="datetimeFigureOut">
              <a:rPr lang="en-US"/>
              <a:pPr>
                <a:defRPr/>
              </a:pPr>
              <a:t>9/29/2015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08BACA-1CCB-4232-9DD1-B2DA5A9A5E7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C84305-D232-4DA9-BD41-4BE357E2B62D}" type="datetimeFigureOut">
              <a:rPr lang="en-US"/>
              <a:pPr>
                <a:defRPr/>
              </a:pPr>
              <a:t>9/29/2015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E1E041-36FA-4D02-B0B2-DBACE2D881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D13B72E-A80A-4BB7-A2DC-1A63591EBC24}" type="datetimeFigureOut">
              <a:rPr lang="en-US"/>
              <a:pPr>
                <a:defRPr/>
              </a:pPr>
              <a:t>9/29/2015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D28D775-8E3C-42FA-BFC9-4E851B02230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9233451-F5E3-4498-8384-83B6F1A0AD0C}" type="datetimeFigureOut">
              <a:rPr lang="en-US"/>
              <a:pPr>
                <a:defRPr/>
              </a:pPr>
              <a:t>9/29/2015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AEDE782-0924-4CA0-9E31-2D8D45C0A81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6668B5-B767-474F-9206-B54294B70A11}" type="datetimeFigureOut">
              <a:rPr lang="en-US"/>
              <a:pPr>
                <a:defRPr/>
              </a:pPr>
              <a:t>9/29/2015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714E16D-0137-45D8-AC87-14BF76667A7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A2C9F-B8BD-4FF4-B529-65401705EFD4}" type="datetimeFigureOut">
              <a:rPr lang="en-US"/>
              <a:pPr>
                <a:defRPr/>
              </a:pPr>
              <a:t>9/29/2015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523007-AC00-45EB-8A25-A68A70CDEE9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E30EDF1-EB20-4921-B944-ABC4B140E77A}" type="datetimeFigureOut">
              <a:rPr lang="en-US"/>
              <a:pPr>
                <a:defRPr/>
              </a:pPr>
              <a:t>9/29/2015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74C3EE-1D75-4E33-B928-1D102CEEBF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9FF">
            <a:alpha val="56078"/>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0C39522-616A-4E4A-9823-5AD46DB383BC}" type="datetimeFigureOut">
              <a:rPr lang="en-US"/>
              <a:pPr>
                <a:defRPr/>
              </a:pPr>
              <a:t>9/29/2015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47BF7BD-9251-4B50-B821-7CB2C1C757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6.jpeg"/><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Downloaded%20Videos/Protein%20Structure.avi"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685800" y="152400"/>
            <a:ext cx="7772400" cy="1470025"/>
          </a:xfrm>
        </p:spPr>
        <p:txBody>
          <a:bodyPr/>
          <a:lstStyle/>
          <a:p>
            <a:pPr eaLnBrk="1" hangingPunct="1"/>
            <a:r>
              <a:rPr lang="en-US" sz="4800" b="1" smtClean="0"/>
              <a:t>Macromolecules</a:t>
            </a:r>
          </a:p>
        </p:txBody>
      </p:sp>
      <p:pic>
        <p:nvPicPr>
          <p:cNvPr id="16387" name="Picture 2" descr="http://www.diseaseaday.com/wp-content/uploads/2009/06/hemoglobin.png"/>
          <p:cNvPicPr>
            <a:picLocks noChangeAspect="1" noChangeArrowheads="1"/>
          </p:cNvPicPr>
          <p:nvPr/>
        </p:nvPicPr>
        <p:blipFill>
          <a:blip r:embed="rId2" cstate="print"/>
          <a:srcRect/>
          <a:stretch>
            <a:fillRect/>
          </a:stretch>
        </p:blipFill>
        <p:spPr bwMode="auto">
          <a:xfrm>
            <a:off x="228600" y="2667000"/>
            <a:ext cx="3810000" cy="3810000"/>
          </a:xfrm>
          <a:prstGeom prst="rect">
            <a:avLst/>
          </a:prstGeom>
          <a:noFill/>
          <a:ln w="9525">
            <a:noFill/>
            <a:miter lim="800000"/>
            <a:headEnd/>
            <a:tailEnd/>
          </a:ln>
        </p:spPr>
      </p:pic>
      <p:pic>
        <p:nvPicPr>
          <p:cNvPr id="16388" name="Picture 4" descr="http://upload.wikimedia.org/wikipedia/commons/6/61/Beta-D-glucose-from-xtal-3D-balls.png"/>
          <p:cNvPicPr>
            <a:picLocks noChangeAspect="1" noChangeArrowheads="1"/>
          </p:cNvPicPr>
          <p:nvPr/>
        </p:nvPicPr>
        <p:blipFill>
          <a:blip r:embed="rId3" cstate="print"/>
          <a:srcRect/>
          <a:stretch>
            <a:fillRect/>
          </a:stretch>
        </p:blipFill>
        <p:spPr bwMode="auto">
          <a:xfrm>
            <a:off x="3733800" y="2133600"/>
            <a:ext cx="2452688" cy="2305050"/>
          </a:xfrm>
          <a:prstGeom prst="rect">
            <a:avLst/>
          </a:prstGeom>
          <a:noFill/>
          <a:ln w="9525">
            <a:noFill/>
            <a:miter lim="800000"/>
            <a:headEnd/>
            <a:tailEnd/>
          </a:ln>
        </p:spPr>
      </p:pic>
      <p:pic>
        <p:nvPicPr>
          <p:cNvPr id="16389" name="Picture 8" descr="http://www.oregon.gov/BOLI/TA/images/Benzopyrene_DNA_adduct_1JDG.png"/>
          <p:cNvPicPr>
            <a:picLocks noChangeAspect="1" noChangeArrowheads="1"/>
          </p:cNvPicPr>
          <p:nvPr/>
        </p:nvPicPr>
        <p:blipFill>
          <a:blip r:embed="rId4" cstate="print"/>
          <a:srcRect/>
          <a:stretch>
            <a:fillRect/>
          </a:stretch>
        </p:blipFill>
        <p:spPr bwMode="auto">
          <a:xfrm>
            <a:off x="5867400" y="2590800"/>
            <a:ext cx="2682875"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953000"/>
            <a:ext cx="7772400" cy="936625"/>
          </a:xfrm>
        </p:spPr>
        <p:txBody>
          <a:bodyPr>
            <a:normAutofit/>
          </a:bodyPr>
          <a:lstStyle/>
          <a:p>
            <a:pPr>
              <a:defRPr/>
            </a:pPr>
            <a:r>
              <a:rPr lang="en-US" sz="5400" dirty="0" smtClean="0">
                <a:effectLst>
                  <a:outerShdw blurRad="38100" dist="38100" dir="2700000" algn="tl">
                    <a:srgbClr val="FFFFFF"/>
                  </a:outerShdw>
                </a:effectLst>
                <a:ea typeface="ＭＳ Ｐゴシック" charset="-128"/>
              </a:rPr>
              <a:t>Why do we eat food?</a:t>
            </a:r>
          </a:p>
        </p:txBody>
      </p:sp>
      <p:pic>
        <p:nvPicPr>
          <p:cNvPr id="7171" name="Picture 4" descr="664px-Lunc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838200"/>
            <a:ext cx="464820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569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z="4000" smtClean="0"/>
              <a:t>OK, so what exactly is in the stuff the lunch lady is feeding me?</a:t>
            </a:r>
          </a:p>
        </p:txBody>
      </p:sp>
      <p:sp>
        <p:nvSpPr>
          <p:cNvPr id="8195" name="Text Placeholder 3"/>
          <p:cNvSpPr>
            <a:spLocks noGrp="1"/>
          </p:cNvSpPr>
          <p:nvPr>
            <p:ph type="body" idx="1"/>
          </p:nvPr>
        </p:nvSpPr>
        <p:spPr>
          <a:xfrm>
            <a:off x="4648200" y="1752600"/>
            <a:ext cx="4041775" cy="1339850"/>
          </a:xfrm>
        </p:spPr>
        <p:txBody>
          <a:bodyPr/>
          <a:lstStyle/>
          <a:p>
            <a:pPr eaLnBrk="1" hangingPunct="1">
              <a:spcBef>
                <a:spcPct val="0"/>
              </a:spcBef>
            </a:pPr>
            <a:r>
              <a:rPr lang="en-US" altLang="en-US" sz="2100" smtClean="0">
                <a:solidFill>
                  <a:schemeClr val="tx1"/>
                </a:solidFill>
              </a:rPr>
              <a:t>When we eat, our bodies break up the food into tiny particles called organic molecules</a:t>
            </a:r>
          </a:p>
          <a:p>
            <a:pPr eaLnBrk="1" hangingPunct="1">
              <a:spcBef>
                <a:spcPct val="0"/>
              </a:spcBef>
            </a:pPr>
            <a:endParaRPr lang="en-US" altLang="en-US" sz="2600" smtClean="0"/>
          </a:p>
        </p:txBody>
      </p:sp>
      <p:pic>
        <p:nvPicPr>
          <p:cNvPr id="8196" name="Content Placeholder 6" descr="DSC00482.JPG"/>
          <p:cNvPicPr>
            <a:picLocks noGrp="1" noChangeAspect="1"/>
          </p:cNvPicPr>
          <p:nvPr>
            <p:ph sz="half" idx="2"/>
          </p:nvPr>
        </p:nvPicPr>
        <p:blipFill>
          <a:blip r:embed="rId3">
            <a:extLst>
              <a:ext uri="{28A0092B-C50C-407E-A947-70E740481C1C}">
                <a14:useLocalDpi xmlns:a14="http://schemas.microsoft.com/office/drawing/2010/main" val="0"/>
              </a:ext>
            </a:extLst>
          </a:blip>
          <a:srcRect l="-6168" r="-6168"/>
          <a:stretch>
            <a:fillRect/>
          </a:stretch>
        </p:blipFill>
        <p:spPr>
          <a:xfrm>
            <a:off x="533400" y="1981200"/>
            <a:ext cx="4100513" cy="4343400"/>
          </a:xfrm>
        </p:spPr>
      </p:pic>
      <p:sp>
        <p:nvSpPr>
          <p:cNvPr id="8197" name="Content Placeholder 5"/>
          <p:cNvSpPr>
            <a:spLocks noGrp="1"/>
          </p:cNvSpPr>
          <p:nvPr>
            <p:ph sz="quarter" idx="4"/>
          </p:nvPr>
        </p:nvSpPr>
        <p:spPr>
          <a:xfrm>
            <a:off x="4724400" y="2743200"/>
            <a:ext cx="4041775" cy="3541713"/>
          </a:xfrm>
        </p:spPr>
        <p:txBody>
          <a:bodyPr/>
          <a:lstStyle/>
          <a:p>
            <a:pPr eaLnBrk="1" hangingPunct="1">
              <a:lnSpc>
                <a:spcPct val="90000"/>
              </a:lnSpc>
            </a:pPr>
            <a:r>
              <a:rPr lang="en-US" altLang="en-US" smtClean="0"/>
              <a:t>There are four kinds of organic molecules:</a:t>
            </a:r>
          </a:p>
          <a:p>
            <a:pPr lvl="1" eaLnBrk="1" hangingPunct="1">
              <a:lnSpc>
                <a:spcPct val="90000"/>
              </a:lnSpc>
            </a:pPr>
            <a:r>
              <a:rPr lang="en-US" altLang="en-US" smtClean="0"/>
              <a:t>Carbohydrates</a:t>
            </a:r>
          </a:p>
          <a:p>
            <a:pPr lvl="1" eaLnBrk="1" hangingPunct="1">
              <a:lnSpc>
                <a:spcPct val="90000"/>
              </a:lnSpc>
            </a:pPr>
            <a:r>
              <a:rPr lang="en-US" altLang="en-US" smtClean="0"/>
              <a:t>Lipids (also called fats)</a:t>
            </a:r>
          </a:p>
          <a:p>
            <a:pPr lvl="1" eaLnBrk="1" hangingPunct="1">
              <a:lnSpc>
                <a:spcPct val="90000"/>
              </a:lnSpc>
            </a:pPr>
            <a:r>
              <a:rPr lang="en-US" altLang="en-US" smtClean="0"/>
              <a:t>Proteins</a:t>
            </a:r>
          </a:p>
          <a:p>
            <a:pPr lvl="1" eaLnBrk="1" hangingPunct="1">
              <a:lnSpc>
                <a:spcPct val="90000"/>
              </a:lnSpc>
            </a:pPr>
            <a:r>
              <a:rPr lang="en-US" altLang="en-US" smtClean="0"/>
              <a:t>Nucleic acids</a:t>
            </a:r>
          </a:p>
          <a:p>
            <a:pPr eaLnBrk="1" hangingPunct="1">
              <a:lnSpc>
                <a:spcPct val="90000"/>
              </a:lnSpc>
            </a:pPr>
            <a:r>
              <a:rPr lang="en-US" altLang="en-US" smtClean="0"/>
              <a:t>Each of these has different functions in the body</a:t>
            </a:r>
          </a:p>
          <a:p>
            <a:pPr eaLnBrk="1" hangingPunct="1">
              <a:lnSpc>
                <a:spcPct val="90000"/>
              </a:lnSpc>
              <a:buFont typeface="Wingdings" charset="2"/>
              <a:buNone/>
            </a:pPr>
            <a:endParaRPr lang="en-US" altLang="en-US" smtClean="0"/>
          </a:p>
        </p:txBody>
      </p:sp>
    </p:spTree>
    <p:extLst>
      <p:ext uri="{BB962C8B-B14F-4D97-AF65-F5344CB8AC3E}">
        <p14:creationId xmlns:p14="http://schemas.microsoft.com/office/powerpoint/2010/main" val="4048987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z="3200" smtClean="0">
                <a:solidFill>
                  <a:srgbClr val="FF0000"/>
                </a:solidFill>
              </a:rPr>
              <a:t>Jamie has swim practice later today, what should he eat for lunch to prepare? </a:t>
            </a:r>
          </a:p>
        </p:txBody>
      </p:sp>
      <p:sp>
        <p:nvSpPr>
          <p:cNvPr id="9219" name="Text Placeholder 7"/>
          <p:cNvSpPr>
            <a:spLocks noGrp="1"/>
          </p:cNvSpPr>
          <p:nvPr>
            <p:ph type="body" idx="1"/>
          </p:nvPr>
        </p:nvSpPr>
        <p:spPr>
          <a:xfrm>
            <a:off x="723900" y="1598613"/>
            <a:ext cx="3773488" cy="428625"/>
          </a:xfrm>
        </p:spPr>
        <p:txBody>
          <a:bodyPr/>
          <a:lstStyle/>
          <a:p>
            <a:pPr eaLnBrk="1" hangingPunct="1">
              <a:lnSpc>
                <a:spcPct val="80000"/>
              </a:lnSpc>
              <a:spcBef>
                <a:spcPct val="0"/>
              </a:spcBef>
            </a:pPr>
            <a:r>
              <a:rPr lang="en-US" altLang="en-US" sz="2600" smtClean="0"/>
              <a:t>What do you think?</a:t>
            </a:r>
          </a:p>
        </p:txBody>
      </p:sp>
      <p:sp>
        <p:nvSpPr>
          <p:cNvPr id="9220" name="Content Placeholder 4"/>
          <p:cNvSpPr>
            <a:spLocks noGrp="1"/>
          </p:cNvSpPr>
          <p:nvPr>
            <p:ph sz="half" idx="2"/>
          </p:nvPr>
        </p:nvSpPr>
        <p:spPr/>
        <p:txBody>
          <a:bodyPr/>
          <a:lstStyle/>
          <a:p>
            <a:pPr eaLnBrk="1" hangingPunct="1">
              <a:buFont typeface="Wingdings" charset="2"/>
              <a:buAutoNum type="alphaLcPeriod"/>
            </a:pPr>
            <a:r>
              <a:rPr lang="en-US" altLang="en-US" sz="2800" dirty="0" smtClean="0"/>
              <a:t>Whole grain pasta</a:t>
            </a:r>
          </a:p>
          <a:p>
            <a:pPr eaLnBrk="1" hangingPunct="1">
              <a:buFont typeface="Wingdings" charset="2"/>
              <a:buAutoNum type="alphaLcPeriod"/>
            </a:pPr>
            <a:r>
              <a:rPr lang="en-US" altLang="en-US" sz="2800" dirty="0" smtClean="0"/>
              <a:t>A big salad</a:t>
            </a:r>
          </a:p>
          <a:p>
            <a:pPr eaLnBrk="1" hangingPunct="1">
              <a:buFont typeface="Wingdings" charset="2"/>
              <a:buAutoNum type="alphaLcPeriod"/>
            </a:pPr>
            <a:r>
              <a:rPr lang="en-US" altLang="en-US" sz="2800" dirty="0" smtClean="0"/>
              <a:t>Steak</a:t>
            </a:r>
          </a:p>
          <a:p>
            <a:pPr eaLnBrk="1" hangingPunct="1">
              <a:buFont typeface="Wingdings" charset="2"/>
              <a:buNone/>
            </a:pPr>
            <a:endParaRPr lang="en-US" altLang="en-US" dirty="0" smtClean="0"/>
          </a:p>
        </p:txBody>
      </p:sp>
      <p:pic>
        <p:nvPicPr>
          <p:cNvPr id="922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695700"/>
            <a:ext cx="51054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903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z="3200" smtClean="0">
                <a:solidFill>
                  <a:srgbClr val="FF0000"/>
                </a:solidFill>
              </a:rPr>
              <a:t>Jamie has swim practice later today, what should he eat for lunch to prepare? </a:t>
            </a:r>
          </a:p>
        </p:txBody>
      </p:sp>
      <p:sp>
        <p:nvSpPr>
          <p:cNvPr id="9219" name="Text Placeholder 7"/>
          <p:cNvSpPr>
            <a:spLocks noGrp="1"/>
          </p:cNvSpPr>
          <p:nvPr>
            <p:ph type="body" idx="1"/>
          </p:nvPr>
        </p:nvSpPr>
        <p:spPr>
          <a:xfrm>
            <a:off x="723900" y="1598613"/>
            <a:ext cx="3773488" cy="428625"/>
          </a:xfrm>
        </p:spPr>
        <p:txBody>
          <a:bodyPr/>
          <a:lstStyle/>
          <a:p>
            <a:pPr eaLnBrk="1" hangingPunct="1">
              <a:lnSpc>
                <a:spcPct val="80000"/>
              </a:lnSpc>
              <a:spcBef>
                <a:spcPct val="0"/>
              </a:spcBef>
            </a:pPr>
            <a:r>
              <a:rPr lang="en-US" altLang="en-US" sz="2600" smtClean="0"/>
              <a:t>What do you think?</a:t>
            </a:r>
          </a:p>
        </p:txBody>
      </p:sp>
      <p:sp>
        <p:nvSpPr>
          <p:cNvPr id="9220" name="Content Placeholder 4"/>
          <p:cNvSpPr>
            <a:spLocks noGrp="1"/>
          </p:cNvSpPr>
          <p:nvPr>
            <p:ph sz="half" idx="2"/>
          </p:nvPr>
        </p:nvSpPr>
        <p:spPr/>
        <p:txBody>
          <a:bodyPr/>
          <a:lstStyle/>
          <a:p>
            <a:pPr eaLnBrk="1" hangingPunct="1">
              <a:buFont typeface="Wingdings" charset="2"/>
              <a:buAutoNum type="alphaLcPeriod"/>
            </a:pPr>
            <a:r>
              <a:rPr lang="en-US" altLang="en-US" sz="2800" dirty="0" smtClean="0">
                <a:solidFill>
                  <a:srgbClr val="FF0000"/>
                </a:solidFill>
              </a:rPr>
              <a:t>Whole grain pasta</a:t>
            </a:r>
          </a:p>
          <a:p>
            <a:pPr eaLnBrk="1" hangingPunct="1">
              <a:buFont typeface="Wingdings" charset="2"/>
              <a:buAutoNum type="alphaLcPeriod"/>
            </a:pPr>
            <a:r>
              <a:rPr lang="en-US" altLang="en-US" sz="2800" dirty="0" smtClean="0"/>
              <a:t>A big salad</a:t>
            </a:r>
          </a:p>
          <a:p>
            <a:pPr eaLnBrk="1" hangingPunct="1">
              <a:buFont typeface="Wingdings" charset="2"/>
              <a:buAutoNum type="alphaLcPeriod"/>
            </a:pPr>
            <a:r>
              <a:rPr lang="en-US" altLang="en-US" sz="2800" dirty="0" smtClean="0"/>
              <a:t>Steak</a:t>
            </a:r>
          </a:p>
          <a:p>
            <a:pPr eaLnBrk="1" hangingPunct="1">
              <a:buFont typeface="Wingdings" charset="2"/>
              <a:buNone/>
            </a:pPr>
            <a:endParaRPr lang="en-US" altLang="en-US" dirty="0" smtClean="0"/>
          </a:p>
        </p:txBody>
      </p:sp>
      <p:pic>
        <p:nvPicPr>
          <p:cNvPr id="922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695700"/>
            <a:ext cx="51054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531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228600"/>
            <a:ext cx="8229600" cy="1600200"/>
          </a:xfrm>
        </p:spPr>
        <p:txBody>
          <a:bodyPr/>
          <a:lstStyle/>
          <a:p>
            <a:pPr eaLnBrk="1" hangingPunct="1"/>
            <a:r>
              <a:rPr lang="en-US" altLang="en-US" sz="3600" b="1" smtClean="0">
                <a:solidFill>
                  <a:schemeClr val="tx2"/>
                </a:solidFill>
              </a:rPr>
              <a:t>CARBOHYDRATES</a:t>
            </a:r>
            <a:r>
              <a:rPr lang="en-US" altLang="en-US" sz="3600" b="1" smtClean="0">
                <a:solidFill>
                  <a:srgbClr val="FF0000"/>
                </a:solidFill>
              </a:rPr>
              <a:t> </a:t>
            </a:r>
            <a:r>
              <a:rPr lang="en-US" altLang="en-US" sz="3600" smtClean="0">
                <a:solidFill>
                  <a:schemeClr val="tx1"/>
                </a:solidFill>
              </a:rPr>
              <a:t>–what purpose do they serve?</a:t>
            </a:r>
          </a:p>
        </p:txBody>
      </p:sp>
      <p:sp>
        <p:nvSpPr>
          <p:cNvPr id="10243" name="Content Placeholder 2"/>
          <p:cNvSpPr>
            <a:spLocks noGrp="1"/>
          </p:cNvSpPr>
          <p:nvPr>
            <p:ph sz="half" idx="1"/>
          </p:nvPr>
        </p:nvSpPr>
        <p:spPr>
          <a:xfrm>
            <a:off x="457200" y="2438400"/>
            <a:ext cx="4114800" cy="3916363"/>
          </a:xfrm>
        </p:spPr>
        <p:txBody>
          <a:bodyPr/>
          <a:lstStyle/>
          <a:p>
            <a:pPr eaLnBrk="1" hangingPunct="1"/>
            <a:endParaRPr lang="en-US" altLang="en-US" smtClean="0"/>
          </a:p>
          <a:p>
            <a:pPr eaLnBrk="1" hangingPunct="1"/>
            <a:endParaRPr lang="en-US" altLang="en-US" smtClean="0"/>
          </a:p>
        </p:txBody>
      </p:sp>
      <p:pic>
        <p:nvPicPr>
          <p:cNvPr id="10244" name="Content Placeholder 4" descr="Mac&amp;Cheese.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65713" y="3733800"/>
            <a:ext cx="3763962" cy="2824163"/>
          </a:xfrm>
        </p:spPr>
      </p:pic>
      <p:sp>
        <p:nvSpPr>
          <p:cNvPr id="25605" name="Rectangle 5"/>
          <p:cNvSpPr>
            <a:spLocks noChangeArrowheads="1"/>
          </p:cNvSpPr>
          <p:nvPr/>
        </p:nvSpPr>
        <p:spPr bwMode="auto">
          <a:xfrm>
            <a:off x="304800" y="1600200"/>
            <a:ext cx="4648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buFont typeface="Arial" charset="0"/>
              <a:buChar char="•"/>
            </a:pPr>
            <a:r>
              <a:rPr lang="en-US" altLang="en-US" sz="2800" dirty="0"/>
              <a:t>Carbohydrates are the body’s primary source of </a:t>
            </a:r>
            <a:r>
              <a:rPr lang="en-US" altLang="en-US" sz="2800" b="1" dirty="0" smtClean="0"/>
              <a:t>fuel</a:t>
            </a:r>
          </a:p>
          <a:p>
            <a:pPr eaLnBrk="1" hangingPunct="1"/>
            <a:endParaRPr lang="en-US" altLang="en-US" sz="2800" b="1" dirty="0"/>
          </a:p>
          <a:p>
            <a:pPr eaLnBrk="1" hangingPunct="1">
              <a:buFont typeface="Arial" charset="0"/>
              <a:buChar char="•"/>
            </a:pPr>
            <a:r>
              <a:rPr lang="en-US" altLang="en-US" sz="2800" dirty="0"/>
              <a:t>They are found in bread, cake, potatoes, pasta</a:t>
            </a:r>
            <a:r>
              <a:rPr lang="en-US" altLang="en-US" sz="2800" dirty="0" smtClean="0"/>
              <a:t>…</a:t>
            </a:r>
          </a:p>
          <a:p>
            <a:pPr eaLnBrk="1" hangingPunct="1"/>
            <a:endParaRPr lang="en-US" altLang="en-US" sz="2800" dirty="0"/>
          </a:p>
          <a:p>
            <a:pPr eaLnBrk="1" hangingPunct="1">
              <a:buFont typeface="Arial" charset="0"/>
              <a:buChar char="•"/>
            </a:pPr>
            <a:r>
              <a:rPr lang="en-US" altLang="en-US" sz="2800" dirty="0"/>
              <a:t>They are also called ‘sugars’ because they are made of glucose, a sugar molecule</a:t>
            </a:r>
          </a:p>
        </p:txBody>
      </p:sp>
      <p:pic>
        <p:nvPicPr>
          <p:cNvPr id="10246" name="Picture 7" descr="http://www.3dchem.com/imagesofmolecules/Gluco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285875"/>
            <a:ext cx="218122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294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fade">
                                      <p:cBhvr>
                                        <p:cTn id="7" dur="500"/>
                                        <p:tgtEl>
                                          <p:spTgt spid="256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605">
                                            <p:txEl>
                                              <p:pRg st="2" end="2"/>
                                            </p:txEl>
                                          </p:spTgt>
                                        </p:tgtEl>
                                        <p:attrNameLst>
                                          <p:attrName>style.visibility</p:attrName>
                                        </p:attrNameLst>
                                      </p:cBhvr>
                                      <p:to>
                                        <p:strVal val="visible"/>
                                      </p:to>
                                    </p:set>
                                    <p:animEffect transition="in" filter="fade">
                                      <p:cBhvr>
                                        <p:cTn id="12" dur="500"/>
                                        <p:tgtEl>
                                          <p:spTgt spid="2560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605">
                                            <p:txEl>
                                              <p:pRg st="4" end="4"/>
                                            </p:txEl>
                                          </p:spTgt>
                                        </p:tgtEl>
                                        <p:attrNameLst>
                                          <p:attrName>style.visibility</p:attrName>
                                        </p:attrNameLst>
                                      </p:cBhvr>
                                      <p:to>
                                        <p:strVal val="visible"/>
                                      </p:to>
                                    </p:set>
                                    <p:animEffect transition="in" filter="fade">
                                      <p:cBhvr>
                                        <p:cTn id="17" dur="500"/>
                                        <p:tgtEl>
                                          <p:spTgt spid="256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dirty="0" smtClean="0"/>
              <a:t> Carbohydrates </a:t>
            </a:r>
          </a:p>
        </p:txBody>
      </p:sp>
      <p:sp>
        <p:nvSpPr>
          <p:cNvPr id="26626" name="Content Placeholder 2"/>
          <p:cNvSpPr>
            <a:spLocks noGrp="1"/>
          </p:cNvSpPr>
          <p:nvPr>
            <p:ph idx="1"/>
          </p:nvPr>
        </p:nvSpPr>
        <p:spPr/>
        <p:txBody>
          <a:bodyPr/>
          <a:lstStyle/>
          <a:p>
            <a:pPr eaLnBrk="1" hangingPunct="1"/>
            <a:r>
              <a:rPr lang="en-US" b="1" dirty="0" smtClean="0"/>
              <a:t>Functions</a:t>
            </a:r>
            <a:r>
              <a:rPr lang="en-US" dirty="0" smtClean="0"/>
              <a:t>: source of energy; also used to maintain plant structure</a:t>
            </a:r>
          </a:p>
          <a:p>
            <a:pPr eaLnBrk="1" hangingPunct="1"/>
            <a:r>
              <a:rPr lang="en-US" b="1" dirty="0" smtClean="0"/>
              <a:t>Made of: </a:t>
            </a:r>
            <a:r>
              <a:rPr lang="en-US" dirty="0" smtClean="0"/>
              <a:t>Carbon, Hydrogen, Oxygen </a:t>
            </a:r>
          </a:p>
          <a:p>
            <a:pPr eaLnBrk="1" hangingPunct="1"/>
            <a:r>
              <a:rPr lang="en-US" dirty="0" smtClean="0"/>
              <a:t>(1 C: 2 H: 1 O)</a:t>
            </a:r>
            <a:endParaRPr lang="en-US" b="1" dirty="0" smtClean="0"/>
          </a:p>
          <a:p>
            <a:pPr eaLnBrk="1" hangingPunct="1"/>
            <a:endParaRPr lang="en-US" b="1" dirty="0" smtClean="0"/>
          </a:p>
        </p:txBody>
      </p:sp>
      <p:pic>
        <p:nvPicPr>
          <p:cNvPr id="26627" name="Picture 5"/>
          <p:cNvPicPr>
            <a:picLocks noChangeAspect="1" noChangeArrowheads="1"/>
          </p:cNvPicPr>
          <p:nvPr/>
        </p:nvPicPr>
        <p:blipFill>
          <a:blip r:embed="rId2" cstate="print"/>
          <a:srcRect/>
          <a:stretch>
            <a:fillRect/>
          </a:stretch>
        </p:blipFill>
        <p:spPr bwMode="auto">
          <a:xfrm>
            <a:off x="1143000" y="4343400"/>
            <a:ext cx="2819400" cy="1693863"/>
          </a:xfrm>
          <a:prstGeom prst="rect">
            <a:avLst/>
          </a:prstGeom>
          <a:noFill/>
          <a:ln w="9525">
            <a:noFill/>
            <a:miter lim="800000"/>
            <a:headEnd/>
            <a:tailEnd/>
          </a:ln>
        </p:spPr>
      </p:pic>
      <p:pic>
        <p:nvPicPr>
          <p:cNvPr id="26628" name="Picture 6"/>
          <p:cNvPicPr>
            <a:picLocks noChangeAspect="1" noChangeArrowheads="1"/>
          </p:cNvPicPr>
          <p:nvPr/>
        </p:nvPicPr>
        <p:blipFill>
          <a:blip r:embed="rId3" cstate="print"/>
          <a:srcRect/>
          <a:stretch>
            <a:fillRect/>
          </a:stretch>
        </p:blipFill>
        <p:spPr bwMode="auto">
          <a:xfrm>
            <a:off x="5105400" y="3657600"/>
            <a:ext cx="2676525" cy="2809875"/>
          </a:xfrm>
          <a:prstGeom prst="rect">
            <a:avLst/>
          </a:prstGeom>
          <a:noFill/>
          <a:ln w="9525">
            <a:noFill/>
            <a:miter lim="800000"/>
            <a:headEnd/>
            <a:tailEnd/>
          </a:ln>
        </p:spPr>
      </p:pic>
      <p:sp>
        <p:nvSpPr>
          <p:cNvPr id="26629" name="TextBox 5"/>
          <p:cNvSpPr txBox="1">
            <a:spLocks noChangeArrowheads="1"/>
          </p:cNvSpPr>
          <p:nvPr/>
        </p:nvSpPr>
        <p:spPr bwMode="auto">
          <a:xfrm>
            <a:off x="3124200" y="3810000"/>
            <a:ext cx="1174750" cy="461963"/>
          </a:xfrm>
          <a:prstGeom prst="rect">
            <a:avLst/>
          </a:prstGeom>
          <a:noFill/>
          <a:ln w="9525">
            <a:noFill/>
            <a:miter lim="800000"/>
            <a:headEnd/>
            <a:tailEnd/>
          </a:ln>
        </p:spPr>
        <p:txBody>
          <a:bodyPr wrap="none">
            <a:spAutoFit/>
          </a:bodyPr>
          <a:lstStyle/>
          <a:p>
            <a:r>
              <a:rPr lang="en-US" sz="2400">
                <a:solidFill>
                  <a:srgbClr val="FF0000"/>
                </a:solidFill>
                <a:latin typeface="Calibri" pitchFamily="34" charset="0"/>
              </a:rPr>
              <a:t>Glucose</a:t>
            </a:r>
          </a:p>
        </p:txBody>
      </p:sp>
      <p:cxnSp>
        <p:nvCxnSpPr>
          <p:cNvPr id="8" name="Straight Arrow Connector 7"/>
          <p:cNvCxnSpPr/>
          <p:nvPr/>
        </p:nvCxnSpPr>
        <p:spPr>
          <a:xfrm>
            <a:off x="4267200" y="4191000"/>
            <a:ext cx="8382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rot="5400000">
            <a:off x="2933700" y="4305300"/>
            <a:ext cx="5334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9" name="Picture 7" descr="ribosedeoxyribose"/>
          <p:cNvPicPr>
            <a:picLocks noChangeAspect="1" noChangeArrowheads="1"/>
          </p:cNvPicPr>
          <p:nvPr/>
        </p:nvPicPr>
        <p:blipFill>
          <a:blip r:embed="rId4">
            <a:extLst>
              <a:ext uri="{28A0092B-C50C-407E-A947-70E740481C1C}">
                <a14:useLocalDpi xmlns:a14="http://schemas.microsoft.com/office/drawing/2010/main" val="0"/>
              </a:ext>
            </a:extLst>
          </a:blip>
          <a:srcRect l="37175" t="18114" r="33086"/>
          <a:stretch>
            <a:fillRect/>
          </a:stretch>
        </p:blipFill>
        <p:spPr bwMode="auto">
          <a:xfrm>
            <a:off x="7239000" y="228600"/>
            <a:ext cx="15240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482268" y="2514600"/>
            <a:ext cx="1037463" cy="369332"/>
          </a:xfrm>
          <a:prstGeom prst="rect">
            <a:avLst/>
          </a:prstGeom>
        </p:spPr>
        <p:txBody>
          <a:bodyPr wrap="none">
            <a:spAutoFit/>
          </a:bodyPr>
          <a:lstStyle/>
          <a:p>
            <a:pPr eaLnBrk="1" hangingPunct="1"/>
            <a:r>
              <a:rPr lang="en-US" altLang="en-US" dirty="0">
                <a:solidFill>
                  <a:srgbClr val="CC0099"/>
                </a:solidFill>
              </a:rPr>
              <a:t>C</a:t>
            </a:r>
            <a:r>
              <a:rPr lang="en-US" altLang="en-US" baseline="-25000" dirty="0">
                <a:solidFill>
                  <a:srgbClr val="CC0099"/>
                </a:solidFill>
              </a:rPr>
              <a:t>5</a:t>
            </a:r>
            <a:r>
              <a:rPr lang="en-US" altLang="en-US" dirty="0">
                <a:solidFill>
                  <a:srgbClr val="CC0099"/>
                </a:solidFill>
              </a:rPr>
              <a:t>H</a:t>
            </a:r>
            <a:r>
              <a:rPr lang="en-US" altLang="en-US" baseline="-25000" dirty="0">
                <a:solidFill>
                  <a:srgbClr val="CC0099"/>
                </a:solidFill>
              </a:rPr>
              <a:t>10</a:t>
            </a:r>
            <a:r>
              <a:rPr lang="en-US" altLang="en-US" dirty="0">
                <a:solidFill>
                  <a:srgbClr val="CC0099"/>
                </a:solidFill>
              </a:rPr>
              <a:t>O</a:t>
            </a:r>
            <a:r>
              <a:rPr lang="en-US" altLang="en-US" baseline="-25000" dirty="0">
                <a:solidFill>
                  <a:srgbClr val="CC0099"/>
                </a:solidFill>
              </a:rPr>
              <a:t>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dirty="0" smtClean="0"/>
              <a:t>Carbohydrates (Sugars)</a:t>
            </a:r>
          </a:p>
        </p:txBody>
      </p:sp>
      <p:sp>
        <p:nvSpPr>
          <p:cNvPr id="27650" name="Content Placeholder 2"/>
          <p:cNvSpPr>
            <a:spLocks noGrp="1"/>
          </p:cNvSpPr>
          <p:nvPr>
            <p:ph idx="1"/>
          </p:nvPr>
        </p:nvSpPr>
        <p:spPr/>
        <p:txBody>
          <a:bodyPr/>
          <a:lstStyle/>
          <a:p>
            <a:pPr eaLnBrk="1" hangingPunct="1">
              <a:lnSpc>
                <a:spcPct val="80000"/>
              </a:lnSpc>
            </a:pPr>
            <a:r>
              <a:rPr lang="en-US" b="1" dirty="0" smtClean="0">
                <a:cs typeface="Times New Roman" pitchFamily="18" charset="0"/>
              </a:rPr>
              <a:t>monosaccharide</a:t>
            </a:r>
            <a:r>
              <a:rPr lang="en-US" dirty="0" smtClean="0">
                <a:cs typeface="Times New Roman" pitchFamily="18" charset="0"/>
              </a:rPr>
              <a:t>: carbohydrate monomer, simple sugars</a:t>
            </a:r>
          </a:p>
          <a:p>
            <a:pPr eaLnBrk="1" hangingPunct="1">
              <a:buFont typeface="Arial" charset="0"/>
              <a:buNone/>
            </a:pPr>
            <a:r>
              <a:rPr lang="en-US" b="1" i="1" dirty="0" smtClean="0"/>
              <a:t>	</a:t>
            </a:r>
            <a:r>
              <a:rPr lang="en-US" dirty="0" smtClean="0"/>
              <a:t>Example: glucose and fructose</a:t>
            </a:r>
          </a:p>
          <a:p>
            <a:pPr eaLnBrk="1" hangingPunct="1"/>
            <a:r>
              <a:rPr lang="en-US" b="1" dirty="0" smtClean="0">
                <a:cs typeface="Times New Roman" pitchFamily="18" charset="0"/>
              </a:rPr>
              <a:t>disaccharide</a:t>
            </a:r>
            <a:r>
              <a:rPr lang="en-US" dirty="0" smtClean="0">
                <a:cs typeface="Times New Roman" pitchFamily="18" charset="0"/>
              </a:rPr>
              <a:t>: 2 monosaccharides form 2-sugar carbohydrate </a:t>
            </a:r>
          </a:p>
          <a:p>
            <a:pPr eaLnBrk="1" hangingPunct="1">
              <a:buFont typeface="Arial" charset="0"/>
              <a:buNone/>
            </a:pPr>
            <a:r>
              <a:rPr lang="en-US" dirty="0" smtClean="0">
                <a:cs typeface="Times New Roman" pitchFamily="18" charset="0"/>
              </a:rPr>
              <a:t>	Example: sucrose</a:t>
            </a:r>
            <a:endParaRPr lang="en-US" sz="2800" b="1" dirty="0">
              <a:cs typeface="Times New Roman" pitchFamily="18" charset="0"/>
            </a:endParaRPr>
          </a:p>
          <a:p>
            <a:pPr eaLnBrk="1" hangingPunct="1">
              <a:buFont typeface="Arial" charset="0"/>
              <a:buNone/>
            </a:pPr>
            <a:r>
              <a:rPr lang="en-US" dirty="0" smtClean="0">
                <a:cs typeface="Times New Roman" pitchFamily="18" charset="0"/>
              </a:rPr>
              <a:t>“-</a:t>
            </a:r>
            <a:r>
              <a:rPr lang="en-US" dirty="0" err="1" smtClean="0">
                <a:cs typeface="Times New Roman" pitchFamily="18" charset="0"/>
              </a:rPr>
              <a:t>ose</a:t>
            </a:r>
            <a:r>
              <a:rPr lang="en-US" dirty="0" smtClean="0">
                <a:cs typeface="Times New Roman" pitchFamily="18" charset="0"/>
              </a:rPr>
              <a:t>” means sugar</a:t>
            </a:r>
          </a:p>
          <a:p>
            <a:pPr eaLnBrk="1" hangingPunct="1">
              <a:buFont typeface="Arial" charset="0"/>
              <a:buNone/>
            </a:pPr>
            <a:r>
              <a:rPr lang="en-US" b="1" dirty="0">
                <a:cs typeface="Times New Roman" pitchFamily="18" charset="0"/>
              </a:rPr>
              <a:t>o</a:t>
            </a:r>
            <a:r>
              <a:rPr lang="en-US" b="1" dirty="0" smtClean="0">
                <a:cs typeface="Times New Roman" pitchFamily="18" charset="0"/>
              </a:rPr>
              <a:t>ligosaccharide</a:t>
            </a:r>
            <a:r>
              <a:rPr lang="en-US" dirty="0" smtClean="0">
                <a:cs typeface="Times New Roman" pitchFamily="18" charset="0"/>
              </a:rPr>
              <a:t>: 10-100 sugars</a:t>
            </a:r>
          </a:p>
          <a:p>
            <a:pPr eaLnBrk="1" hangingPunct="1">
              <a:buFont typeface="Arial" charset="0"/>
              <a:buNone/>
            </a:pPr>
            <a:r>
              <a:rPr lang="en-US" b="1" dirty="0">
                <a:cs typeface="Times New Roman" pitchFamily="18" charset="0"/>
              </a:rPr>
              <a:t>p</a:t>
            </a:r>
            <a:r>
              <a:rPr lang="en-US" b="1" dirty="0" smtClean="0">
                <a:cs typeface="Times New Roman" pitchFamily="18" charset="0"/>
              </a:rPr>
              <a:t>olysaccharide</a:t>
            </a:r>
            <a:r>
              <a:rPr lang="en-US" dirty="0" smtClean="0">
                <a:cs typeface="Times New Roman" pitchFamily="18" charset="0"/>
              </a:rPr>
              <a:t>: many sugars</a:t>
            </a:r>
          </a:p>
          <a:p>
            <a:pPr eaLnBrk="1" hangingPunct="1"/>
            <a:endParaRPr lang="en-US" b="1" i="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314325"/>
            <a:ext cx="8153400" cy="1143000"/>
          </a:xfrm>
        </p:spPr>
        <p:txBody>
          <a:bodyPr/>
          <a:lstStyle/>
          <a:p>
            <a:pPr eaLnBrk="1" hangingPunct="1"/>
            <a:r>
              <a:rPr lang="en-US" altLang="en-US" sz="3600" smtClean="0"/>
              <a:t>What would we see if we put a Hershey’s bar under a microscope?</a:t>
            </a:r>
          </a:p>
        </p:txBody>
      </p:sp>
      <p:sp>
        <p:nvSpPr>
          <p:cNvPr id="27651" name="Content Placeholder 2"/>
          <p:cNvSpPr>
            <a:spLocks noGrp="1"/>
          </p:cNvSpPr>
          <p:nvPr>
            <p:ph sz="half" idx="1"/>
          </p:nvPr>
        </p:nvSpPr>
        <p:spPr>
          <a:xfrm>
            <a:off x="533400" y="1524000"/>
            <a:ext cx="3967163" cy="4953000"/>
          </a:xfrm>
        </p:spPr>
        <p:txBody>
          <a:bodyPr>
            <a:normAutofit/>
          </a:bodyPr>
          <a:lstStyle/>
          <a:p>
            <a:pPr eaLnBrk="1" hangingPunct="1">
              <a:lnSpc>
                <a:spcPct val="80000"/>
              </a:lnSpc>
              <a:defRPr/>
            </a:pPr>
            <a:r>
              <a:rPr lang="en-US" sz="2000" dirty="0" smtClean="0"/>
              <a:t>A chocolate bar is made up of simple carbohydrates, those carbohydrates are actually small molecules called GLUCOSE.  </a:t>
            </a:r>
          </a:p>
          <a:p>
            <a:pPr lvl="1" eaLnBrk="1" hangingPunct="1">
              <a:lnSpc>
                <a:spcPct val="80000"/>
              </a:lnSpc>
              <a:buFont typeface="Arial" charset="0"/>
              <a:buChar char="•"/>
              <a:defRPr/>
            </a:pPr>
            <a:r>
              <a:rPr lang="en-US" sz="2000" dirty="0" smtClean="0"/>
              <a:t>Simple carbohydrates are called </a:t>
            </a:r>
            <a:r>
              <a:rPr lang="en-US" sz="2000" b="1" u="sng" dirty="0" err="1" smtClean="0">
                <a:solidFill>
                  <a:srgbClr val="FF0000"/>
                </a:solidFill>
              </a:rPr>
              <a:t>mono</a:t>
            </a:r>
            <a:r>
              <a:rPr lang="en-US" sz="2000" b="1" u="sng" dirty="0" err="1" smtClean="0"/>
              <a:t>saccharides</a:t>
            </a:r>
            <a:r>
              <a:rPr lang="en-US" sz="2000" b="1" u="sng" dirty="0" smtClean="0"/>
              <a:t>.</a:t>
            </a:r>
          </a:p>
          <a:p>
            <a:pPr lvl="1" eaLnBrk="1" hangingPunct="1">
              <a:lnSpc>
                <a:spcPct val="80000"/>
              </a:lnSpc>
              <a:buFont typeface="Arial" charset="0"/>
              <a:buChar char="•"/>
              <a:defRPr/>
            </a:pPr>
            <a:r>
              <a:rPr lang="en-US" sz="2000" i="1" dirty="0" smtClean="0"/>
              <a:t>Mono</a:t>
            </a:r>
            <a:r>
              <a:rPr lang="en-US" sz="2000" dirty="0" smtClean="0"/>
              <a:t> means 1 glucose molecule</a:t>
            </a:r>
          </a:p>
          <a:p>
            <a:pPr eaLnBrk="1" hangingPunct="1">
              <a:lnSpc>
                <a:spcPct val="80000"/>
              </a:lnSpc>
              <a:defRPr/>
            </a:pPr>
            <a:r>
              <a:rPr lang="en-US" sz="2000" dirty="0" smtClean="0"/>
              <a:t>Therefore, they are an immediate source of energy. Think of them like a bunch of M&amp;Ms spilled on a table. They are all loose and can be eaten immediately. That’s how </a:t>
            </a:r>
            <a:r>
              <a:rPr lang="en-US" sz="2000" dirty="0" err="1" smtClean="0"/>
              <a:t>monosaccarides</a:t>
            </a:r>
            <a:r>
              <a:rPr lang="en-US" sz="2000" dirty="0" smtClean="0"/>
              <a:t> are like, they are an immediate source of energy. </a:t>
            </a:r>
          </a:p>
          <a:p>
            <a:pPr eaLnBrk="1" hangingPunct="1">
              <a:lnSpc>
                <a:spcPct val="80000"/>
              </a:lnSpc>
              <a:buFont typeface="Wingdings" charset="2"/>
              <a:buNone/>
              <a:defRPr/>
            </a:pPr>
            <a:endParaRPr lang="en-US" sz="1100" dirty="0" smtClean="0"/>
          </a:p>
        </p:txBody>
      </p:sp>
      <p:pic>
        <p:nvPicPr>
          <p:cNvPr id="12292" name="Content Placeholder 6" descr="minis%20mm.jpg"/>
          <p:cNvPicPr>
            <a:picLocks noGrp="1" noChangeAspect="1"/>
          </p:cNvPicPr>
          <p:nvPr>
            <p:ph sz="half" idx="2"/>
          </p:nvPr>
        </p:nvPicPr>
        <p:blipFill>
          <a:blip r:embed="rId3">
            <a:extLst>
              <a:ext uri="{28A0092B-C50C-407E-A947-70E740481C1C}">
                <a14:useLocalDpi xmlns:a14="http://schemas.microsoft.com/office/drawing/2010/main" val="0"/>
              </a:ext>
            </a:extLst>
          </a:blip>
          <a:srcRect t="-30783" b="-30783"/>
          <a:stretch>
            <a:fillRect/>
          </a:stretch>
        </p:blipFill>
        <p:spPr>
          <a:xfrm>
            <a:off x="4648200" y="1587500"/>
            <a:ext cx="3776663" cy="4583113"/>
          </a:xfrm>
        </p:spPr>
      </p:pic>
    </p:spTree>
    <p:extLst>
      <p:ext uri="{BB962C8B-B14F-4D97-AF65-F5344CB8AC3E}">
        <p14:creationId xmlns:p14="http://schemas.microsoft.com/office/powerpoint/2010/main" val="549297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500"/>
                                        <p:tgtEl>
                                          <p:spTgt spid="27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5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dirty="0" smtClean="0"/>
              <a:t> Carbohydrates</a:t>
            </a:r>
          </a:p>
        </p:txBody>
      </p:sp>
      <p:sp>
        <p:nvSpPr>
          <p:cNvPr id="28674" name="Content Placeholder 2"/>
          <p:cNvSpPr>
            <a:spLocks noGrp="1"/>
          </p:cNvSpPr>
          <p:nvPr>
            <p:ph idx="1"/>
          </p:nvPr>
        </p:nvSpPr>
        <p:spPr/>
        <p:txBody>
          <a:bodyPr/>
          <a:lstStyle/>
          <a:p>
            <a:pPr eaLnBrk="1" hangingPunct="1"/>
            <a:r>
              <a:rPr lang="en-US" b="1" dirty="0" smtClean="0">
                <a:cs typeface="Times New Roman" pitchFamily="18" charset="0"/>
              </a:rPr>
              <a:t>polysaccharide</a:t>
            </a:r>
            <a:r>
              <a:rPr lang="en-US" dirty="0" smtClean="0">
                <a:cs typeface="Times New Roman" pitchFamily="18" charset="0"/>
              </a:rPr>
              <a:t>: carbohydrate polymer (</a:t>
            </a:r>
            <a:r>
              <a:rPr lang="en-US" dirty="0" smtClean="0"/>
              <a:t>forms when sugars join together in a long chain)</a:t>
            </a:r>
            <a:r>
              <a:rPr lang="en-US" dirty="0" smtClean="0">
                <a:cs typeface="Times New Roman" pitchFamily="18" charset="0"/>
              </a:rPr>
              <a:t> </a:t>
            </a:r>
          </a:p>
          <a:p>
            <a:pPr eaLnBrk="1" hangingPunct="1"/>
            <a:r>
              <a:rPr lang="en-US" dirty="0" smtClean="0"/>
              <a:t>Bonds that hold sugars together:  </a:t>
            </a:r>
            <a:r>
              <a:rPr lang="en-US" b="1" dirty="0" err="1" smtClean="0"/>
              <a:t>glycosidic</a:t>
            </a:r>
            <a:r>
              <a:rPr lang="en-US" b="1" dirty="0" smtClean="0"/>
              <a:t> bond.</a:t>
            </a:r>
          </a:p>
          <a:p>
            <a:pPr eaLnBrk="1" hangingPunct="1">
              <a:buFont typeface="Arial" charset="0"/>
              <a:buNone/>
            </a:pPr>
            <a:r>
              <a:rPr lang="en-US" b="1" dirty="0" smtClean="0"/>
              <a:t>	</a:t>
            </a:r>
            <a:r>
              <a:rPr lang="en-US" dirty="0" smtClean="0"/>
              <a:t>Examples:</a:t>
            </a:r>
          </a:p>
          <a:p>
            <a:pPr eaLnBrk="1" hangingPunct="1">
              <a:lnSpc>
                <a:spcPct val="80000"/>
              </a:lnSpc>
              <a:buFont typeface="Arial" charset="0"/>
              <a:buNone/>
            </a:pPr>
            <a:r>
              <a:rPr lang="en-US" b="1" dirty="0" smtClean="0"/>
              <a:t>		</a:t>
            </a:r>
            <a:r>
              <a:rPr lang="en-US" dirty="0" smtClean="0"/>
              <a:t>1) </a:t>
            </a:r>
            <a:r>
              <a:rPr lang="en-US" b="1" i="1" dirty="0" smtClean="0">
                <a:cs typeface="Times New Roman" pitchFamily="18" charset="0"/>
              </a:rPr>
              <a:t>starch</a:t>
            </a:r>
            <a:r>
              <a:rPr lang="en-US" dirty="0" smtClean="0">
                <a:cs typeface="Times New Roman" pitchFamily="18" charset="0"/>
              </a:rPr>
              <a:t>: used as food storage by plants</a:t>
            </a:r>
            <a:endParaRPr lang="en-US" dirty="0" smtClean="0"/>
          </a:p>
          <a:p>
            <a:pPr eaLnBrk="1" hangingPunct="1">
              <a:lnSpc>
                <a:spcPct val="80000"/>
              </a:lnSpc>
              <a:buFont typeface="Arial" charset="0"/>
              <a:buNone/>
            </a:pPr>
            <a:r>
              <a:rPr lang="en-US" dirty="0" smtClean="0">
                <a:cs typeface="Times New Roman" pitchFamily="18" charset="0"/>
              </a:rPr>
              <a:t>		2) </a:t>
            </a:r>
            <a:r>
              <a:rPr lang="en-US" b="1" i="1" dirty="0" smtClean="0">
                <a:cs typeface="Times New Roman" pitchFamily="18" charset="0"/>
              </a:rPr>
              <a:t>glycogen</a:t>
            </a:r>
            <a:r>
              <a:rPr lang="en-US" dirty="0" smtClean="0">
                <a:cs typeface="Times New Roman" pitchFamily="18" charset="0"/>
              </a:rPr>
              <a:t>: form in which animals store 	food</a:t>
            </a:r>
          </a:p>
          <a:p>
            <a:pPr eaLnBrk="1" hangingPunct="1">
              <a:lnSpc>
                <a:spcPct val="80000"/>
              </a:lnSpc>
              <a:buFont typeface="Arial" charset="0"/>
              <a:buNone/>
            </a:pPr>
            <a:r>
              <a:rPr lang="en-US" dirty="0" smtClean="0">
                <a:cs typeface="Times New Roman" pitchFamily="18" charset="0"/>
              </a:rPr>
              <a:t>		3) </a:t>
            </a:r>
            <a:r>
              <a:rPr lang="en-US" b="1" i="1" dirty="0" smtClean="0">
                <a:cs typeface="Times New Roman" pitchFamily="18" charset="0"/>
              </a:rPr>
              <a:t>cellulose</a:t>
            </a:r>
            <a:r>
              <a:rPr lang="en-US" dirty="0" smtClean="0">
                <a:cs typeface="Times New Roman" pitchFamily="18" charset="0"/>
              </a:rPr>
              <a:t>: cell walls in plants </a:t>
            </a:r>
            <a:r>
              <a:rPr lang="en-US" dirty="0" smtClean="0"/>
              <a:t>  </a:t>
            </a:r>
          </a:p>
          <a:p>
            <a:pPr eaLnBrk="1" hangingPunct="1">
              <a:buFont typeface="Arial" charset="0"/>
              <a:buNone/>
            </a:pPr>
            <a:endParaRPr lang="en-US"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z="4000" smtClean="0"/>
              <a:t>What would we see if we put a baked potato under a microscope? </a:t>
            </a:r>
          </a:p>
        </p:txBody>
      </p:sp>
      <p:sp>
        <p:nvSpPr>
          <p:cNvPr id="28675" name="Content Placeholder 2"/>
          <p:cNvSpPr>
            <a:spLocks noGrp="1"/>
          </p:cNvSpPr>
          <p:nvPr>
            <p:ph sz="half" idx="1"/>
          </p:nvPr>
        </p:nvSpPr>
        <p:spPr>
          <a:xfrm>
            <a:off x="228600" y="1447800"/>
            <a:ext cx="6096000" cy="5270500"/>
          </a:xfrm>
        </p:spPr>
        <p:txBody>
          <a:bodyPr>
            <a:normAutofit lnSpcReduction="10000"/>
          </a:bodyPr>
          <a:lstStyle/>
          <a:p>
            <a:pPr lvl="1" eaLnBrk="1" hangingPunct="1">
              <a:lnSpc>
                <a:spcPct val="90000"/>
              </a:lnSpc>
              <a:defRPr/>
            </a:pPr>
            <a:r>
              <a:rPr lang="en-US" dirty="0" smtClean="0"/>
              <a:t>A potato is a Complex Carbohydrate or </a:t>
            </a:r>
            <a:r>
              <a:rPr lang="en-US" b="1" i="1" dirty="0" smtClean="0"/>
              <a:t>“starch”</a:t>
            </a:r>
            <a:r>
              <a:rPr lang="en-US" dirty="0" smtClean="0"/>
              <a:t> that is made up of </a:t>
            </a:r>
            <a:r>
              <a:rPr lang="en-US" b="1" u="sng" dirty="0" smtClean="0">
                <a:solidFill>
                  <a:srgbClr val="FF0000"/>
                </a:solidFill>
              </a:rPr>
              <a:t>poly</a:t>
            </a:r>
            <a:r>
              <a:rPr lang="en-US" b="1" u="sng" dirty="0" smtClean="0"/>
              <a:t>saccharides</a:t>
            </a:r>
          </a:p>
          <a:p>
            <a:pPr lvl="1" eaLnBrk="1" hangingPunct="1">
              <a:lnSpc>
                <a:spcPct val="90000"/>
              </a:lnSpc>
              <a:defRPr/>
            </a:pPr>
            <a:r>
              <a:rPr lang="en-US" i="1" dirty="0" smtClean="0"/>
              <a:t>Poly</a:t>
            </a:r>
            <a:r>
              <a:rPr lang="en-US" dirty="0" smtClean="0"/>
              <a:t> means more than 1 glucose molecule </a:t>
            </a:r>
          </a:p>
          <a:p>
            <a:pPr eaLnBrk="1" hangingPunct="1">
              <a:lnSpc>
                <a:spcPct val="90000"/>
              </a:lnSpc>
              <a:defRPr/>
            </a:pPr>
            <a:r>
              <a:rPr lang="en-US" sz="2400" dirty="0" smtClean="0"/>
              <a:t>Think about it like a candied necklace. The glucose are the candies that create a long </a:t>
            </a:r>
            <a:r>
              <a:rPr lang="en-US" sz="2400" b="1" i="1" dirty="0" smtClean="0"/>
              <a:t>chain</a:t>
            </a:r>
            <a:r>
              <a:rPr lang="en-US" sz="2400" dirty="0" smtClean="0"/>
              <a:t>. You would have to break it to be able to eat the candies, just like how you would have to break down the starch to get your energy.</a:t>
            </a:r>
          </a:p>
          <a:p>
            <a:pPr eaLnBrk="1" hangingPunct="1">
              <a:lnSpc>
                <a:spcPct val="90000"/>
              </a:lnSpc>
              <a:defRPr/>
            </a:pPr>
            <a:r>
              <a:rPr lang="en-US" sz="2400" dirty="0"/>
              <a:t>So </a:t>
            </a:r>
            <a:r>
              <a:rPr lang="en-US" sz="2400" u="sng" dirty="0"/>
              <a:t>potatoes</a:t>
            </a:r>
            <a:r>
              <a:rPr lang="en-US" sz="2400" dirty="0"/>
              <a:t> (plants)store their energy as the complex carbohydrate called </a:t>
            </a:r>
            <a:r>
              <a:rPr lang="en-US" sz="2400" u="sng" dirty="0"/>
              <a:t>starch.</a:t>
            </a:r>
          </a:p>
          <a:p>
            <a:pPr eaLnBrk="1" hangingPunct="1">
              <a:lnSpc>
                <a:spcPct val="90000"/>
              </a:lnSpc>
              <a:defRPr/>
            </a:pPr>
            <a:r>
              <a:rPr lang="en-US" sz="2400" dirty="0"/>
              <a:t>Plants can also have a complex carbohydrate called </a:t>
            </a:r>
            <a:r>
              <a:rPr lang="en-US" sz="2400" u="sng" dirty="0"/>
              <a:t>cellulose.</a:t>
            </a:r>
          </a:p>
          <a:p>
            <a:pPr eaLnBrk="1" hangingPunct="1">
              <a:lnSpc>
                <a:spcPct val="90000"/>
              </a:lnSpc>
              <a:defRPr/>
            </a:pPr>
            <a:r>
              <a:rPr lang="en-US" sz="2400" dirty="0"/>
              <a:t>We call cellulose </a:t>
            </a:r>
            <a:r>
              <a:rPr lang="en-US" sz="2400" u="sng" dirty="0"/>
              <a:t>fiber</a:t>
            </a:r>
            <a:r>
              <a:rPr lang="en-US" sz="2400" dirty="0"/>
              <a:t> when we eat it.</a:t>
            </a:r>
          </a:p>
          <a:p>
            <a:pPr eaLnBrk="1" hangingPunct="1">
              <a:lnSpc>
                <a:spcPct val="90000"/>
              </a:lnSpc>
              <a:defRPr/>
            </a:pPr>
            <a:endParaRPr lang="en-US" sz="2000" dirty="0"/>
          </a:p>
          <a:p>
            <a:pPr eaLnBrk="1" hangingPunct="1">
              <a:lnSpc>
                <a:spcPct val="90000"/>
              </a:lnSpc>
              <a:defRPr/>
            </a:pPr>
            <a:endParaRPr lang="en-US" sz="2000" dirty="0" smtClean="0"/>
          </a:p>
        </p:txBody>
      </p:sp>
      <p:pic>
        <p:nvPicPr>
          <p:cNvPr id="13316" name="Content Placeholder 4" descr="GR_624201.jpg"/>
          <p:cNvPicPr>
            <a:picLocks noGrp="1" noChangeAspect="1"/>
          </p:cNvPicPr>
          <p:nvPr>
            <p:ph sz="half" idx="2"/>
          </p:nvPr>
        </p:nvPicPr>
        <p:blipFill>
          <a:blip r:embed="rId3">
            <a:extLst>
              <a:ext uri="{28A0092B-C50C-407E-A947-70E740481C1C}">
                <a14:useLocalDpi xmlns:a14="http://schemas.microsoft.com/office/drawing/2010/main" val="0"/>
              </a:ext>
            </a:extLst>
          </a:blip>
          <a:srcRect t="-14825" b="-14825"/>
          <a:stretch>
            <a:fillRect/>
          </a:stretch>
        </p:blipFill>
        <p:spPr>
          <a:xfrm>
            <a:off x="6477000" y="1600200"/>
            <a:ext cx="2328863" cy="2826157"/>
          </a:xfrm>
        </p:spPr>
      </p:pic>
    </p:spTree>
    <p:extLst>
      <p:ext uri="{BB962C8B-B14F-4D97-AF65-F5344CB8AC3E}">
        <p14:creationId xmlns:p14="http://schemas.microsoft.com/office/powerpoint/2010/main" val="663236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fade">
                                      <p:cBhvr>
                                        <p:cTn id="27" dur="500"/>
                                        <p:tgtEl>
                                          <p:spTgt spid="286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fade">
                                      <p:cBhvr>
                                        <p:cTn id="32" dur="5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What elements are most common in our cells?</a:t>
            </a:r>
            <a:endParaRPr lang="en-US" dirty="0"/>
          </a:p>
        </p:txBody>
      </p:sp>
      <p:sp>
        <p:nvSpPr>
          <p:cNvPr id="17410" name="Content Placeholder 2"/>
          <p:cNvSpPr>
            <a:spLocks noGrp="1"/>
          </p:cNvSpPr>
          <p:nvPr>
            <p:ph idx="1"/>
          </p:nvPr>
        </p:nvSpPr>
        <p:spPr/>
        <p:txBody>
          <a:bodyPr/>
          <a:lstStyle/>
          <a:p>
            <a:pPr eaLnBrk="1" hangingPunct="1"/>
            <a:r>
              <a:rPr lang="en-US" b="1" smtClean="0"/>
              <a:t>C</a:t>
            </a:r>
            <a:r>
              <a:rPr lang="en-US" smtClean="0"/>
              <a:t>arbon, </a:t>
            </a:r>
            <a:r>
              <a:rPr lang="en-US" b="1" smtClean="0"/>
              <a:t>H</a:t>
            </a:r>
            <a:r>
              <a:rPr lang="en-US" smtClean="0"/>
              <a:t>ydrogen, </a:t>
            </a:r>
            <a:r>
              <a:rPr lang="en-US" b="1" smtClean="0"/>
              <a:t>N</a:t>
            </a:r>
            <a:r>
              <a:rPr lang="en-US" smtClean="0"/>
              <a:t>itrogen, </a:t>
            </a:r>
            <a:r>
              <a:rPr lang="en-US" b="1" smtClean="0"/>
              <a:t>O</a:t>
            </a:r>
            <a:r>
              <a:rPr lang="en-US" smtClean="0"/>
              <a:t>xygen, </a:t>
            </a:r>
            <a:r>
              <a:rPr lang="en-US" b="1" smtClean="0"/>
              <a:t>P</a:t>
            </a:r>
            <a:r>
              <a:rPr lang="en-US" smtClean="0"/>
              <a:t>hosphorus, and </a:t>
            </a:r>
            <a:r>
              <a:rPr lang="en-US" b="1" smtClean="0"/>
              <a:t>S</a:t>
            </a:r>
            <a:r>
              <a:rPr lang="en-US" smtClean="0"/>
              <a:t>ulfur.</a:t>
            </a:r>
          </a:p>
          <a:p>
            <a:pPr eaLnBrk="1" hangingPunct="1"/>
            <a:r>
              <a:rPr lang="en-US" smtClean="0"/>
              <a:t>Remember </a:t>
            </a:r>
            <a:r>
              <a:rPr lang="en-US" b="1" i="1" smtClean="0"/>
              <a:t>CHNOPS</a:t>
            </a:r>
            <a:r>
              <a:rPr lang="en-US" smtClean="0"/>
              <a:t>!</a:t>
            </a:r>
          </a:p>
        </p:txBody>
      </p:sp>
      <p:pic>
        <p:nvPicPr>
          <p:cNvPr id="17411" name="Picture 2" descr="http://djarn.edublogs.org/files/2011/01/periodic-table-2jh1745.gif"/>
          <p:cNvPicPr>
            <a:picLocks noChangeAspect="1" noChangeArrowheads="1"/>
          </p:cNvPicPr>
          <p:nvPr/>
        </p:nvPicPr>
        <p:blipFill>
          <a:blip r:embed="rId2" cstate="print"/>
          <a:srcRect/>
          <a:stretch>
            <a:fillRect/>
          </a:stretch>
        </p:blipFill>
        <p:spPr bwMode="auto">
          <a:xfrm>
            <a:off x="4419600" y="3505200"/>
            <a:ext cx="450215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z="4000" smtClean="0">
                <a:solidFill>
                  <a:srgbClr val="002060"/>
                </a:solidFill>
              </a:rPr>
              <a:t>How come we hear that we can lose weight by eating fewer carbs?</a:t>
            </a:r>
          </a:p>
        </p:txBody>
      </p:sp>
      <p:sp>
        <p:nvSpPr>
          <p:cNvPr id="30723" name="Content Placeholder 2"/>
          <p:cNvSpPr>
            <a:spLocks noGrp="1"/>
          </p:cNvSpPr>
          <p:nvPr>
            <p:ph sz="half" idx="1"/>
          </p:nvPr>
        </p:nvSpPr>
        <p:spPr>
          <a:xfrm>
            <a:off x="304800" y="1447800"/>
            <a:ext cx="5257800" cy="5105400"/>
          </a:xfrm>
        </p:spPr>
        <p:txBody>
          <a:bodyPr>
            <a:normAutofit fontScale="92500" lnSpcReduction="10000"/>
          </a:bodyPr>
          <a:lstStyle/>
          <a:p>
            <a:pPr marL="273050" lvl="4" indent="-273050" eaLnBrk="1" hangingPunct="1">
              <a:buClr>
                <a:srgbClr val="F2EC86"/>
              </a:buClr>
              <a:buSzPct val="95000"/>
              <a:defRPr/>
            </a:pPr>
            <a:r>
              <a:rPr lang="en-US" sz="2400" dirty="0" smtClean="0"/>
              <a:t>If there are </a:t>
            </a:r>
            <a:r>
              <a:rPr lang="en-US" sz="2400" b="1" u="sng" dirty="0" smtClean="0"/>
              <a:t>not enough </a:t>
            </a:r>
            <a:r>
              <a:rPr lang="en-US" sz="2400" dirty="0" smtClean="0"/>
              <a:t>carbohydrates in your body, then large amounts of fats that we have stored in us are used for energy.</a:t>
            </a:r>
          </a:p>
          <a:p>
            <a:pPr marL="273050" lvl="4" indent="-273050" eaLnBrk="1" hangingPunct="1">
              <a:buClr>
                <a:srgbClr val="F2EC86"/>
              </a:buClr>
              <a:buSzPct val="95000"/>
              <a:defRPr/>
            </a:pPr>
            <a:r>
              <a:rPr lang="en-US" sz="2400" dirty="0" smtClean="0"/>
              <a:t>Once carbs are broken down into glucose, insulin converts it into </a:t>
            </a:r>
            <a:r>
              <a:rPr lang="en-US" sz="2400" b="1" i="1" dirty="0" smtClean="0"/>
              <a:t>glycogen</a:t>
            </a:r>
            <a:r>
              <a:rPr lang="en-US" sz="2400" dirty="0" smtClean="0"/>
              <a:t> which is stored in our liver and muscles.</a:t>
            </a:r>
          </a:p>
          <a:p>
            <a:pPr marL="273050" lvl="4" indent="-273050" eaLnBrk="1" hangingPunct="1">
              <a:buClr>
                <a:srgbClr val="F2EC86"/>
              </a:buClr>
              <a:buSzPct val="95000"/>
              <a:defRPr/>
            </a:pPr>
            <a:endParaRPr lang="en-US" sz="2400" dirty="0"/>
          </a:p>
          <a:p>
            <a:pPr marL="273050" lvl="4" indent="-273050" eaLnBrk="1" hangingPunct="1">
              <a:buClr>
                <a:srgbClr val="F2EC86"/>
              </a:buClr>
              <a:buSzPct val="95000"/>
              <a:defRPr/>
            </a:pPr>
            <a:r>
              <a:rPr lang="en-US" sz="2400" dirty="0"/>
              <a:t>So animals store energy in complex carbohydrates known as </a:t>
            </a:r>
            <a:r>
              <a:rPr lang="en-US" sz="2400" u="sng" dirty="0"/>
              <a:t>GLYCOGEN</a:t>
            </a:r>
            <a:r>
              <a:rPr lang="en-US" sz="2400" u="sng" dirty="0" smtClean="0"/>
              <a:t>.</a:t>
            </a:r>
          </a:p>
          <a:p>
            <a:pPr marL="273050" lvl="4" indent="-273050" eaLnBrk="1" hangingPunct="1">
              <a:buClr>
                <a:srgbClr val="F2EC86"/>
              </a:buClr>
              <a:buSzPct val="95000"/>
              <a:defRPr/>
            </a:pPr>
            <a:endParaRPr lang="en-US" sz="2400" u="sng" dirty="0"/>
          </a:p>
          <a:p>
            <a:pPr marL="273050" lvl="4" indent="-273050" eaLnBrk="1" hangingPunct="1">
              <a:buClr>
                <a:srgbClr val="F2EC86"/>
              </a:buClr>
              <a:buSzPct val="95000"/>
              <a:defRPr/>
            </a:pPr>
            <a:r>
              <a:rPr lang="en-US" sz="2400" dirty="0"/>
              <a:t>When we have too much glucose to be converted into glycogen (when our body doesn’t have room for any more glycogen) then the remainder is stored as </a:t>
            </a:r>
            <a:r>
              <a:rPr lang="en-US" sz="2400" u="sng" dirty="0"/>
              <a:t>FAT</a:t>
            </a:r>
            <a:r>
              <a:rPr lang="en-US" sz="2400" dirty="0"/>
              <a:t>.</a:t>
            </a:r>
          </a:p>
          <a:p>
            <a:pPr marL="273050" lvl="4" indent="-273050" eaLnBrk="1" hangingPunct="1">
              <a:buClr>
                <a:srgbClr val="F2EC86"/>
              </a:buClr>
              <a:buSzPct val="95000"/>
              <a:defRPr/>
            </a:pPr>
            <a:endParaRPr lang="en-US" sz="2000" dirty="0" smtClean="0"/>
          </a:p>
        </p:txBody>
      </p:sp>
      <p:pic>
        <p:nvPicPr>
          <p:cNvPr id="14340" name="Content Placeholder 4" descr="908_22_1746---A-baguette_web.jpg"/>
          <p:cNvPicPr>
            <a:picLocks noGrp="1" noChangeAspect="1"/>
          </p:cNvPicPr>
          <p:nvPr>
            <p:ph sz="half" idx="2"/>
          </p:nvPr>
        </p:nvPicPr>
        <p:blipFill>
          <a:blip r:embed="rId3">
            <a:extLst>
              <a:ext uri="{28A0092B-C50C-407E-A947-70E740481C1C}">
                <a14:useLocalDpi xmlns:a14="http://schemas.microsoft.com/office/drawing/2010/main" val="0"/>
              </a:ext>
            </a:extLst>
          </a:blip>
          <a:srcRect t="-40562" b="-40562"/>
          <a:stretch>
            <a:fillRect/>
          </a:stretch>
        </p:blipFill>
        <p:spPr>
          <a:xfrm>
            <a:off x="5714352" y="1587501"/>
            <a:ext cx="2710511" cy="3289300"/>
          </a:xfrm>
        </p:spPr>
      </p:pic>
    </p:spTree>
    <p:extLst>
      <p:ext uri="{BB962C8B-B14F-4D97-AF65-F5344CB8AC3E}">
        <p14:creationId xmlns:p14="http://schemas.microsoft.com/office/powerpoint/2010/main" val="2708788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Effect transition="in" filter="fade">
                                      <p:cBhvr>
                                        <p:cTn id="17" dur="500"/>
                                        <p:tgtEl>
                                          <p:spTgt spid="307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23">
                                            <p:txEl>
                                              <p:pRg st="5" end="5"/>
                                            </p:txEl>
                                          </p:spTgt>
                                        </p:tgtEl>
                                        <p:attrNameLst>
                                          <p:attrName>style.visibility</p:attrName>
                                        </p:attrNameLst>
                                      </p:cBhvr>
                                      <p:to>
                                        <p:strVal val="visible"/>
                                      </p:to>
                                    </p:set>
                                    <p:animEffect transition="in" filter="fade">
                                      <p:cBhvr>
                                        <p:cTn id="22" dur="5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descr="sb4865f1"/>
          <p:cNvPicPr>
            <a:picLocks noChangeAspect="1" noChangeArrowheads="1"/>
          </p:cNvPicPr>
          <p:nvPr/>
        </p:nvPicPr>
        <p:blipFill>
          <a:blip r:embed="rId2" cstate="print"/>
          <a:srcRect/>
          <a:stretch>
            <a:fillRect/>
          </a:stretch>
        </p:blipFill>
        <p:spPr bwMode="auto">
          <a:xfrm>
            <a:off x="1219200" y="990600"/>
            <a:ext cx="7086600" cy="514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88" y="609600"/>
            <a:ext cx="7693025" cy="1143000"/>
          </a:xfrm>
        </p:spPr>
        <p:txBody>
          <a:bodyPr/>
          <a:lstStyle/>
          <a:p>
            <a:r>
              <a:rPr lang="en-US" altLang="en-US" sz="2400" smtClean="0"/>
              <a:t>Simple carbs have one ring – </a:t>
            </a:r>
            <a:r>
              <a:rPr lang="en-US" altLang="en-US" sz="2400" b="1" smtClean="0">
                <a:solidFill>
                  <a:srgbClr val="CC00CC"/>
                </a:solidFill>
              </a:rPr>
              <a:t>monosaccharides</a:t>
            </a:r>
            <a:br>
              <a:rPr lang="en-US" altLang="en-US" sz="2400" b="1" smtClean="0">
                <a:solidFill>
                  <a:srgbClr val="CC00CC"/>
                </a:solidFill>
              </a:rPr>
            </a:br>
            <a:r>
              <a:rPr lang="en-US" altLang="en-US" sz="2400" smtClean="0"/>
              <a:t>Carbs with two rings joined together - </a:t>
            </a:r>
            <a:r>
              <a:rPr lang="en-US" altLang="en-US" sz="2400" b="1" smtClean="0">
                <a:solidFill>
                  <a:srgbClr val="CC00CC"/>
                </a:solidFill>
              </a:rPr>
              <a:t>disaccharides</a:t>
            </a:r>
            <a:br>
              <a:rPr lang="en-US" altLang="en-US" sz="2400" b="1" smtClean="0">
                <a:solidFill>
                  <a:srgbClr val="CC00CC"/>
                </a:solidFill>
              </a:rPr>
            </a:br>
            <a:r>
              <a:rPr lang="en-US" altLang="en-US" sz="2400" smtClean="0"/>
              <a:t>Multiple rings – </a:t>
            </a:r>
            <a:r>
              <a:rPr lang="en-US" altLang="en-US" sz="2400" b="1" smtClean="0">
                <a:solidFill>
                  <a:srgbClr val="CC00CC"/>
                </a:solidFill>
              </a:rPr>
              <a:t>polysaccharides</a:t>
            </a:r>
            <a:br>
              <a:rPr lang="en-US" altLang="en-US" sz="2400" b="1" smtClean="0">
                <a:solidFill>
                  <a:srgbClr val="CC00CC"/>
                </a:solidFill>
              </a:rPr>
            </a:br>
            <a:r>
              <a:rPr lang="en-US" altLang="en-US" sz="2400" b="1" smtClean="0">
                <a:solidFill>
                  <a:srgbClr val="CC00CC"/>
                </a:solidFill>
              </a:rPr>
              <a:t>Saccharide = sugar</a:t>
            </a:r>
            <a:br>
              <a:rPr lang="en-US" altLang="en-US" sz="2400" b="1" smtClean="0">
                <a:solidFill>
                  <a:srgbClr val="CC00CC"/>
                </a:solidFill>
              </a:rPr>
            </a:br>
            <a:endParaRPr lang="en-US" altLang="en-US" sz="2400" smtClean="0"/>
          </a:p>
        </p:txBody>
      </p:sp>
      <p:pic>
        <p:nvPicPr>
          <p:cNvPr id="5" name="Picture 4" descr="carb stru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57400"/>
            <a:ext cx="6705600" cy="456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091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314325"/>
            <a:ext cx="8534400" cy="1143000"/>
          </a:xfrm>
        </p:spPr>
        <p:txBody>
          <a:bodyPr/>
          <a:lstStyle/>
          <a:p>
            <a:r>
              <a:rPr lang="en-US" altLang="en-US" sz="4800" smtClean="0"/>
              <a:t>Plants also have complex carbohydrates in the form of….</a:t>
            </a:r>
          </a:p>
        </p:txBody>
      </p:sp>
      <p:sp>
        <p:nvSpPr>
          <p:cNvPr id="5" name="Rectangle 4"/>
          <p:cNvSpPr>
            <a:spLocks noChangeArrowheads="1"/>
          </p:cNvSpPr>
          <p:nvPr/>
        </p:nvSpPr>
        <p:spPr bwMode="auto">
          <a:xfrm>
            <a:off x="609600" y="1905000"/>
            <a:ext cx="800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u="sng"/>
              <a:t>Cellulose!</a:t>
            </a:r>
            <a:r>
              <a:rPr lang="en-US" altLang="en-US"/>
              <a:t> This is another complex carbohydrate that functions as structural support for plants.  Fiber (what we call cellulose when it is eaten) is indigestible to humans!</a:t>
            </a:r>
          </a:p>
        </p:txBody>
      </p:sp>
      <p:pic>
        <p:nvPicPr>
          <p:cNvPr id="16388" name="Picture 2" descr="http://www.jpk.com/cellulose.thumb.f9791606e080a9d65b2a49199ec518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25" y="347821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http://thehealthyapron.com/wp-content/uploads/2010/08/high-fiber-di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200400"/>
            <a:ext cx="411480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861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228600"/>
            <a:ext cx="8686800" cy="609600"/>
          </a:xfrm>
        </p:spPr>
        <p:txBody>
          <a:bodyPr>
            <a:normAutofit fontScale="90000"/>
          </a:bodyPr>
          <a:lstStyle/>
          <a:p>
            <a:pPr eaLnBrk="1" hangingPunct="1">
              <a:defRPr/>
            </a:pPr>
            <a:r>
              <a:rPr lang="en-US" b="1" dirty="0" smtClean="0">
                <a:solidFill>
                  <a:schemeClr val="accent6">
                    <a:lumMod val="50000"/>
                  </a:schemeClr>
                </a:solidFill>
              </a:rPr>
              <a:t>Cellulose</a:t>
            </a:r>
          </a:p>
        </p:txBody>
      </p:sp>
      <p:sp>
        <p:nvSpPr>
          <p:cNvPr id="440323" name="Rectangle 3" descr="Rectangle: Click to edit Master text styles&#10;Second level&#10;Third level&#10;Fourth level&#10;Fifth level"/>
          <p:cNvSpPr>
            <a:spLocks noGrp="1" noChangeArrowheads="1"/>
          </p:cNvSpPr>
          <p:nvPr>
            <p:ph idx="1"/>
          </p:nvPr>
        </p:nvSpPr>
        <p:spPr>
          <a:xfrm>
            <a:off x="609600" y="914400"/>
            <a:ext cx="7086600" cy="1828800"/>
          </a:xfrm>
        </p:spPr>
        <p:txBody>
          <a:bodyPr/>
          <a:lstStyle/>
          <a:p>
            <a:pPr marL="0" indent="-273050" eaLnBrk="1" hangingPunct="1">
              <a:lnSpc>
                <a:spcPct val="90000"/>
              </a:lnSpc>
              <a:defRPr/>
            </a:pPr>
            <a:r>
              <a:rPr lang="en-US" b="1" dirty="0" smtClean="0">
                <a:solidFill>
                  <a:schemeClr val="accent6">
                    <a:lumMod val="50000"/>
                  </a:schemeClr>
                </a:solidFill>
                <a:latin typeface="+mj-lt"/>
              </a:rPr>
              <a:t>Most abundant organic compound on Earth</a:t>
            </a:r>
          </a:p>
          <a:p>
            <a:pPr lvl="1" eaLnBrk="1" hangingPunct="1">
              <a:lnSpc>
                <a:spcPct val="90000"/>
              </a:lnSpc>
              <a:buFontTx/>
              <a:buNone/>
              <a:defRPr/>
            </a:pPr>
            <a:r>
              <a:rPr lang="en-US" b="1" dirty="0" smtClean="0">
                <a:solidFill>
                  <a:schemeClr val="accent6">
                    <a:lumMod val="50000"/>
                  </a:schemeClr>
                </a:solidFill>
                <a:latin typeface="+mj-lt"/>
              </a:rPr>
              <a:t>herbivores have evolved a mechanism to digest cellulose </a:t>
            </a:r>
          </a:p>
          <a:p>
            <a:pPr lvl="1" eaLnBrk="1" hangingPunct="1">
              <a:lnSpc>
                <a:spcPct val="90000"/>
              </a:lnSpc>
              <a:buFontTx/>
              <a:buNone/>
              <a:defRPr/>
            </a:pPr>
            <a:r>
              <a:rPr lang="en-US" b="1" dirty="0" smtClean="0">
                <a:solidFill>
                  <a:schemeClr val="accent6">
                    <a:lumMod val="50000"/>
                  </a:schemeClr>
                </a:solidFill>
                <a:latin typeface="+mj-lt"/>
              </a:rPr>
              <a:t>most carnivores have not</a:t>
            </a:r>
          </a:p>
          <a:p>
            <a:pPr lvl="2" eaLnBrk="1" hangingPunct="1">
              <a:lnSpc>
                <a:spcPct val="90000"/>
              </a:lnSpc>
              <a:defRPr/>
            </a:pPr>
            <a:r>
              <a:rPr lang="en-US" b="1" dirty="0" smtClean="0">
                <a:solidFill>
                  <a:schemeClr val="accent6">
                    <a:lumMod val="50000"/>
                  </a:schemeClr>
                </a:solidFill>
                <a:latin typeface="+mj-lt"/>
              </a:rPr>
              <a:t>that’s why they </a:t>
            </a:r>
            <a:r>
              <a:rPr lang="en-US" b="1" u="sng" dirty="0" smtClean="0">
                <a:solidFill>
                  <a:schemeClr val="accent6">
                    <a:lumMod val="50000"/>
                  </a:schemeClr>
                </a:solidFill>
                <a:latin typeface="+mj-lt"/>
              </a:rPr>
              <a:t>eat meat</a:t>
            </a:r>
            <a:r>
              <a:rPr lang="en-US" b="1" dirty="0" smtClean="0">
                <a:solidFill>
                  <a:schemeClr val="accent6">
                    <a:lumMod val="50000"/>
                  </a:schemeClr>
                </a:solidFill>
                <a:latin typeface="+mj-lt"/>
              </a:rPr>
              <a:t> to get their energy &amp; nutrients</a:t>
            </a:r>
          </a:p>
          <a:p>
            <a:pPr lvl="2" eaLnBrk="1" hangingPunct="1">
              <a:lnSpc>
                <a:spcPct val="90000"/>
              </a:lnSpc>
              <a:defRPr/>
            </a:pPr>
            <a:r>
              <a:rPr lang="en-US" b="1" u="sng" dirty="0" smtClean="0">
                <a:solidFill>
                  <a:schemeClr val="accent6">
                    <a:lumMod val="50000"/>
                  </a:schemeClr>
                </a:solidFill>
                <a:latin typeface="+mj-lt"/>
              </a:rPr>
              <a:t>cellulose = </a:t>
            </a:r>
            <a:r>
              <a:rPr lang="en-US" b="1" u="sng" dirty="0" err="1" smtClean="0">
                <a:solidFill>
                  <a:schemeClr val="accent6">
                    <a:lumMod val="50000"/>
                  </a:schemeClr>
                </a:solidFill>
                <a:latin typeface="+mj-lt"/>
              </a:rPr>
              <a:t>undigestible</a:t>
            </a:r>
            <a:r>
              <a:rPr lang="en-US" b="1" u="sng" dirty="0" smtClean="0">
                <a:solidFill>
                  <a:schemeClr val="accent6">
                    <a:lumMod val="50000"/>
                  </a:schemeClr>
                </a:solidFill>
                <a:latin typeface="+mj-lt"/>
              </a:rPr>
              <a:t> roughage</a:t>
            </a:r>
            <a:endParaRPr lang="en-US" sz="2400" b="1" dirty="0" smtClean="0">
              <a:solidFill>
                <a:schemeClr val="accent6">
                  <a:lumMod val="50000"/>
                </a:schemeClr>
              </a:solidFill>
              <a:latin typeface="+mj-lt"/>
            </a:endParaRPr>
          </a:p>
          <a:p>
            <a:pPr marL="0" indent="-273050" eaLnBrk="1" hangingPunct="1">
              <a:defRPr/>
            </a:pPr>
            <a:r>
              <a:rPr lang="en-US" b="1" dirty="0" smtClean="0">
                <a:solidFill>
                  <a:schemeClr val="accent6">
                    <a:lumMod val="50000"/>
                  </a:schemeClr>
                </a:solidFill>
                <a:latin typeface="+mj-lt"/>
              </a:rPr>
              <a:t>How </a:t>
            </a:r>
            <a:r>
              <a:rPr lang="en-US" b="1" dirty="0">
                <a:solidFill>
                  <a:schemeClr val="accent6">
                    <a:lumMod val="50000"/>
                  </a:schemeClr>
                </a:solidFill>
                <a:latin typeface="+mj-lt"/>
              </a:rPr>
              <a:t>can herbivores digest cellulose so well?</a:t>
            </a:r>
          </a:p>
          <a:p>
            <a:pPr lvl="1" eaLnBrk="1" hangingPunct="1">
              <a:defRPr/>
            </a:pPr>
            <a:r>
              <a:rPr lang="en-US" b="1" u="sng" dirty="0">
                <a:solidFill>
                  <a:schemeClr val="accent6">
                    <a:lumMod val="50000"/>
                  </a:schemeClr>
                </a:solidFill>
                <a:latin typeface="+mj-lt"/>
              </a:rPr>
              <a:t>BACTERIA</a:t>
            </a:r>
            <a:r>
              <a:rPr lang="en-US" b="1" dirty="0">
                <a:solidFill>
                  <a:schemeClr val="accent6">
                    <a:lumMod val="50000"/>
                  </a:schemeClr>
                </a:solidFill>
                <a:latin typeface="+mj-lt"/>
              </a:rPr>
              <a:t> live in their digestive systems &amp; help digest cellulose-rich (grass) meals</a:t>
            </a:r>
          </a:p>
        </p:txBody>
      </p:sp>
      <p:pic>
        <p:nvPicPr>
          <p:cNvPr id="440324" name="Picture 4"/>
          <p:cNvPicPr>
            <a:picLocks noChangeAspect="1" noChangeArrowheads="1"/>
          </p:cNvPicPr>
          <p:nvPr/>
        </p:nvPicPr>
        <p:blipFill>
          <a:blip r:embed="rId3"/>
          <a:srcRect l="4500" r="1801" b="11035"/>
          <a:stretch>
            <a:fillRect/>
          </a:stretch>
        </p:blipFill>
        <p:spPr bwMode="auto">
          <a:xfrm>
            <a:off x="6019800" y="4945966"/>
            <a:ext cx="3010023" cy="1912034"/>
          </a:xfrm>
          <a:prstGeom prst="rect">
            <a:avLst/>
          </a:prstGeom>
          <a:noFill/>
          <a:effectLst>
            <a:outerShdw dist="35921" dir="2700000" algn="ctr" rotWithShape="0">
              <a:srgbClr val="808080"/>
            </a:outerShdw>
          </a:effectLst>
        </p:spPr>
      </p:pic>
      <p:pic>
        <p:nvPicPr>
          <p:cNvPr id="440330" name="Picture 10"/>
          <p:cNvPicPr>
            <a:picLocks noChangeAspect="1" noChangeArrowheads="1"/>
          </p:cNvPicPr>
          <p:nvPr/>
        </p:nvPicPr>
        <p:blipFill>
          <a:blip r:embed="rId4"/>
          <a:srcRect/>
          <a:stretch>
            <a:fillRect/>
          </a:stretch>
        </p:blipFill>
        <p:spPr bwMode="auto">
          <a:xfrm>
            <a:off x="7459663" y="354013"/>
            <a:ext cx="1552575" cy="1028700"/>
          </a:xfrm>
          <a:prstGeom prst="rect">
            <a:avLst/>
          </a:prstGeom>
          <a:noFill/>
          <a:ln w="9525">
            <a:noFill/>
            <a:miter lim="800000"/>
            <a:headEnd/>
            <a:tailEnd/>
          </a:ln>
          <a:effectLst>
            <a:outerShdw dist="35921" dir="2700000" algn="ctr" rotWithShape="0">
              <a:srgbClr val="808080">
                <a:alpha val="75000"/>
              </a:srgbClr>
            </a:outerShdw>
          </a:effectLst>
        </p:spPr>
      </p:pic>
    </p:spTree>
    <p:extLst>
      <p:ext uri="{BB962C8B-B14F-4D97-AF65-F5344CB8AC3E}">
        <p14:creationId xmlns:p14="http://schemas.microsoft.com/office/powerpoint/2010/main" val="1845143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23">
                                            <p:txEl>
                                              <p:pRg st="0" end="0"/>
                                            </p:txEl>
                                          </p:spTgt>
                                        </p:tgtEl>
                                        <p:attrNameLst>
                                          <p:attrName>style.visibility</p:attrName>
                                        </p:attrNameLst>
                                      </p:cBhvr>
                                      <p:to>
                                        <p:strVal val="visible"/>
                                      </p:to>
                                    </p:set>
                                    <p:anim calcmode="lin" valueType="num">
                                      <p:cBhvr additive="base">
                                        <p:cTn id="7" dur="500" fill="hold"/>
                                        <p:tgtEl>
                                          <p:spTgt spid="440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0323">
                                            <p:txEl>
                                              <p:pRg st="1" end="1"/>
                                            </p:txEl>
                                          </p:spTgt>
                                        </p:tgtEl>
                                        <p:attrNameLst>
                                          <p:attrName>style.visibility</p:attrName>
                                        </p:attrNameLst>
                                      </p:cBhvr>
                                      <p:to>
                                        <p:strVal val="visible"/>
                                      </p:to>
                                    </p:set>
                                    <p:anim calcmode="lin" valueType="num">
                                      <p:cBhvr additive="base">
                                        <p:cTn id="11" dur="500" fill="hold"/>
                                        <p:tgtEl>
                                          <p:spTgt spid="4403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4032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40323">
                                            <p:txEl>
                                              <p:pRg st="2" end="2"/>
                                            </p:txEl>
                                          </p:spTgt>
                                        </p:tgtEl>
                                        <p:attrNameLst>
                                          <p:attrName>style.visibility</p:attrName>
                                        </p:attrNameLst>
                                      </p:cBhvr>
                                      <p:to>
                                        <p:strVal val="visible"/>
                                      </p:to>
                                    </p:set>
                                    <p:anim calcmode="lin" valueType="num">
                                      <p:cBhvr additive="base">
                                        <p:cTn id="15" dur="500" fill="hold"/>
                                        <p:tgtEl>
                                          <p:spTgt spid="44032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4032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40323">
                                            <p:txEl>
                                              <p:pRg st="3" end="3"/>
                                            </p:txEl>
                                          </p:spTgt>
                                        </p:tgtEl>
                                        <p:attrNameLst>
                                          <p:attrName>style.visibility</p:attrName>
                                        </p:attrNameLst>
                                      </p:cBhvr>
                                      <p:to>
                                        <p:strVal val="visible"/>
                                      </p:to>
                                    </p:set>
                                    <p:anim calcmode="lin" valueType="num">
                                      <p:cBhvr additive="base">
                                        <p:cTn id="19" dur="500" fill="hold"/>
                                        <p:tgtEl>
                                          <p:spTgt spid="4403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2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40323">
                                            <p:txEl>
                                              <p:pRg st="4" end="4"/>
                                            </p:txEl>
                                          </p:spTgt>
                                        </p:tgtEl>
                                        <p:attrNameLst>
                                          <p:attrName>style.visibility</p:attrName>
                                        </p:attrNameLst>
                                      </p:cBhvr>
                                      <p:to>
                                        <p:strVal val="visible"/>
                                      </p:to>
                                    </p:set>
                                    <p:anim calcmode="lin" valueType="num">
                                      <p:cBhvr additive="base">
                                        <p:cTn id="23" dur="500" fill="hold"/>
                                        <p:tgtEl>
                                          <p:spTgt spid="44032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403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40324"/>
                                        </p:tgtEl>
                                        <p:attrNameLst>
                                          <p:attrName>style.visibility</p:attrName>
                                        </p:attrNameLst>
                                      </p:cBhvr>
                                      <p:to>
                                        <p:strVal val="visible"/>
                                      </p:to>
                                    </p:set>
                                    <p:anim calcmode="lin" valueType="num">
                                      <p:cBhvr additive="base">
                                        <p:cTn id="29" dur="500" fill="hold"/>
                                        <p:tgtEl>
                                          <p:spTgt spid="440324"/>
                                        </p:tgtEl>
                                        <p:attrNameLst>
                                          <p:attrName>ppt_x</p:attrName>
                                        </p:attrNameLst>
                                      </p:cBhvr>
                                      <p:tavLst>
                                        <p:tav tm="0">
                                          <p:val>
                                            <p:strVal val="#ppt_x"/>
                                          </p:val>
                                        </p:tav>
                                        <p:tav tm="100000">
                                          <p:val>
                                            <p:strVal val="#ppt_x"/>
                                          </p:val>
                                        </p:tav>
                                      </p:tavLst>
                                    </p:anim>
                                    <p:anim calcmode="lin" valueType="num">
                                      <p:cBhvr additive="base">
                                        <p:cTn id="30" dur="500" fill="hold"/>
                                        <p:tgtEl>
                                          <p:spTgt spid="440324"/>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40323">
                                            <p:txEl>
                                              <p:pRg st="5" end="5"/>
                                            </p:txEl>
                                          </p:spTgt>
                                        </p:tgtEl>
                                        <p:attrNameLst>
                                          <p:attrName>style.visibility</p:attrName>
                                        </p:attrNameLst>
                                      </p:cBhvr>
                                      <p:to>
                                        <p:strVal val="visible"/>
                                      </p:to>
                                    </p:set>
                                    <p:anim calcmode="lin" valueType="num">
                                      <p:cBhvr additive="base">
                                        <p:cTn id="35" dur="500" fill="hold"/>
                                        <p:tgtEl>
                                          <p:spTgt spid="44032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403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440323">
                                            <p:txEl>
                                              <p:pRg st="6" end="6"/>
                                            </p:txEl>
                                          </p:spTgt>
                                        </p:tgtEl>
                                        <p:attrNameLst>
                                          <p:attrName>style.visibility</p:attrName>
                                        </p:attrNameLst>
                                      </p:cBhvr>
                                      <p:to>
                                        <p:strVal val="visible"/>
                                      </p:to>
                                    </p:set>
                                    <p:anim calcmode="lin" valueType="num">
                                      <p:cBhvr additive="base">
                                        <p:cTn id="41" dur="500" fill="hold"/>
                                        <p:tgtEl>
                                          <p:spTgt spid="44032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403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440330"/>
                                        </p:tgtEl>
                                        <p:attrNameLst>
                                          <p:attrName>style.visibility</p:attrName>
                                        </p:attrNameLst>
                                      </p:cBhvr>
                                      <p:to>
                                        <p:strVal val="visible"/>
                                      </p:to>
                                    </p:set>
                                    <p:animEffect transition="in" filter="box(in)">
                                      <p:cBhvr>
                                        <p:cTn id="47" dur="500"/>
                                        <p:tgtEl>
                                          <p:spTgt spid="440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z="3200" smtClean="0"/>
              <a:t>What about energy drinks? What is in those that makes them so special?</a:t>
            </a:r>
          </a:p>
        </p:txBody>
      </p:sp>
      <p:sp>
        <p:nvSpPr>
          <p:cNvPr id="31747" name="Content Placeholder 2"/>
          <p:cNvSpPr>
            <a:spLocks noGrp="1"/>
          </p:cNvSpPr>
          <p:nvPr>
            <p:ph sz="half" idx="1"/>
          </p:nvPr>
        </p:nvSpPr>
        <p:spPr>
          <a:xfrm>
            <a:off x="723900" y="1587500"/>
            <a:ext cx="3776663" cy="4965700"/>
          </a:xfrm>
        </p:spPr>
        <p:txBody>
          <a:bodyPr/>
          <a:lstStyle/>
          <a:p>
            <a:pPr eaLnBrk="1" hangingPunct="1">
              <a:lnSpc>
                <a:spcPct val="90000"/>
              </a:lnSpc>
            </a:pPr>
            <a:r>
              <a:rPr lang="en-US" altLang="en-US" sz="2200" dirty="0" smtClean="0"/>
              <a:t> </a:t>
            </a:r>
            <a:r>
              <a:rPr lang="en-US" altLang="en-US" sz="2200" b="1" dirty="0" smtClean="0">
                <a:solidFill>
                  <a:schemeClr val="tx2"/>
                </a:solidFill>
              </a:rPr>
              <a:t>RED BULL: it gives you </a:t>
            </a:r>
            <a:r>
              <a:rPr lang="en-US" altLang="en-US" sz="2200" b="1" dirty="0" err="1" smtClean="0">
                <a:solidFill>
                  <a:schemeClr val="tx2"/>
                </a:solidFill>
              </a:rPr>
              <a:t>wiiings</a:t>
            </a:r>
            <a:r>
              <a:rPr lang="en-US" altLang="en-US" sz="2200" b="1" dirty="0" smtClean="0">
                <a:solidFill>
                  <a:schemeClr val="tx2"/>
                </a:solidFill>
              </a:rPr>
              <a:t>!!!</a:t>
            </a:r>
            <a:r>
              <a:rPr lang="en-US" altLang="en-US" sz="2200" dirty="0" smtClean="0"/>
              <a:t>. But it’s definitely not good for your body</a:t>
            </a:r>
          </a:p>
          <a:p>
            <a:pPr marL="0" indent="0" eaLnBrk="1" hangingPunct="1">
              <a:lnSpc>
                <a:spcPct val="90000"/>
              </a:lnSpc>
              <a:buNone/>
            </a:pPr>
            <a:endParaRPr lang="en-US" altLang="en-US" sz="2200" dirty="0" smtClean="0"/>
          </a:p>
          <a:p>
            <a:pPr eaLnBrk="1" hangingPunct="1">
              <a:lnSpc>
                <a:spcPct val="90000"/>
              </a:lnSpc>
            </a:pPr>
            <a:r>
              <a:rPr lang="en-US" altLang="en-US" sz="2200" dirty="0" smtClean="0"/>
              <a:t>Red bull is FULL of simple sugars. Since it is a prime source for energy as it is directly in our blood, it feels great.</a:t>
            </a:r>
          </a:p>
          <a:p>
            <a:pPr marL="0" indent="0" eaLnBrk="1" hangingPunct="1">
              <a:lnSpc>
                <a:spcPct val="90000"/>
              </a:lnSpc>
              <a:buNone/>
            </a:pPr>
            <a:endParaRPr lang="en-US" altLang="en-US" sz="2200" dirty="0" smtClean="0"/>
          </a:p>
          <a:p>
            <a:pPr eaLnBrk="1" hangingPunct="1">
              <a:lnSpc>
                <a:spcPct val="90000"/>
              </a:lnSpc>
            </a:pPr>
            <a:r>
              <a:rPr lang="en-US" altLang="en-US" sz="2200" dirty="0" smtClean="0"/>
              <a:t> But what happens after you have used up all the sugar in your from the red bull? </a:t>
            </a:r>
          </a:p>
        </p:txBody>
      </p:sp>
      <p:pic>
        <p:nvPicPr>
          <p:cNvPr id="17412" name="Content Placeholder 4" descr="Energy-Drink-RedBull.jpg"/>
          <p:cNvPicPr>
            <a:picLocks noGrp="1" noChangeAspect="1"/>
          </p:cNvPicPr>
          <p:nvPr>
            <p:ph sz="half" idx="2"/>
          </p:nvPr>
        </p:nvPicPr>
        <p:blipFill>
          <a:blip r:embed="rId3">
            <a:extLst>
              <a:ext uri="{28A0092B-C50C-407E-A947-70E740481C1C}">
                <a14:useLocalDpi xmlns:a14="http://schemas.microsoft.com/office/drawing/2010/main" val="0"/>
              </a:ext>
            </a:extLst>
          </a:blip>
          <a:srcRect t="-10677" b="-10677"/>
          <a:stretch>
            <a:fillRect/>
          </a:stretch>
        </p:blipFill>
        <p:spPr>
          <a:xfrm>
            <a:off x="4648200" y="1587500"/>
            <a:ext cx="3776663" cy="4583113"/>
          </a:xfrm>
        </p:spPr>
      </p:pic>
    </p:spTree>
    <p:extLst>
      <p:ext uri="{BB962C8B-B14F-4D97-AF65-F5344CB8AC3E}">
        <p14:creationId xmlns:p14="http://schemas.microsoft.com/office/powerpoint/2010/main" val="2598221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1747">
                                            <p:txEl>
                                              <p:pRg st="2" end="2"/>
                                            </p:txEl>
                                          </p:spTgt>
                                        </p:tgtEl>
                                        <p:attrNameLst>
                                          <p:attrName>style.visibility</p:attrName>
                                        </p:attrNameLst>
                                      </p:cBhvr>
                                      <p:to>
                                        <p:strVal val="visible"/>
                                      </p:to>
                                    </p:set>
                                    <p:animEffect transition="in" filter="fade">
                                      <p:cBhvr>
                                        <p:cTn id="12" dur="500"/>
                                        <p:tgtEl>
                                          <p:spTgt spid="317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1747">
                                            <p:txEl>
                                              <p:pRg st="4" end="4"/>
                                            </p:txEl>
                                          </p:spTgt>
                                        </p:tgtEl>
                                        <p:attrNameLst>
                                          <p:attrName>style.visibility</p:attrName>
                                        </p:attrNameLst>
                                      </p:cBhvr>
                                      <p:to>
                                        <p:strVal val="visible"/>
                                      </p:to>
                                    </p:set>
                                    <p:animEffect transition="in" filter="fade">
                                      <p:cBhvr>
                                        <p:cTn id="17" dur="5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t>CRRAASHH!!!!!!</a:t>
            </a:r>
          </a:p>
        </p:txBody>
      </p:sp>
      <p:sp>
        <p:nvSpPr>
          <p:cNvPr id="32771" name="Content Placeholder 2"/>
          <p:cNvSpPr>
            <a:spLocks noGrp="1"/>
          </p:cNvSpPr>
          <p:nvPr>
            <p:ph sz="half" idx="1"/>
          </p:nvPr>
        </p:nvSpPr>
        <p:spPr>
          <a:xfrm>
            <a:off x="685800" y="1524000"/>
            <a:ext cx="3776663" cy="4951413"/>
          </a:xfrm>
        </p:spPr>
        <p:txBody>
          <a:bodyPr/>
          <a:lstStyle/>
          <a:p>
            <a:pPr eaLnBrk="1" hangingPunct="1">
              <a:lnSpc>
                <a:spcPct val="80000"/>
              </a:lnSpc>
            </a:pPr>
            <a:r>
              <a:rPr lang="en-US" altLang="en-US" sz="2200" dirty="0" smtClean="0"/>
              <a:t>When the sugar levels in our blood fluctuate, they lead us to feeling fatigue and exhaustion. </a:t>
            </a:r>
          </a:p>
          <a:p>
            <a:pPr marL="0" indent="0" eaLnBrk="1" hangingPunct="1">
              <a:lnSpc>
                <a:spcPct val="80000"/>
              </a:lnSpc>
              <a:buNone/>
            </a:pPr>
            <a:endParaRPr lang="en-US" altLang="en-US" sz="2200" dirty="0" smtClean="0"/>
          </a:p>
          <a:p>
            <a:pPr eaLnBrk="1" hangingPunct="1">
              <a:lnSpc>
                <a:spcPct val="80000"/>
              </a:lnSpc>
            </a:pPr>
            <a:r>
              <a:rPr lang="en-US" altLang="en-US" sz="2200" dirty="0" smtClean="0"/>
              <a:t>Moreover, the more sugar we take in, the more unbalanced our blood glucose becomes, and the more sugar our body craves in order to fix the imbalance it perceives because we are using up the sugar so quickly since it is already broken down for us.</a:t>
            </a:r>
          </a:p>
        </p:txBody>
      </p:sp>
      <p:pic>
        <p:nvPicPr>
          <p:cNvPr id="18436" name="Content Placeholder 4" descr="ferrari_car_crash_3.jpg"/>
          <p:cNvPicPr>
            <a:picLocks noGrp="1" noChangeAspect="1"/>
          </p:cNvPicPr>
          <p:nvPr>
            <p:ph sz="half" idx="2"/>
          </p:nvPr>
        </p:nvPicPr>
        <p:blipFill>
          <a:blip r:embed="rId3">
            <a:extLst>
              <a:ext uri="{28A0092B-C50C-407E-A947-70E740481C1C}">
                <a14:useLocalDpi xmlns:a14="http://schemas.microsoft.com/office/drawing/2010/main" val="0"/>
              </a:ext>
            </a:extLst>
          </a:blip>
          <a:srcRect t="-30634" b="-30634"/>
          <a:stretch>
            <a:fillRect/>
          </a:stretch>
        </p:blipFill>
        <p:spPr>
          <a:xfrm>
            <a:off x="4648200" y="1587500"/>
            <a:ext cx="3776663" cy="4583113"/>
          </a:xfrm>
        </p:spPr>
      </p:pic>
    </p:spTree>
    <p:extLst>
      <p:ext uri="{BB962C8B-B14F-4D97-AF65-F5344CB8AC3E}">
        <p14:creationId xmlns:p14="http://schemas.microsoft.com/office/powerpoint/2010/main" val="286819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fade">
                                      <p:cBhvr>
                                        <p:cTn id="12" dur="50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25488" y="314325"/>
            <a:ext cx="7693025" cy="1362075"/>
          </a:xfrm>
        </p:spPr>
        <p:txBody>
          <a:bodyPr/>
          <a:lstStyle/>
          <a:p>
            <a:pPr eaLnBrk="1" hangingPunct="1"/>
            <a:r>
              <a:rPr lang="en-US" altLang="en-US" sz="3600" dirty="0" smtClean="0"/>
              <a:t>LIPIDS - FATS –What you might eat alone on a Saturday night in your </a:t>
            </a:r>
            <a:r>
              <a:rPr lang="en-US" altLang="en-US" sz="3600" dirty="0" err="1" smtClean="0"/>
              <a:t>pjs</a:t>
            </a:r>
            <a:r>
              <a:rPr lang="en-US" altLang="en-US" sz="3600" dirty="0" smtClean="0"/>
              <a:t>, watching Netflix</a:t>
            </a:r>
            <a:r>
              <a:rPr lang="en-US" altLang="en-US" sz="3600" i="1" dirty="0" smtClean="0"/>
              <a:t>. </a:t>
            </a:r>
            <a:endParaRPr lang="en-US" altLang="en-US" sz="3600" dirty="0" smtClean="0"/>
          </a:p>
        </p:txBody>
      </p:sp>
      <p:sp>
        <p:nvSpPr>
          <p:cNvPr id="35843" name="Content Placeholder 2"/>
          <p:cNvSpPr>
            <a:spLocks noGrp="1"/>
          </p:cNvSpPr>
          <p:nvPr>
            <p:ph sz="half" idx="1"/>
          </p:nvPr>
        </p:nvSpPr>
        <p:spPr>
          <a:xfrm>
            <a:off x="457200" y="1828800"/>
            <a:ext cx="3962400" cy="4419600"/>
          </a:xfrm>
        </p:spPr>
        <p:txBody>
          <a:bodyPr/>
          <a:lstStyle/>
          <a:p>
            <a:pPr eaLnBrk="1" hangingPunct="1"/>
            <a:r>
              <a:rPr lang="en-US" altLang="en-US" dirty="0" smtClean="0"/>
              <a:t> Just as carbohydrates are made of glucose, fats or </a:t>
            </a:r>
            <a:r>
              <a:rPr lang="en-US" altLang="en-US" i="1" u="sng" dirty="0" smtClean="0"/>
              <a:t>Lipids</a:t>
            </a:r>
            <a:r>
              <a:rPr lang="en-US" altLang="en-US" dirty="0" smtClean="0"/>
              <a:t>, are made up of </a:t>
            </a:r>
            <a:r>
              <a:rPr lang="en-US" altLang="en-US" b="1" dirty="0" smtClean="0"/>
              <a:t>FATTY ACIDS</a:t>
            </a:r>
            <a:r>
              <a:rPr lang="en-US" altLang="en-US" dirty="0" smtClean="0"/>
              <a:t>.</a:t>
            </a:r>
          </a:p>
          <a:p>
            <a:pPr eaLnBrk="1" hangingPunct="1"/>
            <a:endParaRPr lang="en-US" altLang="en-US" dirty="0" smtClean="0"/>
          </a:p>
        </p:txBody>
      </p:sp>
      <p:pic>
        <p:nvPicPr>
          <p:cNvPr id="20484" name="Content Placeholder 4" descr="2007-10-16-trans-fats300-72022076.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2057400"/>
            <a:ext cx="3324225" cy="3092450"/>
          </a:xfrm>
        </p:spPr>
      </p:pic>
      <p:pic>
        <p:nvPicPr>
          <p:cNvPr id="5" name="Picture 8" descr="glycer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733800"/>
            <a:ext cx="36576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00600" y="5334000"/>
            <a:ext cx="4038600" cy="923330"/>
          </a:xfrm>
          <a:prstGeom prst="rect">
            <a:avLst/>
          </a:prstGeom>
          <a:noFill/>
        </p:spPr>
        <p:txBody>
          <a:bodyPr wrap="square" rtlCol="0">
            <a:spAutoFit/>
          </a:bodyPr>
          <a:lstStyle/>
          <a:p>
            <a:r>
              <a:rPr lang="en-US" dirty="0" smtClean="0"/>
              <a:t>Made of C, H and few O Hydrocarbons= long chains of C &amp; H</a:t>
            </a:r>
          </a:p>
          <a:p>
            <a:r>
              <a:rPr lang="en-US" dirty="0" smtClean="0"/>
              <a:t>Hydrophobic, non-polar, long energy</a:t>
            </a:r>
            <a:endParaRPr lang="en-US" dirty="0"/>
          </a:p>
        </p:txBody>
      </p:sp>
    </p:spTree>
    <p:extLst>
      <p:ext uri="{BB962C8B-B14F-4D97-AF65-F5344CB8AC3E}">
        <p14:creationId xmlns:p14="http://schemas.microsoft.com/office/powerpoint/2010/main" val="3325671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dirty="0" smtClean="0"/>
              <a:t>Lipids (Fats)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b="1" dirty="0" smtClean="0"/>
              <a:t>Made of: </a:t>
            </a:r>
            <a:r>
              <a:rPr lang="en-US" dirty="0" smtClean="0"/>
              <a:t>Carbon and Hydrogen (with a few </a:t>
            </a:r>
            <a:r>
              <a:rPr lang="en-US" dirty="0" smtClean="0"/>
              <a:t>Oxygen)</a:t>
            </a:r>
            <a:r>
              <a:rPr lang="en-US" b="1" dirty="0" smtClean="0"/>
              <a:t> </a:t>
            </a:r>
            <a:endParaRPr lang="en-US" b="1" dirty="0" smtClean="0"/>
          </a:p>
          <a:p>
            <a:pPr eaLnBrk="1" fontAlgn="auto" hangingPunct="1">
              <a:spcAft>
                <a:spcPts val="0"/>
              </a:spcAft>
              <a:buFont typeface="Arial" pitchFamily="34" charset="0"/>
              <a:buChar char="•"/>
              <a:defRPr/>
            </a:pPr>
            <a:r>
              <a:rPr lang="en-US" b="1" dirty="0" smtClean="0"/>
              <a:t>Functions: </a:t>
            </a:r>
            <a:r>
              <a:rPr lang="en-US" dirty="0" smtClean="0">
                <a:cs typeface="Times New Roman" pitchFamily="18" charset="0"/>
              </a:rPr>
              <a:t>long-term energy storage, insulation, protective coatings</a:t>
            </a:r>
            <a:r>
              <a:rPr lang="en-US" dirty="0" smtClean="0"/>
              <a:t> (Some lipids are important parts of biological membranes and waterproof coverings.)</a:t>
            </a:r>
          </a:p>
          <a:p>
            <a:pPr eaLnBrk="1" fontAlgn="auto" hangingPunct="1">
              <a:spcAft>
                <a:spcPts val="0"/>
              </a:spcAft>
              <a:buFont typeface="Arial" pitchFamily="34" charset="0"/>
              <a:buChar char="•"/>
              <a:defRPr/>
            </a:pPr>
            <a:r>
              <a:rPr lang="en-US" b="1" dirty="0" smtClean="0"/>
              <a:t>Examples: </a:t>
            </a:r>
            <a:r>
              <a:rPr lang="en-US" dirty="0" smtClean="0">
                <a:cs typeface="Times New Roman" pitchFamily="18" charset="0"/>
              </a:rPr>
              <a:t>fats, oils, and waxes - insoluble in water</a:t>
            </a:r>
            <a:endParaRPr lang="en-US" dirty="0" smtClean="0"/>
          </a:p>
          <a:p>
            <a:pPr eaLnBrk="1" fontAlgn="auto" hangingPunct="1">
              <a:spcAft>
                <a:spcPts val="0"/>
              </a:spcAft>
              <a:buFont typeface="Arial" pitchFamily="34" charset="0"/>
              <a:buChar char="•"/>
              <a:defRPr/>
            </a:pPr>
            <a:r>
              <a:rPr lang="en-US" dirty="0" smtClean="0"/>
              <a:t>Steroids are also lipids. Many steroids serve as chemical messengers. </a:t>
            </a:r>
          </a:p>
          <a:p>
            <a:pPr eaLnBrk="1" fontAlgn="auto" hangingPunct="1">
              <a:spcAft>
                <a:spcPts val="0"/>
              </a:spcAft>
              <a:buFont typeface="Arial" pitchFamily="34" charset="0"/>
              <a:buChar char="•"/>
              <a:defRPr/>
            </a:pPr>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dirty="0" smtClean="0"/>
              <a:t>Lipids</a:t>
            </a:r>
          </a:p>
        </p:txBody>
      </p:sp>
      <p:sp>
        <p:nvSpPr>
          <p:cNvPr id="31746" name="Content Placeholder 2"/>
          <p:cNvSpPr>
            <a:spLocks noGrp="1"/>
          </p:cNvSpPr>
          <p:nvPr>
            <p:ph idx="1"/>
          </p:nvPr>
        </p:nvSpPr>
        <p:spPr/>
        <p:txBody>
          <a:bodyPr/>
          <a:lstStyle/>
          <a:p>
            <a:pPr eaLnBrk="1" hangingPunct="1"/>
            <a:r>
              <a:rPr lang="en-US" b="1" smtClean="0"/>
              <a:t>Structure: </a:t>
            </a:r>
            <a:r>
              <a:rPr lang="en-US" smtClean="0"/>
              <a:t>Usually 3 fatty acids (carbon-hydrogen chains) </a:t>
            </a:r>
            <a:r>
              <a:rPr lang="en-US" b="1" i="1" smtClean="0"/>
              <a:t>bonded </a:t>
            </a:r>
            <a:r>
              <a:rPr lang="en-US" smtClean="0"/>
              <a:t>to 1 glycerol molecule</a:t>
            </a:r>
            <a:endParaRPr lang="en-US" b="1" smtClean="0"/>
          </a:p>
        </p:txBody>
      </p:sp>
      <p:pic>
        <p:nvPicPr>
          <p:cNvPr id="31747" name="Picture 2" descr="Lipids"/>
          <p:cNvPicPr>
            <a:picLocks noChangeAspect="1" noChangeArrowheads="1"/>
          </p:cNvPicPr>
          <p:nvPr/>
        </p:nvPicPr>
        <p:blipFill>
          <a:blip r:embed="rId2" cstate="print"/>
          <a:srcRect/>
          <a:stretch>
            <a:fillRect/>
          </a:stretch>
        </p:blipFill>
        <p:spPr bwMode="auto">
          <a:xfrm>
            <a:off x="3505200" y="2819400"/>
            <a:ext cx="5095875" cy="38258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What have we already talked about?</a:t>
            </a:r>
            <a:endParaRPr lang="en-US" dirty="0"/>
          </a:p>
        </p:txBody>
      </p:sp>
      <p:sp>
        <p:nvSpPr>
          <p:cNvPr id="18434" name="Content Placeholder 2"/>
          <p:cNvSpPr>
            <a:spLocks noGrp="1"/>
          </p:cNvSpPr>
          <p:nvPr>
            <p:ph idx="1"/>
          </p:nvPr>
        </p:nvSpPr>
        <p:spPr/>
        <p:txBody>
          <a:bodyPr/>
          <a:lstStyle/>
          <a:p>
            <a:pPr eaLnBrk="1" hangingPunct="1"/>
            <a:r>
              <a:rPr lang="en-US" b="1" i="1" smtClean="0"/>
              <a:t>Water</a:t>
            </a:r>
            <a:r>
              <a:rPr lang="en-US" smtClean="0"/>
              <a:t>…which elements are found in water?</a:t>
            </a:r>
          </a:p>
        </p:txBody>
      </p:sp>
      <p:pic>
        <p:nvPicPr>
          <p:cNvPr id="18435" name="Picture 2" descr="http://www.nicerweb.com/bio1152/Locked/media/ch03/03_02WaterMolecules_L.jpg"/>
          <p:cNvPicPr>
            <a:picLocks noChangeAspect="1" noChangeArrowheads="1"/>
          </p:cNvPicPr>
          <p:nvPr/>
        </p:nvPicPr>
        <p:blipFill>
          <a:blip r:embed="rId2" cstate="print"/>
          <a:srcRect/>
          <a:stretch>
            <a:fillRect/>
          </a:stretch>
        </p:blipFill>
        <p:spPr bwMode="auto">
          <a:xfrm>
            <a:off x="762000" y="2590800"/>
            <a:ext cx="3733800" cy="3702050"/>
          </a:xfrm>
          <a:prstGeom prst="rect">
            <a:avLst/>
          </a:prstGeom>
          <a:noFill/>
          <a:ln w="9525">
            <a:noFill/>
            <a:miter lim="800000"/>
            <a:headEnd/>
            <a:tailEnd/>
          </a:ln>
        </p:spPr>
      </p:pic>
      <p:pic>
        <p:nvPicPr>
          <p:cNvPr id="18436" name="Picture 4" descr="http://www.citizensadvice.co.uk/PageFiles/4354/Water2.jpg"/>
          <p:cNvPicPr>
            <a:picLocks noChangeAspect="1" noChangeArrowheads="1"/>
          </p:cNvPicPr>
          <p:nvPr/>
        </p:nvPicPr>
        <p:blipFill>
          <a:blip r:embed="rId3" cstate="print"/>
          <a:srcRect/>
          <a:stretch>
            <a:fillRect/>
          </a:stretch>
        </p:blipFill>
        <p:spPr bwMode="auto">
          <a:xfrm>
            <a:off x="4953000" y="2819400"/>
            <a:ext cx="3810000" cy="2538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latin typeface="Baskerville Old Face" charset="0"/>
              </a:rPr>
              <a:t>Good Fats Versus Bad Fats</a:t>
            </a:r>
            <a:br>
              <a:rPr lang="en-US" altLang="en-US" smtClean="0">
                <a:latin typeface="Baskerville Old Face" charset="0"/>
              </a:rPr>
            </a:br>
            <a:r>
              <a:rPr lang="en-US" altLang="en-US" sz="4000" u="sng" smtClean="0">
                <a:latin typeface="Baskerville Old Face" charset="0"/>
              </a:rPr>
              <a:t>Fatty Acid Structure:</a:t>
            </a:r>
          </a:p>
        </p:txBody>
      </p:sp>
      <p:pic>
        <p:nvPicPr>
          <p:cNvPr id="36867" name="Content Placeholder 3" descr="fat2.jpg"/>
          <p:cNvPicPr>
            <a:picLocks noGrp="1" noChangeAspect="1"/>
          </p:cNvPicPr>
          <p:nvPr>
            <p:ph idx="1"/>
          </p:nvPr>
        </p:nvPicPr>
        <p:blipFill>
          <a:blip r:embed="rId3">
            <a:extLst>
              <a:ext uri="{28A0092B-C50C-407E-A947-70E740481C1C}">
                <a14:useLocalDpi xmlns:a14="http://schemas.microsoft.com/office/drawing/2010/main" val="0"/>
              </a:ext>
            </a:extLst>
          </a:blip>
          <a:srcRect l="-4475" r="-4475"/>
          <a:stretch>
            <a:fillRect/>
          </a:stretch>
        </p:blipFill>
        <p:spPr>
          <a:xfrm>
            <a:off x="2590800" y="1905000"/>
            <a:ext cx="3541713" cy="2104857"/>
          </a:xfrm>
        </p:spPr>
      </p:pic>
      <p:sp>
        <p:nvSpPr>
          <p:cNvPr id="2" name="Rectangle 1"/>
          <p:cNvSpPr/>
          <p:nvPr/>
        </p:nvSpPr>
        <p:spPr>
          <a:xfrm>
            <a:off x="381000" y="4267200"/>
            <a:ext cx="8305800" cy="1754326"/>
          </a:xfrm>
          <a:prstGeom prst="rect">
            <a:avLst/>
          </a:prstGeom>
        </p:spPr>
        <p:txBody>
          <a:bodyPr wrap="square">
            <a:spAutoFit/>
          </a:bodyPr>
          <a:lstStyle/>
          <a:p>
            <a:r>
              <a:rPr lang="en-US" dirty="0"/>
              <a:t>SATURATED: meaning that each bond is completely filled with hydrogens.  They are SOLID at room temperature.</a:t>
            </a:r>
          </a:p>
          <a:p>
            <a:endParaRPr lang="en-US" dirty="0"/>
          </a:p>
          <a:p>
            <a:r>
              <a:rPr lang="en-US" dirty="0"/>
              <a:t>UNSATURATED:  are not completely filled with hydrogen- there is at least one carbon double bonded, making them “kinked”.  They are LIQUID at room temperature.</a:t>
            </a:r>
          </a:p>
        </p:txBody>
      </p:sp>
    </p:spTree>
    <p:extLst>
      <p:ext uri="{BB962C8B-B14F-4D97-AF65-F5344CB8AC3E}">
        <p14:creationId xmlns:p14="http://schemas.microsoft.com/office/powerpoint/2010/main" val="4216525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fade">
                                      <p:cBhvr>
                                        <p:cTn id="7"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05200"/>
            <a:ext cx="73056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ChangeArrowheads="1"/>
          </p:cNvSpPr>
          <p:nvPr/>
        </p:nvSpPr>
        <p:spPr bwMode="auto">
          <a:xfrm>
            <a:off x="304800" y="304800"/>
            <a:ext cx="8305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4000" b="1"/>
              <a:t>Trans-fatty acids have straightened double bonds and thus act like </a:t>
            </a:r>
            <a:r>
              <a:rPr lang="en-US" altLang="en-US" sz="4000" b="1" u="sng"/>
              <a:t>saturated</a:t>
            </a:r>
            <a:r>
              <a:rPr lang="en-US" altLang="en-US" sz="4000" b="1"/>
              <a:t> fat.</a:t>
            </a:r>
          </a:p>
        </p:txBody>
      </p:sp>
    </p:spTree>
    <p:extLst>
      <p:ext uri="{BB962C8B-B14F-4D97-AF65-F5344CB8AC3E}">
        <p14:creationId xmlns:p14="http://schemas.microsoft.com/office/powerpoint/2010/main" val="2338370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1143000"/>
          </a:xfrm>
        </p:spPr>
        <p:txBody>
          <a:bodyPr/>
          <a:lstStyle/>
          <a:p>
            <a:pPr eaLnBrk="1" hangingPunct="1"/>
            <a:r>
              <a:rPr lang="en-US" smtClean="0"/>
              <a:t>2.  Lipids</a:t>
            </a:r>
          </a:p>
        </p:txBody>
      </p:sp>
      <p:sp>
        <p:nvSpPr>
          <p:cNvPr id="32770" name="Content Placeholder 2"/>
          <p:cNvSpPr>
            <a:spLocks noGrp="1"/>
          </p:cNvSpPr>
          <p:nvPr>
            <p:ph idx="1"/>
          </p:nvPr>
        </p:nvSpPr>
        <p:spPr>
          <a:xfrm>
            <a:off x="457200" y="914400"/>
            <a:ext cx="8229600" cy="4525963"/>
          </a:xfrm>
        </p:spPr>
        <p:txBody>
          <a:bodyPr/>
          <a:lstStyle/>
          <a:p>
            <a:pPr eaLnBrk="1" hangingPunct="1"/>
            <a:r>
              <a:rPr lang="en-US" smtClean="0"/>
              <a:t>Saturated vs. Unsaturated Fat…which is “worse” for you and why?</a:t>
            </a:r>
          </a:p>
        </p:txBody>
      </p:sp>
      <p:pic>
        <p:nvPicPr>
          <p:cNvPr id="32771" name="Picture 1026"/>
          <p:cNvPicPr>
            <a:picLocks noChangeAspect="1" noChangeArrowheads="1"/>
          </p:cNvPicPr>
          <p:nvPr/>
        </p:nvPicPr>
        <p:blipFill>
          <a:blip r:embed="rId2" cstate="print"/>
          <a:srcRect/>
          <a:stretch>
            <a:fillRect/>
          </a:stretch>
        </p:blipFill>
        <p:spPr bwMode="auto">
          <a:xfrm>
            <a:off x="5181600" y="2514600"/>
            <a:ext cx="3581400" cy="2973388"/>
          </a:xfrm>
          <a:prstGeom prst="rect">
            <a:avLst/>
          </a:prstGeom>
          <a:noFill/>
          <a:ln w="9525">
            <a:noFill/>
            <a:miter lim="800000"/>
            <a:headEnd/>
            <a:tailEnd/>
          </a:ln>
        </p:spPr>
      </p:pic>
      <p:pic>
        <p:nvPicPr>
          <p:cNvPr id="32772" name="Picture 1026"/>
          <p:cNvPicPr>
            <a:picLocks noChangeAspect="1" noChangeArrowheads="1"/>
          </p:cNvPicPr>
          <p:nvPr/>
        </p:nvPicPr>
        <p:blipFill>
          <a:blip r:embed="rId3" cstate="print"/>
          <a:srcRect/>
          <a:stretch>
            <a:fillRect/>
          </a:stretch>
        </p:blipFill>
        <p:spPr bwMode="auto">
          <a:xfrm>
            <a:off x="381000" y="2895600"/>
            <a:ext cx="3759200" cy="2081213"/>
          </a:xfrm>
          <a:prstGeom prst="rect">
            <a:avLst/>
          </a:prstGeom>
          <a:noFill/>
          <a:ln w="9525">
            <a:noFill/>
            <a:miter lim="800000"/>
            <a:headEnd/>
            <a:tailEnd/>
          </a:ln>
        </p:spPr>
      </p:pic>
      <p:sp>
        <p:nvSpPr>
          <p:cNvPr id="32773" name="TextBox 5"/>
          <p:cNvSpPr txBox="1">
            <a:spLocks noChangeArrowheads="1"/>
          </p:cNvSpPr>
          <p:nvPr/>
        </p:nvSpPr>
        <p:spPr bwMode="auto">
          <a:xfrm>
            <a:off x="990600" y="5334000"/>
            <a:ext cx="2216150"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Saturated Fat (Butter)</a:t>
            </a:r>
          </a:p>
        </p:txBody>
      </p:sp>
      <p:sp>
        <p:nvSpPr>
          <p:cNvPr id="32774" name="TextBox 6"/>
          <p:cNvSpPr txBox="1">
            <a:spLocks noChangeArrowheads="1"/>
          </p:cNvSpPr>
          <p:nvPr/>
        </p:nvSpPr>
        <p:spPr bwMode="auto">
          <a:xfrm>
            <a:off x="5410200" y="5791200"/>
            <a:ext cx="2136775"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Unsaturated Fat (Oil)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1398588"/>
          </a:xfrm>
        </p:spPr>
        <p:txBody>
          <a:bodyPr/>
          <a:lstStyle/>
          <a:p>
            <a:pPr eaLnBrk="1" hangingPunct="1"/>
            <a:r>
              <a:rPr lang="en-US" altLang="en-US" smtClean="0"/>
              <a:t>PLANT FAT VS. ANIMAL FAT</a:t>
            </a:r>
          </a:p>
        </p:txBody>
      </p:sp>
      <p:sp>
        <p:nvSpPr>
          <p:cNvPr id="39939" name="Content Placeholder 2"/>
          <p:cNvSpPr>
            <a:spLocks noGrp="1"/>
          </p:cNvSpPr>
          <p:nvPr>
            <p:ph sz="half" idx="1"/>
          </p:nvPr>
        </p:nvSpPr>
        <p:spPr>
          <a:xfrm>
            <a:off x="381000" y="1524000"/>
            <a:ext cx="3657600" cy="3429000"/>
          </a:xfrm>
        </p:spPr>
        <p:txBody>
          <a:bodyPr/>
          <a:lstStyle/>
          <a:p>
            <a:pPr eaLnBrk="1" hangingPunct="1">
              <a:lnSpc>
                <a:spcPct val="80000"/>
              </a:lnSpc>
              <a:buFont typeface="Wingdings" charset="2"/>
              <a:buNone/>
            </a:pPr>
            <a:r>
              <a:rPr lang="en-US" altLang="en-US" sz="1500" b="1" dirty="0" smtClean="0">
                <a:solidFill>
                  <a:srgbClr val="ADBC90"/>
                </a:solidFill>
                <a:latin typeface="Baskerville Old Face" charset="0"/>
              </a:rPr>
              <a:t>PLANT FAT	</a:t>
            </a:r>
          </a:p>
          <a:p>
            <a:pPr eaLnBrk="1" hangingPunct="1">
              <a:lnSpc>
                <a:spcPct val="80000"/>
              </a:lnSpc>
            </a:pPr>
            <a:r>
              <a:rPr lang="en-US" altLang="en-US" sz="1600" dirty="0" smtClean="0"/>
              <a:t>Plant </a:t>
            </a:r>
            <a:r>
              <a:rPr lang="en-US" altLang="en-US" sz="1600" b="1" dirty="0" smtClean="0"/>
              <a:t>oils</a:t>
            </a:r>
            <a:r>
              <a:rPr lang="en-US" altLang="en-US" sz="1600" dirty="0" smtClean="0"/>
              <a:t> are usually unsaturated fats</a:t>
            </a:r>
          </a:p>
          <a:p>
            <a:pPr eaLnBrk="1" hangingPunct="1">
              <a:lnSpc>
                <a:spcPct val="80000"/>
              </a:lnSpc>
            </a:pPr>
            <a:r>
              <a:rPr lang="en-US" altLang="en-US" sz="1600" dirty="0" smtClean="0"/>
              <a:t>Because of their structure, they bend and so cannot line up together to form solids.</a:t>
            </a:r>
          </a:p>
          <a:p>
            <a:pPr eaLnBrk="1" hangingPunct="1">
              <a:lnSpc>
                <a:spcPct val="80000"/>
              </a:lnSpc>
            </a:pPr>
            <a:r>
              <a:rPr lang="en-US" altLang="en-US" sz="1600" b="1" u="sng" dirty="0" smtClean="0"/>
              <a:t>These are more healthy for you because they do not come together and get stuck. </a:t>
            </a:r>
          </a:p>
          <a:p>
            <a:pPr eaLnBrk="1" hangingPunct="1">
              <a:lnSpc>
                <a:spcPct val="80000"/>
              </a:lnSpc>
            </a:pPr>
            <a:r>
              <a:rPr lang="en-US" altLang="en-US" sz="1600" dirty="0" smtClean="0"/>
              <a:t>They are LIQUID at room temperature</a:t>
            </a:r>
          </a:p>
          <a:p>
            <a:pPr eaLnBrk="1" hangingPunct="1">
              <a:lnSpc>
                <a:spcPct val="80000"/>
              </a:lnSpc>
            </a:pPr>
            <a:endParaRPr lang="en-US" altLang="en-US" sz="1600" dirty="0" smtClean="0"/>
          </a:p>
          <a:p>
            <a:pPr eaLnBrk="1" hangingPunct="1">
              <a:lnSpc>
                <a:spcPct val="80000"/>
              </a:lnSpc>
              <a:buFont typeface="Wingdings" charset="2"/>
              <a:buNone/>
            </a:pPr>
            <a:endParaRPr lang="en-US" altLang="en-US" sz="1600" dirty="0" smtClean="0"/>
          </a:p>
          <a:p>
            <a:pPr eaLnBrk="1" hangingPunct="1">
              <a:lnSpc>
                <a:spcPct val="80000"/>
              </a:lnSpc>
              <a:buFont typeface="Wingdings" charset="2"/>
              <a:buNone/>
            </a:pPr>
            <a:endParaRPr lang="en-US" altLang="en-US" sz="1500" dirty="0" smtClean="0"/>
          </a:p>
        </p:txBody>
      </p:sp>
      <p:sp>
        <p:nvSpPr>
          <p:cNvPr id="39940" name="Content Placeholder 3"/>
          <p:cNvSpPr>
            <a:spLocks noGrp="1"/>
          </p:cNvSpPr>
          <p:nvPr>
            <p:ph sz="half" idx="2"/>
          </p:nvPr>
        </p:nvSpPr>
        <p:spPr>
          <a:xfrm>
            <a:off x="4572000" y="1524000"/>
            <a:ext cx="4038600" cy="3276600"/>
          </a:xfrm>
        </p:spPr>
        <p:txBody>
          <a:bodyPr/>
          <a:lstStyle/>
          <a:p>
            <a:pPr eaLnBrk="1" hangingPunct="1">
              <a:lnSpc>
                <a:spcPct val="80000"/>
              </a:lnSpc>
              <a:buFont typeface="Wingdings" charset="2"/>
              <a:buNone/>
            </a:pPr>
            <a:r>
              <a:rPr lang="en-US" altLang="en-US" sz="1500" b="1" dirty="0" smtClean="0">
                <a:solidFill>
                  <a:srgbClr val="ADBC90"/>
                </a:solidFill>
                <a:latin typeface="Baskerville Old Face" charset="0"/>
              </a:rPr>
              <a:t>ANIMAL FAT</a:t>
            </a:r>
          </a:p>
          <a:p>
            <a:pPr eaLnBrk="1" hangingPunct="1">
              <a:lnSpc>
                <a:spcPct val="80000"/>
              </a:lnSpc>
              <a:buClr>
                <a:schemeClr val="accent1"/>
              </a:buClr>
              <a:buSzPct val="178000"/>
              <a:buFont typeface="Arial" charset="0"/>
              <a:buChar char="•"/>
            </a:pPr>
            <a:r>
              <a:rPr lang="en-US" altLang="en-US" sz="1600" dirty="0" smtClean="0"/>
              <a:t>Animal fats are usually saturated fats</a:t>
            </a:r>
          </a:p>
          <a:p>
            <a:pPr eaLnBrk="1" hangingPunct="1">
              <a:lnSpc>
                <a:spcPct val="80000"/>
              </a:lnSpc>
              <a:buClr>
                <a:schemeClr val="accent1"/>
              </a:buClr>
              <a:buSzPct val="178000"/>
              <a:buFont typeface="Arial" charset="0"/>
              <a:buChar char="•"/>
            </a:pPr>
            <a:r>
              <a:rPr lang="en-US" altLang="en-US" sz="1600" dirty="0" smtClean="0"/>
              <a:t>These line up together very well which is why they are solid at room temperature</a:t>
            </a:r>
          </a:p>
          <a:p>
            <a:pPr eaLnBrk="1" hangingPunct="1">
              <a:lnSpc>
                <a:spcPct val="80000"/>
              </a:lnSpc>
              <a:buClr>
                <a:schemeClr val="accent1"/>
              </a:buClr>
              <a:buSzPct val="178000"/>
              <a:buFont typeface="Arial" charset="0"/>
              <a:buChar char="•"/>
            </a:pPr>
            <a:r>
              <a:rPr lang="en-US" altLang="en-US" sz="1600" b="1" u="sng" dirty="0" smtClean="0"/>
              <a:t>This makes it easy to clog blood vessels and organs</a:t>
            </a:r>
          </a:p>
          <a:p>
            <a:pPr eaLnBrk="1" hangingPunct="1">
              <a:lnSpc>
                <a:spcPct val="80000"/>
              </a:lnSpc>
              <a:buClr>
                <a:schemeClr val="accent1"/>
              </a:buClr>
              <a:buSzPct val="178000"/>
              <a:buFont typeface="Arial" charset="0"/>
              <a:buChar char="•"/>
            </a:pPr>
            <a:r>
              <a:rPr lang="en-US" altLang="en-US" sz="1600" dirty="0" smtClean="0"/>
              <a:t>They are SOLID at room temperature</a:t>
            </a:r>
          </a:p>
          <a:p>
            <a:pPr eaLnBrk="1" hangingPunct="1">
              <a:lnSpc>
                <a:spcPct val="80000"/>
              </a:lnSpc>
              <a:buFont typeface="Wingdings" charset="2"/>
              <a:buNone/>
            </a:pPr>
            <a:endParaRPr lang="en-US" altLang="en-US" sz="1500" b="1" dirty="0" smtClean="0">
              <a:solidFill>
                <a:srgbClr val="FFFF00"/>
              </a:solidFill>
              <a:latin typeface="Baskerville Old Face" charset="0"/>
            </a:endParaRPr>
          </a:p>
          <a:p>
            <a:pPr eaLnBrk="1" hangingPunct="1">
              <a:lnSpc>
                <a:spcPct val="80000"/>
              </a:lnSpc>
              <a:buFont typeface="Courier New" charset="0"/>
              <a:buChar char="o"/>
            </a:pPr>
            <a:endParaRPr lang="en-US" altLang="en-US" sz="1500" b="1" dirty="0" smtClean="0">
              <a:solidFill>
                <a:srgbClr val="FFFF00"/>
              </a:solidFill>
              <a:latin typeface="Baskerville Old Face" charset="0"/>
            </a:endParaRPr>
          </a:p>
        </p:txBody>
      </p:sp>
      <p:pic>
        <p:nvPicPr>
          <p:cNvPr id="39941" name="Picture 4" descr="C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597031"/>
            <a:ext cx="304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5" descr="220px-Peanutja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03860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902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fade">
                                      <p:cBhvr>
                                        <p:cTn id="10" dur="500"/>
                                        <p:tgtEl>
                                          <p:spTgt spid="3993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Effect transition="in" filter="fade">
                                      <p:cBhvr>
                                        <p:cTn id="13" dur="500"/>
                                        <p:tgtEl>
                                          <p:spTgt spid="3993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939">
                                            <p:txEl>
                                              <p:pRg st="3" end="3"/>
                                            </p:txEl>
                                          </p:spTgt>
                                        </p:tgtEl>
                                        <p:attrNameLst>
                                          <p:attrName>style.visibility</p:attrName>
                                        </p:attrNameLst>
                                      </p:cBhvr>
                                      <p:to>
                                        <p:strVal val="visible"/>
                                      </p:to>
                                    </p:set>
                                    <p:animEffect transition="in" filter="fade">
                                      <p:cBhvr>
                                        <p:cTn id="16" dur="500"/>
                                        <p:tgtEl>
                                          <p:spTgt spid="3993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animEffect transition="in" filter="fade">
                                      <p:cBhvr>
                                        <p:cTn id="19" dur="500"/>
                                        <p:tgtEl>
                                          <p:spTgt spid="3993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9942"/>
                                        </p:tgtEl>
                                        <p:attrNameLst>
                                          <p:attrName>style.visibility</p:attrName>
                                        </p:attrNameLst>
                                      </p:cBhvr>
                                      <p:to>
                                        <p:strVal val="visible"/>
                                      </p:to>
                                    </p:set>
                                    <p:animEffect transition="in" filter="fade">
                                      <p:cBhvr>
                                        <p:cTn id="22" dur="500"/>
                                        <p:tgtEl>
                                          <p:spTgt spid="399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940">
                                            <p:txEl>
                                              <p:pRg st="0" end="0"/>
                                            </p:txEl>
                                          </p:spTgt>
                                        </p:tgtEl>
                                        <p:attrNameLst>
                                          <p:attrName>style.visibility</p:attrName>
                                        </p:attrNameLst>
                                      </p:cBhvr>
                                      <p:to>
                                        <p:strVal val="visible"/>
                                      </p:to>
                                    </p:set>
                                    <p:animEffect transition="in" filter="fade">
                                      <p:cBhvr>
                                        <p:cTn id="25" dur="500"/>
                                        <p:tgtEl>
                                          <p:spTgt spid="39940">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940">
                                            <p:txEl>
                                              <p:pRg st="1" end="1"/>
                                            </p:txEl>
                                          </p:spTgt>
                                        </p:tgtEl>
                                        <p:attrNameLst>
                                          <p:attrName>style.visibility</p:attrName>
                                        </p:attrNameLst>
                                      </p:cBhvr>
                                      <p:to>
                                        <p:strVal val="visible"/>
                                      </p:to>
                                    </p:set>
                                    <p:animEffect transition="in" filter="fade">
                                      <p:cBhvr>
                                        <p:cTn id="28" dur="500"/>
                                        <p:tgtEl>
                                          <p:spTgt spid="39940">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940">
                                            <p:txEl>
                                              <p:pRg st="2" end="2"/>
                                            </p:txEl>
                                          </p:spTgt>
                                        </p:tgtEl>
                                        <p:attrNameLst>
                                          <p:attrName>style.visibility</p:attrName>
                                        </p:attrNameLst>
                                      </p:cBhvr>
                                      <p:to>
                                        <p:strVal val="visible"/>
                                      </p:to>
                                    </p:set>
                                    <p:animEffect transition="in" filter="fade">
                                      <p:cBhvr>
                                        <p:cTn id="31" dur="500"/>
                                        <p:tgtEl>
                                          <p:spTgt spid="39940">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940">
                                            <p:txEl>
                                              <p:pRg st="3" end="3"/>
                                            </p:txEl>
                                          </p:spTgt>
                                        </p:tgtEl>
                                        <p:attrNameLst>
                                          <p:attrName>style.visibility</p:attrName>
                                        </p:attrNameLst>
                                      </p:cBhvr>
                                      <p:to>
                                        <p:strVal val="visible"/>
                                      </p:to>
                                    </p:set>
                                    <p:animEffect transition="in" filter="fade">
                                      <p:cBhvr>
                                        <p:cTn id="34" dur="500"/>
                                        <p:tgtEl>
                                          <p:spTgt spid="39940">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940">
                                            <p:txEl>
                                              <p:pRg st="4" end="4"/>
                                            </p:txEl>
                                          </p:spTgt>
                                        </p:tgtEl>
                                        <p:attrNameLst>
                                          <p:attrName>style.visibility</p:attrName>
                                        </p:attrNameLst>
                                      </p:cBhvr>
                                      <p:to>
                                        <p:strVal val="visible"/>
                                      </p:to>
                                    </p:set>
                                    <p:animEffect transition="in" filter="fade">
                                      <p:cBhvr>
                                        <p:cTn id="37" dur="500"/>
                                        <p:tgtEl>
                                          <p:spTgt spid="39940">
                                            <p:txEl>
                                              <p:pRg st="4" end="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9941"/>
                                        </p:tgtEl>
                                        <p:attrNameLst>
                                          <p:attrName>style.visibility</p:attrName>
                                        </p:attrNameLst>
                                      </p:cBhvr>
                                      <p:to>
                                        <p:strVal val="visible"/>
                                      </p:to>
                                    </p:set>
                                    <p:animEffect transition="in" filter="fade">
                                      <p:cBhvr>
                                        <p:cTn id="40"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3994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z="4900" smtClean="0">
                <a:latin typeface="Bernard MT Condensed" charset="0"/>
              </a:rPr>
              <a:t>What too much fat can do to you…</a:t>
            </a:r>
          </a:p>
        </p:txBody>
      </p:sp>
      <p:sp>
        <p:nvSpPr>
          <p:cNvPr id="41987" name="Content Placeholder 3"/>
          <p:cNvSpPr>
            <a:spLocks noGrp="1"/>
          </p:cNvSpPr>
          <p:nvPr>
            <p:ph sz="half" idx="1"/>
          </p:nvPr>
        </p:nvSpPr>
        <p:spPr>
          <a:xfrm>
            <a:off x="4800600" y="1600200"/>
            <a:ext cx="4038600" cy="4435475"/>
          </a:xfrm>
        </p:spPr>
        <p:txBody>
          <a:bodyPr/>
          <a:lstStyle/>
          <a:p>
            <a:pPr eaLnBrk="1" hangingPunct="1"/>
            <a:r>
              <a:rPr lang="en-US" altLang="en-US" dirty="0" smtClean="0"/>
              <a:t>Too much fat can clog your arteries leading to fatal cases such as a heart attack or a stroke or Coronary Heart Disease </a:t>
            </a:r>
          </a:p>
          <a:p>
            <a:pPr eaLnBrk="1" hangingPunct="1"/>
            <a:r>
              <a:rPr lang="en-US" altLang="en-US" dirty="0" smtClean="0"/>
              <a:t>This is because clogged arteries may lead to a blood clot. Therefore, it will block the flow of blood to your heart.</a:t>
            </a:r>
          </a:p>
        </p:txBody>
      </p:sp>
      <p:pic>
        <p:nvPicPr>
          <p:cNvPr id="4198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44243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402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fade">
                                      <p:cBhvr>
                                        <p:cTn id="7" dur="500"/>
                                        <p:tgtEl>
                                          <p:spTgt spid="41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fade">
                                      <p:cBhvr>
                                        <p:cTn id="12" dur="500"/>
                                        <p:tgtEl>
                                          <p:spTgt spid="4198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1987">
                                            <p:txEl>
                                              <p:pRg st="1" end="1"/>
                                            </p:txEl>
                                          </p:spTgt>
                                        </p:tgtEl>
                                        <p:attrNameLst>
                                          <p:attrName>style.visibility</p:attrName>
                                        </p:attrNameLst>
                                      </p:cBhvr>
                                      <p:to>
                                        <p:strVal val="visible"/>
                                      </p:to>
                                    </p:set>
                                    <p:animEffect transition="in" filter="fade">
                                      <p:cBhvr>
                                        <p:cTn id="15" dur="500"/>
                                        <p:tgtEl>
                                          <p:spTgt spid="41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b="1" smtClean="0">
                <a:latin typeface="Arial" charset="0"/>
                <a:cs typeface="Arial" charset="0"/>
              </a:rPr>
              <a:t>What about Fish?</a:t>
            </a:r>
          </a:p>
        </p:txBody>
      </p:sp>
      <p:sp>
        <p:nvSpPr>
          <p:cNvPr id="43011" name="Content Placeholder 2"/>
          <p:cNvSpPr>
            <a:spLocks noGrp="1"/>
          </p:cNvSpPr>
          <p:nvPr>
            <p:ph sz="half" idx="1"/>
          </p:nvPr>
        </p:nvSpPr>
        <p:spPr>
          <a:xfrm>
            <a:off x="533400" y="1587500"/>
            <a:ext cx="3967163" cy="4889500"/>
          </a:xfrm>
        </p:spPr>
        <p:txBody>
          <a:bodyPr/>
          <a:lstStyle/>
          <a:p>
            <a:pPr eaLnBrk="1" hangingPunct="1">
              <a:lnSpc>
                <a:spcPct val="90000"/>
              </a:lnSpc>
            </a:pPr>
            <a:r>
              <a:rPr lang="en-US" altLang="en-US" sz="2200" dirty="0" smtClean="0"/>
              <a:t>Recent studies have said that eating fish, such as salmon,  is healthy </a:t>
            </a:r>
          </a:p>
          <a:p>
            <a:pPr marL="0" indent="0" eaLnBrk="1" hangingPunct="1">
              <a:lnSpc>
                <a:spcPct val="90000"/>
              </a:lnSpc>
              <a:buNone/>
            </a:pPr>
            <a:endParaRPr lang="en-US" altLang="en-US" sz="2200" dirty="0" smtClean="0"/>
          </a:p>
          <a:p>
            <a:pPr eaLnBrk="1" hangingPunct="1">
              <a:lnSpc>
                <a:spcPct val="90000"/>
              </a:lnSpc>
            </a:pPr>
            <a:r>
              <a:rPr lang="en-US" altLang="en-US" sz="2200" dirty="0" smtClean="0"/>
              <a:t>This is because of the specific type of fats in fish: </a:t>
            </a:r>
            <a:r>
              <a:rPr lang="en-US" altLang="en-US" sz="2200" b="1" dirty="0" smtClean="0"/>
              <a:t>Omega 3s</a:t>
            </a:r>
          </a:p>
          <a:p>
            <a:pPr marL="0" indent="0" eaLnBrk="1" hangingPunct="1">
              <a:lnSpc>
                <a:spcPct val="90000"/>
              </a:lnSpc>
              <a:buNone/>
            </a:pPr>
            <a:endParaRPr lang="en-US" altLang="en-US" sz="2200" b="1" dirty="0" smtClean="0"/>
          </a:p>
          <a:p>
            <a:pPr eaLnBrk="1" hangingPunct="1">
              <a:lnSpc>
                <a:spcPct val="90000"/>
              </a:lnSpc>
            </a:pPr>
            <a:r>
              <a:rPr lang="en-US" altLang="en-US" sz="2200" dirty="0" smtClean="0"/>
              <a:t>These fats are </a:t>
            </a:r>
            <a:r>
              <a:rPr lang="en-US" altLang="en-US" sz="2200" b="1" dirty="0" smtClean="0"/>
              <a:t>unsaturated</a:t>
            </a:r>
            <a:r>
              <a:rPr lang="en-US" altLang="en-US" sz="2200" dirty="0" smtClean="0"/>
              <a:t> because the most fish live in cooler temperatures and solid fats would get harder and decrease mobility</a:t>
            </a:r>
          </a:p>
          <a:p>
            <a:pPr eaLnBrk="1" hangingPunct="1">
              <a:lnSpc>
                <a:spcPct val="90000"/>
              </a:lnSpc>
            </a:pPr>
            <a:endParaRPr lang="en-US" altLang="en-US" sz="2200" dirty="0" smtClean="0"/>
          </a:p>
        </p:txBody>
      </p:sp>
      <p:pic>
        <p:nvPicPr>
          <p:cNvPr id="26628" name="Content Placeholder 4" descr="Tuna.jpg"/>
          <p:cNvPicPr>
            <a:picLocks noGrp="1" noChangeAspect="1"/>
          </p:cNvPicPr>
          <p:nvPr>
            <p:ph sz="half" idx="2"/>
          </p:nvPr>
        </p:nvPicPr>
        <p:blipFill>
          <a:blip r:embed="rId3">
            <a:extLst>
              <a:ext uri="{28A0092B-C50C-407E-A947-70E740481C1C}">
                <a14:useLocalDpi xmlns:a14="http://schemas.microsoft.com/office/drawing/2010/main" val="0"/>
              </a:ext>
            </a:extLst>
          </a:blip>
          <a:srcRect t="-37936" b="-37936"/>
          <a:stretch>
            <a:fillRect/>
          </a:stretch>
        </p:blipFill>
        <p:spPr>
          <a:xfrm>
            <a:off x="4648200" y="1587500"/>
            <a:ext cx="3776663" cy="4583113"/>
          </a:xfrm>
        </p:spPr>
      </p:pic>
    </p:spTree>
    <p:extLst>
      <p:ext uri="{BB962C8B-B14F-4D97-AF65-F5344CB8AC3E}">
        <p14:creationId xmlns:p14="http://schemas.microsoft.com/office/powerpoint/2010/main" val="4207580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500"/>
                                        <p:tgtEl>
                                          <p:spTgt spid="430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3011">
                                            <p:txEl>
                                              <p:pRg st="2" end="2"/>
                                            </p:txEl>
                                          </p:spTgt>
                                        </p:tgtEl>
                                        <p:attrNameLst>
                                          <p:attrName>style.visibility</p:attrName>
                                        </p:attrNameLst>
                                      </p:cBhvr>
                                      <p:to>
                                        <p:strVal val="visible"/>
                                      </p:to>
                                    </p:set>
                                    <p:animEffect transition="in" filter="fade">
                                      <p:cBhvr>
                                        <p:cTn id="10" dur="500"/>
                                        <p:tgtEl>
                                          <p:spTgt spid="4301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3011">
                                            <p:txEl>
                                              <p:pRg st="4" end="4"/>
                                            </p:txEl>
                                          </p:spTgt>
                                        </p:tgtEl>
                                        <p:attrNameLst>
                                          <p:attrName>style.visibility</p:attrName>
                                        </p:attrNameLst>
                                      </p:cBhvr>
                                      <p:to>
                                        <p:strVal val="visible"/>
                                      </p:to>
                                    </p:set>
                                    <p:animEffect transition="in" filter="fade">
                                      <p:cBhvr>
                                        <p:cTn id="13" dur="5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98588"/>
          </a:xfrm>
        </p:spPr>
        <p:txBody>
          <a:bodyPr/>
          <a:lstStyle/>
          <a:p>
            <a:pPr eaLnBrk="1" fontAlgn="auto" hangingPunct="1">
              <a:spcAft>
                <a:spcPts val="0"/>
              </a:spcAft>
              <a:defRPr/>
            </a:pPr>
            <a:r>
              <a:rPr lang="en-US" sz="6600" b="1" dirty="0" smtClean="0">
                <a:solidFill>
                  <a:schemeClr val="tx1"/>
                </a:solidFill>
              </a:rPr>
              <a:t>PROTEINS</a:t>
            </a:r>
            <a:endParaRPr lang="en-US" sz="6600" b="1" dirty="0">
              <a:solidFill>
                <a:schemeClr val="tx1"/>
              </a:solidFill>
            </a:endParaRPr>
          </a:p>
        </p:txBody>
      </p:sp>
      <p:sp>
        <p:nvSpPr>
          <p:cNvPr id="47107" name="Content Placeholder 2"/>
          <p:cNvSpPr>
            <a:spLocks noGrp="1"/>
          </p:cNvSpPr>
          <p:nvPr>
            <p:ph sz="half" idx="1"/>
          </p:nvPr>
        </p:nvSpPr>
        <p:spPr>
          <a:xfrm>
            <a:off x="457200" y="1828800"/>
            <a:ext cx="4038600" cy="4525963"/>
          </a:xfrm>
        </p:spPr>
        <p:txBody>
          <a:bodyPr/>
          <a:lstStyle/>
          <a:p>
            <a:pPr eaLnBrk="1" hangingPunct="1"/>
            <a:endParaRPr lang="en-US" altLang="en-US" sz="2400" smtClean="0"/>
          </a:p>
          <a:p>
            <a:pPr eaLnBrk="1" hangingPunct="1"/>
            <a:r>
              <a:rPr lang="en-US" altLang="en-US" sz="2400" smtClean="0"/>
              <a:t>Made up of long chains of </a:t>
            </a:r>
            <a:r>
              <a:rPr lang="en-US" altLang="en-US" sz="2400" b="1" smtClean="0"/>
              <a:t>amino acids</a:t>
            </a:r>
          </a:p>
          <a:p>
            <a:pPr eaLnBrk="1" hangingPunct="1"/>
            <a:r>
              <a:rPr lang="en-US" altLang="en-US" sz="2400" smtClean="0"/>
              <a:t>Our muscles are made out of proteins. Just like cows and chickens have muscles. The meat we eat from them are </a:t>
            </a:r>
            <a:r>
              <a:rPr lang="en-US" altLang="en-US" sz="2400" b="1" smtClean="0"/>
              <a:t>their</a:t>
            </a:r>
            <a:r>
              <a:rPr lang="en-US" altLang="en-US" sz="2400" smtClean="0"/>
              <a:t> muscles.</a:t>
            </a:r>
          </a:p>
          <a:p>
            <a:pPr eaLnBrk="1" hangingPunct="1">
              <a:buFont typeface="Wingdings 2" charset="2"/>
              <a:buNone/>
            </a:pPr>
            <a:endParaRPr lang="en-US" altLang="en-US" sz="2400" smtClean="0"/>
          </a:p>
        </p:txBody>
      </p:sp>
      <p:pic>
        <p:nvPicPr>
          <p:cNvPr id="47108" name="Content Placeholder 4" descr="taylor-lautner-for-new-moon-poster1.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53200" y="381000"/>
            <a:ext cx="2155825" cy="3235325"/>
          </a:xfrm>
        </p:spPr>
      </p:pic>
      <p:pic>
        <p:nvPicPr>
          <p:cNvPr id="47109" name="Picture 5" descr="roast_chicken_w3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032738"/>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6" descr="Milk_glass-30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12888" y="4038600"/>
            <a:ext cx="194031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227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500"/>
                                        <p:tgtEl>
                                          <p:spTgt spid="4710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7109"/>
                                        </p:tgtEl>
                                        <p:attrNameLst>
                                          <p:attrName>style.visibility</p:attrName>
                                        </p:attrNameLst>
                                      </p:cBhvr>
                                      <p:to>
                                        <p:strVal val="visible"/>
                                      </p:to>
                                    </p:set>
                                    <p:animEffect transition="in" filter="fade">
                                      <p:cBhvr>
                                        <p:cTn id="11" dur="500"/>
                                        <p:tgtEl>
                                          <p:spTgt spid="47109"/>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7110"/>
                                        </p:tgtEl>
                                        <p:attrNameLst>
                                          <p:attrName>style.visibility</p:attrName>
                                        </p:attrNameLst>
                                      </p:cBhvr>
                                      <p:to>
                                        <p:strVal val="visible"/>
                                      </p:to>
                                    </p:set>
                                    <p:animEffect transition="in" filter="fade">
                                      <p:cBhvr>
                                        <p:cTn id="15" dur="500"/>
                                        <p:tgtEl>
                                          <p:spTgt spid="471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7107">
                                            <p:txEl>
                                              <p:pRg st="1" end="1"/>
                                            </p:txEl>
                                          </p:spTgt>
                                        </p:tgtEl>
                                        <p:attrNameLst>
                                          <p:attrName>style.visibility</p:attrName>
                                        </p:attrNameLst>
                                      </p:cBhvr>
                                      <p:to>
                                        <p:strVal val="visible"/>
                                      </p:to>
                                    </p:set>
                                    <p:animEffect transition="in" filter="fade">
                                      <p:cBhvr>
                                        <p:cTn id="20" dur="500"/>
                                        <p:tgtEl>
                                          <p:spTgt spid="4710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7107">
                                            <p:txEl>
                                              <p:pRg st="2" end="2"/>
                                            </p:txEl>
                                          </p:spTgt>
                                        </p:tgtEl>
                                        <p:attrNameLst>
                                          <p:attrName>style.visibility</p:attrName>
                                        </p:attrNameLst>
                                      </p:cBhvr>
                                      <p:to>
                                        <p:strVal val="visible"/>
                                      </p:to>
                                    </p:set>
                                    <p:animEffect transition="in" filter="fade">
                                      <p:cBhvr>
                                        <p:cTn id="25" dur="500"/>
                                        <p:tgtEl>
                                          <p:spTgt spid="47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002060"/>
                </a:solidFill>
              </a:rPr>
              <a:t>Putting grilled chicken under a microscope…</a:t>
            </a:r>
            <a:endParaRPr lang="en-US" dirty="0">
              <a:solidFill>
                <a:srgbClr val="002060"/>
              </a:solidFill>
            </a:endParaRPr>
          </a:p>
        </p:txBody>
      </p:sp>
      <p:sp>
        <p:nvSpPr>
          <p:cNvPr id="48131" name="Content Placeholder 2"/>
          <p:cNvSpPr>
            <a:spLocks noGrp="1"/>
          </p:cNvSpPr>
          <p:nvPr>
            <p:ph sz="half" idx="1"/>
          </p:nvPr>
        </p:nvSpPr>
        <p:spPr>
          <a:xfrm>
            <a:off x="457200" y="1536700"/>
            <a:ext cx="3657600" cy="4589463"/>
          </a:xfrm>
        </p:spPr>
        <p:txBody>
          <a:bodyPr rtlCol="0">
            <a:normAutofit lnSpcReduction="10000"/>
          </a:bodyPr>
          <a:lstStyle/>
          <a:p>
            <a:pPr eaLnBrk="1" fontAlgn="auto" hangingPunct="1">
              <a:lnSpc>
                <a:spcPct val="90000"/>
              </a:lnSpc>
              <a:spcAft>
                <a:spcPts val="0"/>
              </a:spcAft>
              <a:buFont typeface="Arial" pitchFamily="34" charset="0"/>
              <a:buChar char="•"/>
              <a:defRPr/>
            </a:pPr>
            <a:r>
              <a:rPr lang="en-US" dirty="0" smtClean="0"/>
              <a:t>Chicken is made up of proteins. Proteins are made up of long chains of amino acids. It’s kind of like a really long pearl necklace. Each pearl is an amino acid held by a tight bond (called a </a:t>
            </a:r>
            <a:r>
              <a:rPr lang="en-US" b="1" u="sng" dirty="0" smtClean="0"/>
              <a:t>peptide bond</a:t>
            </a:r>
            <a:r>
              <a:rPr lang="en-US" dirty="0" smtClean="0"/>
              <a:t>) between each one.   </a:t>
            </a:r>
          </a:p>
        </p:txBody>
      </p:sp>
      <p:pic>
        <p:nvPicPr>
          <p:cNvPr id="28676" name="Content Placeholder 6" descr="Glass%20pearl%20necklace.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1905000"/>
            <a:ext cx="3810000" cy="3810000"/>
          </a:xfrm>
        </p:spPr>
      </p:pic>
    </p:spTree>
    <p:extLst>
      <p:ext uri="{BB962C8B-B14F-4D97-AF65-F5344CB8AC3E}">
        <p14:creationId xmlns:p14="http://schemas.microsoft.com/office/powerpoint/2010/main" val="4132641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38200"/>
            <a:ext cx="8001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52400"/>
            <a:ext cx="624840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1256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002060"/>
                </a:solidFill>
              </a:rPr>
              <a:t>Proteins are found in our cells</a:t>
            </a:r>
            <a:endParaRPr lang="en-US" dirty="0">
              <a:solidFill>
                <a:srgbClr val="002060"/>
              </a:solidFill>
            </a:endParaRPr>
          </a:p>
        </p:txBody>
      </p:sp>
      <p:pic>
        <p:nvPicPr>
          <p:cNvPr id="30723"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57213" y="1752600"/>
            <a:ext cx="4116387" cy="3962400"/>
          </a:xfrm>
        </p:spPr>
      </p:pic>
      <p:sp>
        <p:nvSpPr>
          <p:cNvPr id="50179" name="Content Placeholder 3"/>
          <p:cNvSpPr>
            <a:spLocks noGrp="1"/>
          </p:cNvSpPr>
          <p:nvPr>
            <p:ph sz="half" idx="2"/>
          </p:nvPr>
        </p:nvSpPr>
        <p:spPr>
          <a:xfrm>
            <a:off x="4876800" y="1447800"/>
            <a:ext cx="3657600" cy="4589463"/>
          </a:xfrm>
        </p:spPr>
        <p:txBody>
          <a:bodyPr/>
          <a:lstStyle/>
          <a:p>
            <a:pPr eaLnBrk="1" hangingPunct="1"/>
            <a:r>
              <a:rPr lang="en-US" altLang="en-US" dirty="0" smtClean="0"/>
              <a:t>Make up over half the dry weight of the cell.</a:t>
            </a:r>
          </a:p>
          <a:p>
            <a:pPr eaLnBrk="1" hangingPunct="1"/>
            <a:r>
              <a:rPr lang="en-US" altLang="en-US" dirty="0" smtClean="0"/>
              <a:t>They act out various functions in the body including, building DNA , enzymes, and building muscles </a:t>
            </a:r>
          </a:p>
          <a:p>
            <a:pPr eaLnBrk="1" hangingPunct="1"/>
            <a:endParaRPr lang="en-US" altLang="en-US" dirty="0" smtClean="0"/>
          </a:p>
        </p:txBody>
      </p:sp>
    </p:spTree>
    <p:extLst>
      <p:ext uri="{BB962C8B-B14F-4D97-AF65-F5344CB8AC3E}">
        <p14:creationId xmlns:p14="http://schemas.microsoft.com/office/powerpoint/2010/main" val="420251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Effect transition="in" filter="fade">
                                      <p:cBhvr>
                                        <p:cTn id="7" dur="500"/>
                                        <p:tgtEl>
                                          <p:spTgt spid="501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0"/>
            <a:ext cx="8229600" cy="1143000"/>
          </a:xfrm>
        </p:spPr>
        <p:txBody>
          <a:bodyPr/>
          <a:lstStyle/>
          <a:p>
            <a:pPr eaLnBrk="1" hangingPunct="1"/>
            <a:r>
              <a:rPr lang="en-US" smtClean="0"/>
              <a:t>Carbon Compounds</a:t>
            </a:r>
          </a:p>
        </p:txBody>
      </p:sp>
      <p:sp>
        <p:nvSpPr>
          <p:cNvPr id="19458" name="Content Placeholder 2"/>
          <p:cNvSpPr>
            <a:spLocks noGrp="1"/>
          </p:cNvSpPr>
          <p:nvPr>
            <p:ph idx="1"/>
          </p:nvPr>
        </p:nvSpPr>
        <p:spPr>
          <a:xfrm>
            <a:off x="381000" y="990600"/>
            <a:ext cx="8229600" cy="4525963"/>
          </a:xfrm>
        </p:spPr>
        <p:txBody>
          <a:bodyPr/>
          <a:lstStyle/>
          <a:p>
            <a:pPr algn="ctr" eaLnBrk="1" hangingPunct="1">
              <a:buFont typeface="Arial" charset="0"/>
              <a:buNone/>
            </a:pPr>
            <a:r>
              <a:rPr lang="en-US" smtClean="0">
                <a:cs typeface="Times New Roman" pitchFamily="18" charset="0"/>
              </a:rPr>
              <a:t>	A carbon atom can form </a:t>
            </a:r>
            <a:r>
              <a:rPr lang="en-US" b="1" i="1" smtClean="0">
                <a:cs typeface="Times New Roman" pitchFamily="18" charset="0"/>
              </a:rPr>
              <a:t>four covalent bonds </a:t>
            </a:r>
            <a:r>
              <a:rPr lang="en-US" smtClean="0">
                <a:cs typeface="Times New Roman" pitchFamily="18" charset="0"/>
              </a:rPr>
              <a:t>with other atoms</a:t>
            </a:r>
            <a:r>
              <a:rPr lang="en-US" smtClean="0"/>
              <a:t> </a:t>
            </a:r>
          </a:p>
        </p:txBody>
      </p:sp>
      <p:pic>
        <p:nvPicPr>
          <p:cNvPr id="19459" name="Picture 4" descr="covalentbond"/>
          <p:cNvPicPr>
            <a:picLocks noChangeAspect="1" noChangeArrowheads="1"/>
          </p:cNvPicPr>
          <p:nvPr/>
        </p:nvPicPr>
        <p:blipFill>
          <a:blip r:embed="rId2" cstate="print"/>
          <a:srcRect/>
          <a:stretch>
            <a:fillRect/>
          </a:stretch>
        </p:blipFill>
        <p:spPr bwMode="auto">
          <a:xfrm>
            <a:off x="2133600" y="2286000"/>
            <a:ext cx="5029200" cy="426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aminoacidstructu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8600"/>
            <a:ext cx="6629400" cy="632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8237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58888"/>
            <a:ext cx="8686800" cy="2703512"/>
          </a:xfrm>
        </p:spPr>
        <p:txBody>
          <a:bodyPr>
            <a:normAutofit fontScale="90000"/>
          </a:bodyPr>
          <a:lstStyle/>
          <a:p>
            <a:pPr marL="484632" eaLnBrk="1" fontAlgn="auto" hangingPunct="1">
              <a:spcAft>
                <a:spcPts val="0"/>
              </a:spcAft>
              <a:defRPr/>
            </a:pPr>
            <a:r>
              <a:rPr lang="en-US" dirty="0" smtClean="0">
                <a:solidFill>
                  <a:srgbClr val="002060"/>
                </a:solidFill>
              </a:rPr>
              <a:t>How do vegetarians get proteins?</a:t>
            </a:r>
            <a:r>
              <a:rPr lang="en-US" dirty="0" smtClean="0">
                <a:solidFill>
                  <a:srgbClr val="FFC000"/>
                </a:solidFill>
              </a:rPr>
              <a:t/>
            </a:r>
            <a:br>
              <a:rPr lang="en-US" dirty="0" smtClean="0">
                <a:solidFill>
                  <a:srgbClr val="FFC000"/>
                </a:solidFill>
              </a:rPr>
            </a:br>
            <a:r>
              <a:rPr lang="en-US" sz="4400" b="1" dirty="0" smtClean="0">
                <a:solidFill>
                  <a:schemeClr val="tx1">
                    <a:lumMod val="85000"/>
                    <a:lumOff val="15000"/>
                  </a:schemeClr>
                </a:solidFill>
              </a:rPr>
              <a:t/>
            </a:r>
            <a:br>
              <a:rPr lang="en-US" sz="4400" b="1" dirty="0" smtClean="0">
                <a:solidFill>
                  <a:schemeClr val="tx1">
                    <a:lumMod val="85000"/>
                    <a:lumOff val="15000"/>
                  </a:schemeClr>
                </a:solidFill>
              </a:rPr>
            </a:br>
            <a:r>
              <a:rPr lang="en-US" sz="3100" b="1" dirty="0" smtClean="0">
                <a:solidFill>
                  <a:schemeClr val="tx1">
                    <a:lumMod val="85000"/>
                    <a:lumOff val="15000"/>
                  </a:schemeClr>
                </a:solidFill>
              </a:rPr>
              <a:t>We’ve heard that meat has protein in it, but plants also contain protein in their </a:t>
            </a:r>
            <a:r>
              <a:rPr lang="en-US" sz="3100" b="1" u="sng" dirty="0" smtClean="0">
                <a:solidFill>
                  <a:schemeClr val="tx1">
                    <a:lumMod val="85000"/>
                    <a:lumOff val="15000"/>
                  </a:schemeClr>
                </a:solidFill>
              </a:rPr>
              <a:t>seeds.</a:t>
            </a:r>
            <a:r>
              <a:rPr lang="en-US" sz="3100" b="1" dirty="0" smtClean="0">
                <a:solidFill>
                  <a:schemeClr val="tx1">
                    <a:lumMod val="85000"/>
                    <a:lumOff val="15000"/>
                  </a:schemeClr>
                </a:solidFill>
              </a:rPr>
              <a:t/>
            </a:r>
            <a:br>
              <a:rPr lang="en-US" sz="3100" b="1" dirty="0" smtClean="0">
                <a:solidFill>
                  <a:schemeClr val="tx1">
                    <a:lumMod val="85000"/>
                    <a:lumOff val="15000"/>
                  </a:schemeClr>
                </a:solidFill>
              </a:rPr>
            </a:br>
            <a:r>
              <a:rPr lang="en-US" sz="3100" b="1" dirty="0" smtClean="0">
                <a:solidFill>
                  <a:schemeClr val="tx1">
                    <a:lumMod val="85000"/>
                    <a:lumOff val="15000"/>
                  </a:schemeClr>
                </a:solidFill>
              </a:rPr>
              <a:t>This is because the seeds were originally nutrient sources for the plant embryo within the seed (like the simple carbohydrates)</a:t>
            </a:r>
            <a:r>
              <a:rPr lang="en-US" dirty="0" smtClean="0">
                <a:solidFill>
                  <a:schemeClr val="accent1">
                    <a:tint val="83000"/>
                    <a:satMod val="150000"/>
                  </a:schemeClr>
                </a:solidFill>
              </a:rPr>
              <a:t/>
            </a:r>
            <a:br>
              <a:rPr lang="en-US" dirty="0" smtClean="0">
                <a:solidFill>
                  <a:schemeClr val="accent1">
                    <a:tint val="83000"/>
                    <a:satMod val="150000"/>
                  </a:schemeClr>
                </a:solidFill>
              </a:rPr>
            </a:br>
            <a:r>
              <a:rPr lang="en-US" dirty="0" smtClean="0">
                <a:solidFill>
                  <a:srgbClr val="FFC000"/>
                </a:solidFill>
              </a:rPr>
              <a:t/>
            </a:r>
            <a:br>
              <a:rPr lang="en-US" dirty="0" smtClean="0">
                <a:solidFill>
                  <a:srgbClr val="FFC000"/>
                </a:solidFill>
              </a:rPr>
            </a:br>
            <a:endParaRPr lang="en-US" dirty="0">
              <a:solidFill>
                <a:srgbClr val="FFC000"/>
              </a:solidFill>
            </a:endParaRPr>
          </a:p>
        </p:txBody>
      </p:sp>
      <p:pic>
        <p:nvPicPr>
          <p:cNvPr id="32771" name="Picture 2" descr="tof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7888" y="4010025"/>
            <a:ext cx="17208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3" descr="edamam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6300" y="4362450"/>
            <a:ext cx="27940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4"/>
          <p:cNvSpPr>
            <a:spLocks noChangeArrowheads="1"/>
          </p:cNvSpPr>
          <p:nvPr/>
        </p:nvSpPr>
        <p:spPr bwMode="auto">
          <a:xfrm>
            <a:off x="4191000" y="495300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200"/>
              <a:t>==&gt;</a:t>
            </a:r>
          </a:p>
        </p:txBody>
      </p:sp>
    </p:spTree>
    <p:extLst>
      <p:ext uri="{BB962C8B-B14F-4D97-AF65-F5344CB8AC3E}">
        <p14:creationId xmlns:p14="http://schemas.microsoft.com/office/powerpoint/2010/main" val="3970861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381000" y="0"/>
            <a:ext cx="8229600" cy="1143000"/>
          </a:xfrm>
        </p:spPr>
        <p:txBody>
          <a:bodyPr/>
          <a:lstStyle/>
          <a:p>
            <a:pPr eaLnBrk="1" hangingPunct="1"/>
            <a:r>
              <a:rPr lang="en-US" dirty="0" smtClean="0"/>
              <a:t>Proteins</a:t>
            </a:r>
          </a:p>
        </p:txBody>
      </p:sp>
      <p:sp>
        <p:nvSpPr>
          <p:cNvPr id="37890" name="Content Placeholder 2"/>
          <p:cNvSpPr>
            <a:spLocks noGrp="1"/>
          </p:cNvSpPr>
          <p:nvPr>
            <p:ph idx="1"/>
          </p:nvPr>
        </p:nvSpPr>
        <p:spPr>
          <a:xfrm>
            <a:off x="457200" y="914400"/>
            <a:ext cx="8229600" cy="5791200"/>
          </a:xfrm>
        </p:spPr>
        <p:txBody>
          <a:bodyPr/>
          <a:lstStyle/>
          <a:p>
            <a:pPr eaLnBrk="1" hangingPunct="1"/>
            <a:r>
              <a:rPr lang="en-US" b="1" smtClean="0"/>
              <a:t>Amino Acids </a:t>
            </a:r>
            <a:r>
              <a:rPr lang="en-US" smtClean="0"/>
              <a:t>: Monomers of proteins; 20 common amino acids ; Consists of a central </a:t>
            </a:r>
            <a:r>
              <a:rPr lang="en-US" b="1" i="1" smtClean="0"/>
              <a:t>Carbon </a:t>
            </a:r>
            <a:r>
              <a:rPr lang="en-US" smtClean="0"/>
              <a:t>atom bonded to 4 groups</a:t>
            </a:r>
          </a:p>
          <a:p>
            <a:pPr eaLnBrk="1" hangingPunct="1">
              <a:buFont typeface="Arial" charset="0"/>
              <a:buNone/>
            </a:pPr>
            <a:endParaRPr lang="en-US" b="1" i="1" smtClean="0"/>
          </a:p>
          <a:p>
            <a:pPr eaLnBrk="1" hangingPunct="1"/>
            <a:r>
              <a:rPr lang="en-US" smtClean="0"/>
              <a:t>4 Groups</a:t>
            </a:r>
          </a:p>
          <a:p>
            <a:pPr eaLnBrk="1" hangingPunct="1">
              <a:buFont typeface="Arial" charset="0"/>
              <a:buNone/>
            </a:pPr>
            <a:endParaRPr lang="en-US" smtClean="0"/>
          </a:p>
          <a:p>
            <a:pPr eaLnBrk="1" hangingPunct="1">
              <a:buFont typeface="Arial" charset="0"/>
              <a:buNone/>
            </a:pPr>
            <a:r>
              <a:rPr lang="en-US" smtClean="0"/>
              <a:t>		1) Hydrogen Atom</a:t>
            </a:r>
          </a:p>
          <a:p>
            <a:pPr eaLnBrk="1" hangingPunct="1">
              <a:buFont typeface="Arial" charset="0"/>
              <a:buNone/>
            </a:pPr>
            <a:r>
              <a:rPr lang="en-US" smtClean="0"/>
              <a:t>		2) Amino Group</a:t>
            </a:r>
          </a:p>
          <a:p>
            <a:pPr eaLnBrk="1" hangingPunct="1">
              <a:buFont typeface="Arial" charset="0"/>
              <a:buNone/>
            </a:pPr>
            <a:r>
              <a:rPr lang="en-US" smtClean="0"/>
              <a:t>		3) Carboxyl Group</a:t>
            </a:r>
          </a:p>
          <a:p>
            <a:pPr eaLnBrk="1" hangingPunct="1">
              <a:buFont typeface="Arial" charset="0"/>
              <a:buNone/>
            </a:pPr>
            <a:r>
              <a:rPr lang="en-US" smtClean="0"/>
              <a:t>		4) R group (changes in each Amino Acid!)</a:t>
            </a:r>
          </a:p>
        </p:txBody>
      </p:sp>
      <p:pic>
        <p:nvPicPr>
          <p:cNvPr id="4" name="Picture 9" descr="amino acid"/>
          <p:cNvPicPr>
            <a:picLocks noChangeAspect="1" noChangeArrowheads="1"/>
          </p:cNvPicPr>
          <p:nvPr/>
        </p:nvPicPr>
        <p:blipFill>
          <a:blip r:embed="rId2" cstate="print"/>
          <a:srcRect/>
          <a:stretch>
            <a:fillRect/>
          </a:stretch>
        </p:blipFill>
        <p:spPr bwMode="auto">
          <a:xfrm>
            <a:off x="4800600" y="2743200"/>
            <a:ext cx="4191000" cy="2128838"/>
          </a:xfrm>
          <a:prstGeom prst="rect">
            <a:avLst/>
          </a:prstGeom>
          <a:noFill/>
          <a:ln w="9525">
            <a:noFill/>
            <a:miter lim="800000"/>
            <a:headEnd/>
            <a:tailEnd/>
          </a:ln>
        </p:spPr>
      </p:pic>
      <p:cxnSp>
        <p:nvCxnSpPr>
          <p:cNvPr id="6" name="Straight Arrow Connector 5"/>
          <p:cNvCxnSpPr/>
          <p:nvPr/>
        </p:nvCxnSpPr>
        <p:spPr>
          <a:xfrm flipV="1">
            <a:off x="4191000" y="4495800"/>
            <a:ext cx="83820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V="1">
            <a:off x="4495800" y="4114800"/>
            <a:ext cx="2743200" cy="1676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0"/>
            <a:ext cx="8229600" cy="1265238"/>
          </a:xfrm>
        </p:spPr>
        <p:txBody>
          <a:bodyPr/>
          <a:lstStyle/>
          <a:p>
            <a:pPr eaLnBrk="1" hangingPunct="1"/>
            <a:r>
              <a:rPr lang="en-US" dirty="0" smtClean="0"/>
              <a:t>Proteins</a:t>
            </a:r>
          </a:p>
        </p:txBody>
      </p:sp>
      <p:sp>
        <p:nvSpPr>
          <p:cNvPr id="38914" name="Content Placeholder 2"/>
          <p:cNvSpPr>
            <a:spLocks noGrp="1"/>
          </p:cNvSpPr>
          <p:nvPr>
            <p:ph idx="1"/>
          </p:nvPr>
        </p:nvSpPr>
        <p:spPr>
          <a:xfrm>
            <a:off x="228600" y="990600"/>
            <a:ext cx="8229600" cy="4983163"/>
          </a:xfrm>
        </p:spPr>
        <p:txBody>
          <a:bodyPr/>
          <a:lstStyle/>
          <a:p>
            <a:pPr eaLnBrk="1" hangingPunct="1">
              <a:spcBef>
                <a:spcPct val="50000"/>
              </a:spcBef>
            </a:pPr>
            <a:r>
              <a:rPr lang="en-US" b="1" smtClean="0"/>
              <a:t>Polypeptide: </a:t>
            </a:r>
            <a:r>
              <a:rPr lang="en-US" smtClean="0"/>
              <a:t>polymer; one chain of amino acids</a:t>
            </a:r>
            <a:endParaRPr lang="en-US" b="1" smtClean="0"/>
          </a:p>
          <a:p>
            <a:pPr eaLnBrk="1" hangingPunct="1">
              <a:spcBef>
                <a:spcPct val="50000"/>
              </a:spcBef>
            </a:pPr>
            <a:r>
              <a:rPr lang="en-US" b="1" smtClean="0"/>
              <a:t>Proteins</a:t>
            </a:r>
            <a:r>
              <a:rPr lang="en-US" smtClean="0"/>
              <a:t>: several polypeptides folded into complex structures. </a:t>
            </a:r>
          </a:p>
          <a:p>
            <a:pPr eaLnBrk="1" hangingPunct="1">
              <a:spcBef>
                <a:spcPct val="50000"/>
              </a:spcBef>
            </a:pPr>
            <a:endParaRPr lang="en-US" b="1" i="1" smtClean="0"/>
          </a:p>
        </p:txBody>
      </p:sp>
      <p:pic>
        <p:nvPicPr>
          <p:cNvPr id="38915" name="Picture 2"/>
          <p:cNvPicPr>
            <a:picLocks noChangeAspect="1" noChangeArrowheads="1"/>
          </p:cNvPicPr>
          <p:nvPr/>
        </p:nvPicPr>
        <p:blipFill>
          <a:blip r:embed="rId2" cstate="print"/>
          <a:srcRect/>
          <a:stretch>
            <a:fillRect/>
          </a:stretch>
        </p:blipFill>
        <p:spPr bwMode="auto">
          <a:xfrm>
            <a:off x="3352800" y="3200400"/>
            <a:ext cx="5495925"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228600" y="0"/>
            <a:ext cx="8229600" cy="1143000"/>
          </a:xfrm>
        </p:spPr>
        <p:txBody>
          <a:bodyPr/>
          <a:lstStyle/>
          <a:p>
            <a:pPr eaLnBrk="1" hangingPunct="1"/>
            <a:r>
              <a:rPr lang="en-US" smtClean="0"/>
              <a:t>4. Proteins</a:t>
            </a:r>
          </a:p>
        </p:txBody>
      </p:sp>
      <p:sp>
        <p:nvSpPr>
          <p:cNvPr id="39938" name="Content Placeholder 2"/>
          <p:cNvSpPr>
            <a:spLocks noGrp="1"/>
          </p:cNvSpPr>
          <p:nvPr>
            <p:ph idx="1"/>
          </p:nvPr>
        </p:nvSpPr>
        <p:spPr>
          <a:xfrm>
            <a:off x="457200" y="990600"/>
            <a:ext cx="3886200" cy="4267200"/>
          </a:xfrm>
        </p:spPr>
        <p:txBody>
          <a:bodyPr/>
          <a:lstStyle/>
          <a:p>
            <a:pPr eaLnBrk="1" hangingPunct="1"/>
            <a:r>
              <a:rPr lang="en-US" smtClean="0"/>
              <a:t>Four Levels of Protein Structure</a:t>
            </a:r>
          </a:p>
          <a:p>
            <a:pPr eaLnBrk="1" hangingPunct="1">
              <a:buFont typeface="Arial" charset="0"/>
              <a:buNone/>
            </a:pPr>
            <a:r>
              <a:rPr lang="en-US" smtClean="0"/>
              <a:t>	1) Primary</a:t>
            </a:r>
          </a:p>
          <a:p>
            <a:pPr eaLnBrk="1" hangingPunct="1">
              <a:buFont typeface="Arial" charset="0"/>
              <a:buNone/>
            </a:pPr>
            <a:r>
              <a:rPr lang="en-US" smtClean="0"/>
              <a:t>	2) Secondary</a:t>
            </a:r>
          </a:p>
          <a:p>
            <a:pPr eaLnBrk="1" hangingPunct="1">
              <a:buFont typeface="Arial" charset="0"/>
              <a:buNone/>
            </a:pPr>
            <a:r>
              <a:rPr lang="en-US" smtClean="0"/>
              <a:t>	3) Tertiary</a:t>
            </a:r>
          </a:p>
          <a:p>
            <a:pPr eaLnBrk="1" hangingPunct="1">
              <a:buFont typeface="Arial" charset="0"/>
              <a:buNone/>
            </a:pPr>
            <a:r>
              <a:rPr lang="en-US" smtClean="0"/>
              <a:t>	4) Quaternary</a:t>
            </a:r>
          </a:p>
          <a:p>
            <a:pPr eaLnBrk="1" hangingPunct="1">
              <a:buFont typeface="Arial" charset="0"/>
              <a:buNone/>
            </a:pPr>
            <a:endParaRPr lang="en-US" smtClean="0"/>
          </a:p>
          <a:p>
            <a:pPr eaLnBrk="1" hangingPunct="1">
              <a:buFont typeface="Arial" charset="0"/>
              <a:buNone/>
            </a:pPr>
            <a:r>
              <a:rPr lang="en-US" smtClean="0">
                <a:hlinkClick r:id="rId2" action="ppaction://hlinkfile"/>
              </a:rPr>
              <a:t>..\..\..\Downloaded Videos\Protein Structure.avi</a:t>
            </a:r>
            <a:endParaRPr lang="en-US" smtClean="0"/>
          </a:p>
          <a:p>
            <a:pPr eaLnBrk="1" hangingPunct="1">
              <a:buFont typeface="Arial" charset="0"/>
              <a:buNone/>
            </a:pPr>
            <a:endParaRPr lang="en-US" smtClean="0"/>
          </a:p>
        </p:txBody>
      </p:sp>
      <p:pic>
        <p:nvPicPr>
          <p:cNvPr id="39939" name="Picture 2" descr="http://academic.brooklyn.cuny.edu/biology/bio4fv/page/prot_struct-4143.JPG"/>
          <p:cNvPicPr>
            <a:picLocks noChangeAspect="1" noChangeArrowheads="1"/>
          </p:cNvPicPr>
          <p:nvPr/>
        </p:nvPicPr>
        <p:blipFill>
          <a:blip r:embed="rId3" cstate="print"/>
          <a:srcRect/>
          <a:stretch>
            <a:fillRect/>
          </a:stretch>
        </p:blipFill>
        <p:spPr bwMode="auto">
          <a:xfrm>
            <a:off x="4876800" y="990600"/>
            <a:ext cx="3897313" cy="569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smtClean="0">
                <a:solidFill>
                  <a:srgbClr val="FFC000"/>
                </a:solidFill>
              </a:rPr>
              <a:t>How </a:t>
            </a:r>
            <a:r>
              <a:rPr lang="en-US" b="1" dirty="0" smtClean="0">
                <a:solidFill>
                  <a:srgbClr val="FFC000"/>
                </a:solidFill>
              </a:rPr>
              <a:t>do we Exist????</a:t>
            </a:r>
            <a:endParaRPr lang="en-US" b="1" dirty="0">
              <a:solidFill>
                <a:srgbClr val="FFC000"/>
              </a:solidFill>
            </a:endParaRPr>
          </a:p>
        </p:txBody>
      </p:sp>
      <p:sp>
        <p:nvSpPr>
          <p:cNvPr id="53251" name="Content Placeholder 2"/>
          <p:cNvSpPr>
            <a:spLocks noGrp="1"/>
          </p:cNvSpPr>
          <p:nvPr>
            <p:ph sz="half" idx="1"/>
          </p:nvPr>
        </p:nvSpPr>
        <p:spPr>
          <a:xfrm>
            <a:off x="457200" y="1536700"/>
            <a:ext cx="3657600" cy="4589463"/>
          </a:xfrm>
        </p:spPr>
        <p:txBody>
          <a:bodyPr/>
          <a:lstStyle/>
          <a:p>
            <a:pPr eaLnBrk="1" hangingPunct="1">
              <a:lnSpc>
                <a:spcPct val="80000"/>
              </a:lnSpc>
            </a:pPr>
            <a:r>
              <a:rPr lang="en-US" altLang="en-US" dirty="0" smtClean="0"/>
              <a:t>The </a:t>
            </a:r>
            <a:r>
              <a:rPr lang="en-US" altLang="en-US" sz="3200" b="1" u="sng" dirty="0" smtClean="0"/>
              <a:t>nucleic acids </a:t>
            </a:r>
            <a:r>
              <a:rPr lang="en-US" altLang="en-US" dirty="0" smtClean="0"/>
              <a:t>are the building blocks of living organisms. </a:t>
            </a:r>
          </a:p>
          <a:p>
            <a:pPr marL="0" indent="0" eaLnBrk="1" hangingPunct="1">
              <a:lnSpc>
                <a:spcPct val="80000"/>
              </a:lnSpc>
              <a:buNone/>
            </a:pPr>
            <a:endParaRPr lang="en-US" altLang="en-US" dirty="0" smtClean="0"/>
          </a:p>
          <a:p>
            <a:pPr eaLnBrk="1" hangingPunct="1">
              <a:lnSpc>
                <a:spcPct val="80000"/>
              </a:lnSpc>
            </a:pPr>
            <a:r>
              <a:rPr lang="en-US" altLang="en-US" dirty="0" smtClean="0"/>
              <a:t>DNA is just one type of </a:t>
            </a:r>
            <a:r>
              <a:rPr lang="en-US" altLang="en-US" b="1" dirty="0" smtClean="0"/>
              <a:t>nucleic acid</a:t>
            </a:r>
            <a:r>
              <a:rPr lang="en-US" altLang="en-US" dirty="0" smtClean="0"/>
              <a:t>. Nucleic acids work together to help cells replicate and build </a:t>
            </a:r>
            <a:r>
              <a:rPr lang="en-US" altLang="en-US" b="1" u="sng" dirty="0" smtClean="0"/>
              <a:t>proteins</a:t>
            </a:r>
            <a:r>
              <a:rPr lang="en-US" altLang="en-US" dirty="0" smtClean="0"/>
              <a:t>.</a:t>
            </a:r>
          </a:p>
        </p:txBody>
      </p:sp>
      <p:pic>
        <p:nvPicPr>
          <p:cNvPr id="33796" name="Content Placeholder 4" descr="TJVRU4CAJVRSZ4CAGGOSGFCA9P05JXCAU39TN4CA8NPKISCAV22M2GCAZRIE0WCAYJM2Y6CAEA3HXNCA1A0EGYCAKQAT6WCA9T4E9ICALWK8M9CASKT5B9CA1QFA6UCAOVZFK0CAL12ISPCAYVKM0J.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1828800"/>
            <a:ext cx="3657600" cy="3657600"/>
          </a:xfrm>
        </p:spPr>
      </p:pic>
    </p:spTree>
    <p:extLst>
      <p:ext uri="{BB962C8B-B14F-4D97-AF65-F5344CB8AC3E}">
        <p14:creationId xmlns:p14="http://schemas.microsoft.com/office/powerpoint/2010/main" val="3834946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5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Effect transition="in" filter="fade">
                                      <p:cBhvr>
                                        <p:cTn id="12" dur="500"/>
                                        <p:tgtEl>
                                          <p:spTgt spid="53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u="sng" dirty="0" smtClean="0">
                <a:solidFill>
                  <a:srgbClr val="002060"/>
                </a:solidFill>
              </a:rPr>
              <a:t>Nucleotides </a:t>
            </a:r>
            <a:r>
              <a:rPr lang="en-US" dirty="0" smtClean="0">
                <a:solidFill>
                  <a:srgbClr val="002060"/>
                </a:solidFill>
              </a:rPr>
              <a:t>make up nucleic acids!</a:t>
            </a:r>
            <a:endParaRPr lang="en-US" dirty="0">
              <a:solidFill>
                <a:srgbClr val="002060"/>
              </a:solidFill>
            </a:endParaRPr>
          </a:p>
        </p:txBody>
      </p:sp>
      <p:pic>
        <p:nvPicPr>
          <p:cNvPr id="34819" name="Picture 8" descr="3nucleotid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9306" y="2667000"/>
            <a:ext cx="4872038" cy="3155395"/>
          </a:xfrm>
          <a:noFill/>
        </p:spPr>
      </p:pic>
      <p:pic>
        <p:nvPicPr>
          <p:cNvPr id="34820" name="Picture 4" descr="dna with nucleot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417196"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7622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dirty="0" smtClean="0"/>
              <a:t>Nucleic Acids</a:t>
            </a:r>
          </a:p>
        </p:txBody>
      </p:sp>
      <p:sp>
        <p:nvSpPr>
          <p:cNvPr id="3" name="Content Placeholder 2"/>
          <p:cNvSpPr>
            <a:spLocks noGrp="1"/>
          </p:cNvSpPr>
          <p:nvPr>
            <p:ph idx="1"/>
          </p:nvPr>
        </p:nvSpPr>
        <p:spPr>
          <a:xfrm>
            <a:off x="457200" y="1600200"/>
            <a:ext cx="8382000" cy="4876800"/>
          </a:xfrm>
        </p:spPr>
        <p:txBody>
          <a:bodyPr rtlCol="0">
            <a:normAutofit fontScale="92500" lnSpcReduction="20000"/>
          </a:bodyPr>
          <a:lstStyle/>
          <a:p>
            <a:pPr eaLnBrk="1" fontAlgn="auto" hangingPunct="1">
              <a:spcAft>
                <a:spcPts val="0"/>
              </a:spcAft>
              <a:buFont typeface="Arial" pitchFamily="34" charset="0"/>
              <a:buChar char="•"/>
              <a:defRPr/>
            </a:pPr>
            <a:r>
              <a:rPr lang="en-US" b="1" dirty="0" smtClean="0"/>
              <a:t>Made of: </a:t>
            </a:r>
            <a:r>
              <a:rPr lang="en-US" dirty="0" smtClean="0">
                <a:cs typeface="Times New Roman" pitchFamily="18" charset="0"/>
              </a:rPr>
              <a:t>C, H, O, N, and P </a:t>
            </a:r>
          </a:p>
          <a:p>
            <a:pPr eaLnBrk="1" fontAlgn="auto" hangingPunct="1">
              <a:spcAft>
                <a:spcPts val="0"/>
              </a:spcAft>
              <a:buFont typeface="Arial" pitchFamily="34" charset="0"/>
              <a:buNone/>
              <a:defRPr/>
            </a:pPr>
            <a:endParaRPr lang="en-US" dirty="0" smtClean="0">
              <a:cs typeface="Times New Roman" pitchFamily="18" charset="0"/>
            </a:endParaRPr>
          </a:p>
          <a:p>
            <a:pPr eaLnBrk="1" fontAlgn="auto" hangingPunct="1">
              <a:spcAft>
                <a:spcPts val="0"/>
              </a:spcAft>
              <a:buFont typeface="Arial" pitchFamily="34" charset="0"/>
              <a:buChar char="•"/>
              <a:defRPr/>
            </a:pPr>
            <a:r>
              <a:rPr lang="en-US" b="1" dirty="0" smtClean="0">
                <a:cs typeface="Times New Roman" pitchFamily="18" charset="0"/>
              </a:rPr>
              <a:t>Functions: </a:t>
            </a:r>
            <a:r>
              <a:rPr lang="en-US" dirty="0" smtClean="0">
                <a:cs typeface="Times New Roman" pitchFamily="18" charset="0"/>
              </a:rPr>
              <a:t>store &amp; transmit information in cells in form of a code</a:t>
            </a:r>
            <a:r>
              <a:rPr lang="en-US" dirty="0" smtClean="0"/>
              <a:t> </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b="1" dirty="0" smtClean="0"/>
              <a:t>Nucleotide: </a:t>
            </a:r>
            <a:r>
              <a:rPr lang="en-US" dirty="0" smtClean="0"/>
              <a:t>monomer of a nucleic acid ; 3 parts (nitrogen base, 5 carbon sugar, and phosphate group)</a:t>
            </a:r>
          </a:p>
          <a:p>
            <a:pPr eaLnBrk="1" fontAlgn="auto" hangingPunct="1">
              <a:spcAft>
                <a:spcPts val="0"/>
              </a:spcAft>
              <a:buFont typeface="Arial" pitchFamily="34" charset="0"/>
              <a:buChar char="•"/>
              <a:defRPr/>
            </a:pPr>
            <a:endParaRPr lang="en-US" b="1" dirty="0"/>
          </a:p>
          <a:p>
            <a:pPr eaLnBrk="1" fontAlgn="auto" hangingPunct="1">
              <a:spcAft>
                <a:spcPts val="0"/>
              </a:spcAft>
              <a:buFont typeface="Arial" pitchFamily="34" charset="0"/>
              <a:buChar char="•"/>
              <a:defRPr/>
            </a:pPr>
            <a:r>
              <a:rPr lang="en-US" b="1" dirty="0" smtClean="0"/>
              <a:t>DNA or RNA: </a:t>
            </a:r>
            <a:r>
              <a:rPr lang="en-US" dirty="0" smtClean="0"/>
              <a:t>polymers made by liking nucleotides in a chain</a:t>
            </a:r>
            <a:endParaRPr lang="en-US" b="1" dirty="0" smtClean="0"/>
          </a:p>
          <a:p>
            <a:pPr eaLnBrk="1" fontAlgn="auto" hangingPunct="1">
              <a:spcAft>
                <a:spcPts val="0"/>
              </a:spcAft>
              <a:buFont typeface="Arial" pitchFamily="34" charset="0"/>
              <a:buChar char="•"/>
              <a:defRPr/>
            </a:pPr>
            <a:endParaRPr lang="en-US"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dirty="0" smtClean="0"/>
              <a:t>Nucleic Acids</a:t>
            </a:r>
          </a:p>
        </p:txBody>
      </p:sp>
      <p:sp>
        <p:nvSpPr>
          <p:cNvPr id="34818" name="Content Placeholder 2"/>
          <p:cNvSpPr>
            <a:spLocks noGrp="1"/>
          </p:cNvSpPr>
          <p:nvPr>
            <p:ph idx="1"/>
          </p:nvPr>
        </p:nvSpPr>
        <p:spPr/>
        <p:txBody>
          <a:bodyPr/>
          <a:lstStyle/>
          <a:p>
            <a:pPr eaLnBrk="1" hangingPunct="1"/>
            <a:r>
              <a:rPr lang="en-US" b="1" dirty="0" smtClean="0"/>
              <a:t>Nucleotide</a:t>
            </a:r>
          </a:p>
          <a:p>
            <a:pPr eaLnBrk="1" hangingPunct="1"/>
            <a:endParaRPr lang="en-US" b="1" dirty="0" smtClean="0"/>
          </a:p>
          <a:p>
            <a:pPr eaLnBrk="1" hangingPunct="1"/>
            <a:endParaRPr lang="en-US" b="1" dirty="0" smtClean="0"/>
          </a:p>
          <a:p>
            <a:pPr eaLnBrk="1" hangingPunct="1">
              <a:buFont typeface="Arial" charset="0"/>
              <a:buNone/>
            </a:pPr>
            <a:endParaRPr lang="en-US" b="1" dirty="0" smtClean="0"/>
          </a:p>
          <a:p>
            <a:pPr eaLnBrk="1" hangingPunct="1"/>
            <a:r>
              <a:rPr lang="en-US" b="1" dirty="0" smtClean="0"/>
              <a:t>DNA</a:t>
            </a:r>
          </a:p>
        </p:txBody>
      </p:sp>
      <p:pic>
        <p:nvPicPr>
          <p:cNvPr id="34819" name="Picture 4" descr="sb4867f1"/>
          <p:cNvPicPr>
            <a:picLocks noChangeAspect="1" noChangeArrowheads="1"/>
          </p:cNvPicPr>
          <p:nvPr/>
        </p:nvPicPr>
        <p:blipFill>
          <a:blip r:embed="rId2" cstate="print"/>
          <a:srcRect/>
          <a:stretch>
            <a:fillRect/>
          </a:stretch>
        </p:blipFill>
        <p:spPr bwMode="auto">
          <a:xfrm>
            <a:off x="5029200" y="1447800"/>
            <a:ext cx="3076575" cy="2743200"/>
          </a:xfrm>
          <a:prstGeom prst="rect">
            <a:avLst/>
          </a:prstGeom>
          <a:noFill/>
          <a:ln w="9525">
            <a:noFill/>
            <a:miter lim="800000"/>
            <a:headEnd/>
            <a:tailEnd/>
          </a:ln>
        </p:spPr>
      </p:pic>
      <p:pic>
        <p:nvPicPr>
          <p:cNvPr id="34820" name="Picture 2" descr="http://images.yourdictionary.com/images/main/A4dna.jpg"/>
          <p:cNvPicPr>
            <a:picLocks noChangeAspect="1" noChangeArrowheads="1"/>
          </p:cNvPicPr>
          <p:nvPr/>
        </p:nvPicPr>
        <p:blipFill>
          <a:blip r:embed="rId3" cstate="print"/>
          <a:srcRect/>
          <a:stretch>
            <a:fillRect/>
          </a:stretch>
        </p:blipFill>
        <p:spPr bwMode="auto">
          <a:xfrm>
            <a:off x="2895600" y="3124200"/>
            <a:ext cx="1538288" cy="3481388"/>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dirty="0" smtClean="0"/>
              <a:t>Nucleic Acids</a:t>
            </a:r>
          </a:p>
        </p:txBody>
      </p:sp>
      <p:sp>
        <p:nvSpPr>
          <p:cNvPr id="3" name="Content Placeholder 2"/>
          <p:cNvSpPr>
            <a:spLocks noGrp="1"/>
          </p:cNvSpPr>
          <p:nvPr>
            <p:ph idx="1"/>
          </p:nvPr>
        </p:nvSpPr>
        <p:spPr>
          <a:xfrm>
            <a:off x="457200" y="1600200"/>
            <a:ext cx="3962400" cy="4525963"/>
          </a:xfrm>
        </p:spPr>
        <p:txBody>
          <a:bodyPr rtlCol="0">
            <a:normAutofit fontScale="92500" lnSpcReduction="10000"/>
          </a:bodyPr>
          <a:lstStyle/>
          <a:p>
            <a:pPr eaLnBrk="1" fontAlgn="auto" hangingPunct="1">
              <a:spcAft>
                <a:spcPts val="0"/>
              </a:spcAft>
              <a:buFont typeface="Arial" pitchFamily="34" charset="0"/>
              <a:buChar char="•"/>
              <a:defRPr/>
            </a:pPr>
            <a:r>
              <a:rPr lang="en-US" b="1" dirty="0" smtClean="0">
                <a:cs typeface="Times New Roman" pitchFamily="18" charset="0"/>
              </a:rPr>
              <a:t>DNA </a:t>
            </a:r>
            <a:r>
              <a:rPr lang="en-US" dirty="0" smtClean="0">
                <a:cs typeface="Times New Roman" pitchFamily="18" charset="0"/>
              </a:rPr>
              <a:t>: deoxyribonucleic acid; master copy of organism's genetic code</a:t>
            </a:r>
          </a:p>
          <a:p>
            <a:pPr eaLnBrk="1" fontAlgn="auto" hangingPunct="1">
              <a:spcAft>
                <a:spcPts val="0"/>
              </a:spcAft>
              <a:buFont typeface="Arial" pitchFamily="34" charset="0"/>
              <a:buNone/>
              <a:defRPr/>
            </a:pPr>
            <a:endParaRPr lang="en-US" dirty="0" smtClean="0">
              <a:cs typeface="Times New Roman" pitchFamily="18" charset="0"/>
            </a:endParaRPr>
          </a:p>
          <a:p>
            <a:pPr eaLnBrk="1" fontAlgn="auto" hangingPunct="1">
              <a:spcAft>
                <a:spcPts val="0"/>
              </a:spcAft>
              <a:buFont typeface="Arial" pitchFamily="34" charset="0"/>
              <a:buChar char="•"/>
              <a:defRPr/>
            </a:pPr>
            <a:r>
              <a:rPr lang="en-US" b="1" dirty="0" smtClean="0">
                <a:cs typeface="Times New Roman" pitchFamily="18" charset="0"/>
              </a:rPr>
              <a:t>RNA</a:t>
            </a:r>
            <a:r>
              <a:rPr lang="en-US" dirty="0" smtClean="0">
                <a:cs typeface="Times New Roman" pitchFamily="18" charset="0"/>
              </a:rPr>
              <a:t>: ribonucleic acid; forms copy of DNA; used to make proteins (protein synthesis)</a:t>
            </a:r>
            <a:endParaRPr lang="en-US" dirty="0" smtClean="0"/>
          </a:p>
          <a:p>
            <a:pPr eaLnBrk="1" fontAlgn="auto" hangingPunct="1">
              <a:spcAft>
                <a:spcPts val="0"/>
              </a:spcAft>
              <a:buFont typeface="Arial" pitchFamily="34" charset="0"/>
              <a:buChar char="•"/>
              <a:defRPr/>
            </a:pPr>
            <a:endParaRPr lang="en-US" dirty="0"/>
          </a:p>
        </p:txBody>
      </p:sp>
      <p:pic>
        <p:nvPicPr>
          <p:cNvPr id="35843" name="Picture 7"/>
          <p:cNvPicPr>
            <a:picLocks noChangeAspect="1" noChangeArrowheads="1"/>
          </p:cNvPicPr>
          <p:nvPr/>
        </p:nvPicPr>
        <p:blipFill>
          <a:blip r:embed="rId2" cstate="print"/>
          <a:srcRect l="23201" r="24915"/>
          <a:stretch>
            <a:fillRect/>
          </a:stretch>
        </p:blipFill>
        <p:spPr bwMode="auto">
          <a:xfrm>
            <a:off x="5638800" y="1371600"/>
            <a:ext cx="2681288" cy="524668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0"/>
            <a:ext cx="8229600" cy="1143000"/>
          </a:xfrm>
        </p:spPr>
        <p:txBody>
          <a:bodyPr/>
          <a:lstStyle/>
          <a:p>
            <a:pPr eaLnBrk="1" hangingPunct="1"/>
            <a:r>
              <a:rPr lang="en-US" smtClean="0"/>
              <a:t>Carbon Compounds</a:t>
            </a:r>
          </a:p>
        </p:txBody>
      </p:sp>
      <p:sp>
        <p:nvSpPr>
          <p:cNvPr id="20482" name="Content Placeholder 2"/>
          <p:cNvSpPr>
            <a:spLocks noGrp="1"/>
          </p:cNvSpPr>
          <p:nvPr>
            <p:ph idx="1"/>
          </p:nvPr>
        </p:nvSpPr>
        <p:spPr>
          <a:xfrm>
            <a:off x="457200" y="914400"/>
            <a:ext cx="8229600" cy="4906963"/>
          </a:xfrm>
        </p:spPr>
        <p:txBody>
          <a:bodyPr/>
          <a:lstStyle/>
          <a:p>
            <a:pPr marL="342900" lvl="2" indent="-342900" eaLnBrk="1" hangingPunct="1"/>
            <a:r>
              <a:rPr lang="en-US" sz="2800" b="1" i="1" smtClean="0"/>
              <a:t>Organic chemistry </a:t>
            </a:r>
            <a:r>
              <a:rPr lang="en-US" sz="2800" smtClean="0"/>
              <a:t>is the study of all compounds that contain bonds between carbon atoms.</a:t>
            </a:r>
          </a:p>
          <a:p>
            <a:pPr eaLnBrk="1" hangingPunct="1"/>
            <a:endParaRPr lang="en-US" smtClean="0"/>
          </a:p>
        </p:txBody>
      </p:sp>
      <p:pic>
        <p:nvPicPr>
          <p:cNvPr id="20483" name="Picture 6"/>
          <p:cNvPicPr>
            <a:picLocks noChangeAspect="1" noChangeArrowheads="1"/>
          </p:cNvPicPr>
          <p:nvPr/>
        </p:nvPicPr>
        <p:blipFill>
          <a:blip r:embed="rId2" cstate="print"/>
          <a:srcRect/>
          <a:stretch>
            <a:fillRect/>
          </a:stretch>
        </p:blipFill>
        <p:spPr bwMode="auto">
          <a:xfrm>
            <a:off x="228600" y="2590800"/>
            <a:ext cx="2676525" cy="2809875"/>
          </a:xfrm>
          <a:prstGeom prst="rect">
            <a:avLst/>
          </a:prstGeom>
          <a:noFill/>
          <a:ln w="9525">
            <a:noFill/>
            <a:miter lim="800000"/>
            <a:headEnd/>
            <a:tailEnd/>
          </a:ln>
        </p:spPr>
      </p:pic>
      <p:pic>
        <p:nvPicPr>
          <p:cNvPr id="20484" name="Picture 1026"/>
          <p:cNvPicPr>
            <a:picLocks noChangeAspect="1" noChangeArrowheads="1"/>
          </p:cNvPicPr>
          <p:nvPr/>
        </p:nvPicPr>
        <p:blipFill>
          <a:blip r:embed="rId3" cstate="print"/>
          <a:srcRect/>
          <a:stretch>
            <a:fillRect/>
          </a:stretch>
        </p:blipFill>
        <p:spPr bwMode="auto">
          <a:xfrm>
            <a:off x="3352800" y="2514600"/>
            <a:ext cx="3200400" cy="1928813"/>
          </a:xfrm>
          <a:prstGeom prst="rect">
            <a:avLst/>
          </a:prstGeom>
          <a:noFill/>
          <a:ln w="9525">
            <a:noFill/>
            <a:miter lim="800000"/>
            <a:headEnd/>
            <a:tailEnd/>
          </a:ln>
        </p:spPr>
      </p:pic>
      <p:pic>
        <p:nvPicPr>
          <p:cNvPr id="20485" name="Picture 4"/>
          <p:cNvPicPr>
            <a:picLocks noChangeAspect="1" noChangeArrowheads="1"/>
          </p:cNvPicPr>
          <p:nvPr/>
        </p:nvPicPr>
        <p:blipFill>
          <a:blip r:embed="rId4" cstate="print"/>
          <a:srcRect/>
          <a:stretch>
            <a:fillRect/>
          </a:stretch>
        </p:blipFill>
        <p:spPr bwMode="auto">
          <a:xfrm>
            <a:off x="3124200" y="4641850"/>
            <a:ext cx="2632075" cy="2216150"/>
          </a:xfrm>
          <a:prstGeom prst="rect">
            <a:avLst/>
          </a:prstGeom>
          <a:noFill/>
          <a:ln w="9525">
            <a:noFill/>
            <a:miter lim="800000"/>
            <a:headEnd/>
            <a:tailEnd/>
          </a:ln>
        </p:spPr>
      </p:pic>
      <p:pic>
        <p:nvPicPr>
          <p:cNvPr id="20486" name="Picture 7"/>
          <p:cNvPicPr>
            <a:picLocks noChangeAspect="1" noChangeArrowheads="1"/>
          </p:cNvPicPr>
          <p:nvPr/>
        </p:nvPicPr>
        <p:blipFill>
          <a:blip r:embed="rId5" cstate="print"/>
          <a:srcRect l="13689" r="9207"/>
          <a:stretch>
            <a:fillRect/>
          </a:stretch>
        </p:blipFill>
        <p:spPr bwMode="auto">
          <a:xfrm>
            <a:off x="6629400" y="2895600"/>
            <a:ext cx="2312988" cy="2840038"/>
          </a:xfrm>
          <a:prstGeom prst="rect">
            <a:avLst/>
          </a:prstGeom>
          <a:noFill/>
          <a:ln w="9525">
            <a:noFill/>
            <a:miter lim="800000"/>
            <a:headEnd/>
            <a:tailEnd/>
          </a:ln>
        </p:spPr>
      </p:pic>
      <p:sp>
        <p:nvSpPr>
          <p:cNvPr id="20487" name="TextBox 7"/>
          <p:cNvSpPr txBox="1">
            <a:spLocks noChangeArrowheads="1"/>
          </p:cNvSpPr>
          <p:nvPr/>
        </p:nvSpPr>
        <p:spPr bwMode="auto">
          <a:xfrm>
            <a:off x="838200" y="5486400"/>
            <a:ext cx="1546225"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Carbohydrates</a:t>
            </a:r>
          </a:p>
        </p:txBody>
      </p:sp>
      <p:sp>
        <p:nvSpPr>
          <p:cNvPr id="20488" name="TextBox 8"/>
          <p:cNvSpPr txBox="1">
            <a:spLocks noChangeArrowheads="1"/>
          </p:cNvSpPr>
          <p:nvPr/>
        </p:nvSpPr>
        <p:spPr bwMode="auto">
          <a:xfrm>
            <a:off x="3505200" y="4495800"/>
            <a:ext cx="2039938"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Nucleic Acids (DNA)</a:t>
            </a:r>
          </a:p>
        </p:txBody>
      </p:sp>
      <p:sp>
        <p:nvSpPr>
          <p:cNvPr id="20489" name="TextBox 9"/>
          <p:cNvSpPr txBox="1">
            <a:spLocks noChangeArrowheads="1"/>
          </p:cNvSpPr>
          <p:nvPr/>
        </p:nvSpPr>
        <p:spPr bwMode="auto">
          <a:xfrm>
            <a:off x="5638800" y="2286000"/>
            <a:ext cx="1290638"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Lipids (Fats)</a:t>
            </a:r>
          </a:p>
        </p:txBody>
      </p:sp>
      <p:sp>
        <p:nvSpPr>
          <p:cNvPr id="20490" name="TextBox 10"/>
          <p:cNvSpPr txBox="1">
            <a:spLocks noChangeArrowheads="1"/>
          </p:cNvSpPr>
          <p:nvPr/>
        </p:nvSpPr>
        <p:spPr bwMode="auto">
          <a:xfrm>
            <a:off x="7391400" y="5638800"/>
            <a:ext cx="955675"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Proteins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1143000"/>
          </a:xfrm>
        </p:spPr>
        <p:txBody>
          <a:bodyPr/>
          <a:lstStyle/>
          <a:p>
            <a:pPr eaLnBrk="1" hangingPunct="1"/>
            <a:r>
              <a:rPr lang="en-US" dirty="0" smtClean="0"/>
              <a:t>Carbon Compounds</a:t>
            </a:r>
          </a:p>
        </p:txBody>
      </p:sp>
      <p:sp>
        <p:nvSpPr>
          <p:cNvPr id="21506" name="Content Placeholder 2"/>
          <p:cNvSpPr>
            <a:spLocks noGrp="1"/>
          </p:cNvSpPr>
          <p:nvPr>
            <p:ph idx="1"/>
          </p:nvPr>
        </p:nvSpPr>
        <p:spPr>
          <a:xfrm>
            <a:off x="457200" y="990600"/>
            <a:ext cx="8229600" cy="4525963"/>
          </a:xfrm>
        </p:spPr>
        <p:txBody>
          <a:bodyPr/>
          <a:lstStyle/>
          <a:p>
            <a:pPr eaLnBrk="1" hangingPunct="1">
              <a:lnSpc>
                <a:spcPct val="90000"/>
              </a:lnSpc>
            </a:pPr>
            <a:r>
              <a:rPr lang="en-US" b="1" dirty="0">
                <a:cs typeface="Times New Roman" pitchFamily="18" charset="0"/>
              </a:rPr>
              <a:t>m</a:t>
            </a:r>
            <a:r>
              <a:rPr lang="en-US" b="1" dirty="0" smtClean="0">
                <a:cs typeface="Times New Roman" pitchFamily="18" charset="0"/>
              </a:rPr>
              <a:t>onomer:  </a:t>
            </a:r>
            <a:r>
              <a:rPr lang="en-US" dirty="0" smtClean="0">
                <a:cs typeface="Times New Roman" pitchFamily="18" charset="0"/>
              </a:rPr>
              <a:t>a small molecules (building block) that can join together with other small molecules to form a polymer </a:t>
            </a:r>
          </a:p>
          <a:p>
            <a:pPr eaLnBrk="1" hangingPunct="1">
              <a:lnSpc>
                <a:spcPct val="90000"/>
              </a:lnSpc>
              <a:buFont typeface="Arial" charset="0"/>
              <a:buNone/>
            </a:pPr>
            <a:endParaRPr lang="en-US" dirty="0" smtClean="0">
              <a:cs typeface="Times New Roman" pitchFamily="18" charset="0"/>
            </a:endParaRPr>
          </a:p>
          <a:p>
            <a:pPr eaLnBrk="1" hangingPunct="1">
              <a:lnSpc>
                <a:spcPct val="90000"/>
              </a:lnSpc>
            </a:pPr>
            <a:r>
              <a:rPr lang="en-US" b="1" dirty="0" smtClean="0">
                <a:cs typeface="Times New Roman" pitchFamily="18" charset="0"/>
              </a:rPr>
              <a:t>polymer</a:t>
            </a:r>
            <a:r>
              <a:rPr lang="en-US" dirty="0" smtClean="0">
                <a:cs typeface="Times New Roman" pitchFamily="18" charset="0"/>
              </a:rPr>
              <a:t>: forms when many smaller molecules (called</a:t>
            </a:r>
            <a:r>
              <a:rPr lang="en-US" b="1" dirty="0" smtClean="0">
                <a:cs typeface="Times New Roman" pitchFamily="18" charset="0"/>
              </a:rPr>
              <a:t> </a:t>
            </a:r>
            <a:r>
              <a:rPr lang="en-US" b="1" i="1" dirty="0" smtClean="0">
                <a:cs typeface="Times New Roman" pitchFamily="18" charset="0"/>
              </a:rPr>
              <a:t>monomers</a:t>
            </a:r>
            <a:r>
              <a:rPr lang="en-US" dirty="0" smtClean="0">
                <a:cs typeface="Times New Roman" pitchFamily="18" charset="0"/>
              </a:rPr>
              <a:t>) bond together, usually in long chains</a:t>
            </a:r>
          </a:p>
          <a:p>
            <a:pPr eaLnBrk="1" hangingPunct="1">
              <a:lnSpc>
                <a:spcPct val="90000"/>
              </a:lnSpc>
            </a:pPr>
            <a:endParaRPr lang="en-US" dirty="0">
              <a:cs typeface="Times New Roman" pitchFamily="18" charset="0"/>
            </a:endParaRPr>
          </a:p>
          <a:p>
            <a:pPr eaLnBrk="1" hangingPunct="1">
              <a:lnSpc>
                <a:spcPct val="90000"/>
              </a:lnSpc>
            </a:pPr>
            <a:r>
              <a:rPr lang="en-US" b="1" dirty="0">
                <a:cs typeface="Times New Roman" pitchFamily="18" charset="0"/>
              </a:rPr>
              <a:t>macromolecules</a:t>
            </a:r>
            <a:r>
              <a:rPr lang="en-US" dirty="0">
                <a:cs typeface="Times New Roman" pitchFamily="18" charset="0"/>
              </a:rPr>
              <a:t>: large molecules formed by process called </a:t>
            </a:r>
            <a:r>
              <a:rPr lang="en-US" b="1" i="1" dirty="0">
                <a:cs typeface="Times New Roman" pitchFamily="18" charset="0"/>
              </a:rPr>
              <a:t>polymerization</a:t>
            </a:r>
            <a:r>
              <a:rPr lang="en-US" dirty="0">
                <a:cs typeface="Times New Roman" pitchFamily="18" charset="0"/>
              </a:rPr>
              <a:t> </a:t>
            </a:r>
          </a:p>
          <a:p>
            <a:pPr marL="0" indent="0" eaLnBrk="1" hangingPunct="1">
              <a:lnSpc>
                <a:spcPct val="90000"/>
              </a:lnSpc>
              <a:buNone/>
            </a:pPr>
            <a:endParaRPr lang="en-US" dirty="0" smtClean="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sb4864f1"/>
          <p:cNvPicPr>
            <a:picLocks noChangeAspect="1" noChangeArrowheads="1"/>
          </p:cNvPicPr>
          <p:nvPr/>
        </p:nvPicPr>
        <p:blipFill>
          <a:blip r:embed="rId2" cstate="print"/>
          <a:srcRect/>
          <a:stretch>
            <a:fillRect/>
          </a:stretch>
        </p:blipFill>
        <p:spPr bwMode="auto">
          <a:xfrm>
            <a:off x="2438400" y="228600"/>
            <a:ext cx="4038600" cy="6354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a:xfrm>
            <a:off x="0" y="0"/>
            <a:ext cx="8915400" cy="1143000"/>
          </a:xfrm>
        </p:spPr>
        <p:txBody>
          <a:bodyPr/>
          <a:lstStyle/>
          <a:p>
            <a:r>
              <a:rPr lang="en-US" sz="4000" smtClean="0"/>
              <a:t>Building and Breaking Down Molecules</a:t>
            </a:r>
          </a:p>
        </p:txBody>
      </p:sp>
      <p:sp>
        <p:nvSpPr>
          <p:cNvPr id="23554" name="Rectangle 3"/>
          <p:cNvSpPr>
            <a:spLocks noGrp="1"/>
          </p:cNvSpPr>
          <p:nvPr>
            <p:ph type="body" idx="1"/>
          </p:nvPr>
        </p:nvSpPr>
        <p:spPr>
          <a:xfrm>
            <a:off x="304800" y="1143000"/>
            <a:ext cx="8229600" cy="4525963"/>
          </a:xfrm>
        </p:spPr>
        <p:txBody>
          <a:bodyPr/>
          <a:lstStyle/>
          <a:p>
            <a:pPr>
              <a:buFont typeface="Arial" charset="0"/>
              <a:buNone/>
            </a:pPr>
            <a:r>
              <a:rPr lang="en-US" b="1" dirty="0" smtClean="0"/>
              <a:t>Dehydration/Condensation Reaction: </a:t>
            </a:r>
            <a:r>
              <a:rPr lang="en-US" dirty="0" smtClean="0"/>
              <a:t>monomers are joined to form a polymer; molecules of water are released</a:t>
            </a:r>
            <a:endParaRPr lang="en-US" b="1" dirty="0" smtClean="0"/>
          </a:p>
        </p:txBody>
      </p:sp>
      <p:pic>
        <p:nvPicPr>
          <p:cNvPr id="23555" name="Picture 5"/>
          <p:cNvPicPr>
            <a:picLocks noChangeAspect="1" noChangeArrowheads="1"/>
          </p:cNvPicPr>
          <p:nvPr/>
        </p:nvPicPr>
        <p:blipFill>
          <a:blip r:embed="rId2" cstate="print"/>
          <a:srcRect/>
          <a:stretch>
            <a:fillRect/>
          </a:stretch>
        </p:blipFill>
        <p:spPr bwMode="auto">
          <a:xfrm>
            <a:off x="2133600" y="2743200"/>
            <a:ext cx="5478463" cy="365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p:cNvSpPr>
          <p:nvPr>
            <p:ph type="body" idx="1"/>
          </p:nvPr>
        </p:nvSpPr>
        <p:spPr>
          <a:xfrm>
            <a:off x="381000" y="304800"/>
            <a:ext cx="8229600" cy="4525963"/>
          </a:xfrm>
        </p:spPr>
        <p:txBody>
          <a:bodyPr/>
          <a:lstStyle/>
          <a:p>
            <a:pPr>
              <a:buFont typeface="Arial" charset="0"/>
              <a:buNone/>
            </a:pPr>
            <a:r>
              <a:rPr lang="en-US" b="1" dirty="0" smtClean="0"/>
              <a:t>Hydrolysis: </a:t>
            </a:r>
            <a:r>
              <a:rPr lang="en-US" dirty="0" smtClean="0"/>
              <a:t>a polymer is broken into monomers when water molecules are added</a:t>
            </a:r>
            <a:endParaRPr lang="en-US" b="1" dirty="0" smtClean="0"/>
          </a:p>
        </p:txBody>
      </p:sp>
      <p:pic>
        <p:nvPicPr>
          <p:cNvPr id="24578" name="Picture 5"/>
          <p:cNvPicPr>
            <a:picLocks noChangeAspect="1" noChangeArrowheads="1"/>
          </p:cNvPicPr>
          <p:nvPr/>
        </p:nvPicPr>
        <p:blipFill>
          <a:blip r:embed="rId2" cstate="print"/>
          <a:srcRect/>
          <a:stretch>
            <a:fillRect/>
          </a:stretch>
        </p:blipFill>
        <p:spPr bwMode="auto">
          <a:xfrm>
            <a:off x="990600" y="1828800"/>
            <a:ext cx="7189788" cy="479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1072</TotalTime>
  <Words>1698</Words>
  <Application>Microsoft Office PowerPoint</Application>
  <PresentationFormat>On-screen Show (4:3)</PresentationFormat>
  <Paragraphs>229</Paragraphs>
  <Slides>49</Slides>
  <Notes>25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Macromolecules</vt:lpstr>
      <vt:lpstr>What elements are most common in our cells?</vt:lpstr>
      <vt:lpstr>What have we already talked about?</vt:lpstr>
      <vt:lpstr>Carbon Compounds</vt:lpstr>
      <vt:lpstr>Carbon Compounds</vt:lpstr>
      <vt:lpstr>Carbon Compounds</vt:lpstr>
      <vt:lpstr>PowerPoint Presentation</vt:lpstr>
      <vt:lpstr>Building and Breaking Down Molecules</vt:lpstr>
      <vt:lpstr>PowerPoint Presentation</vt:lpstr>
      <vt:lpstr>Why do we eat food?</vt:lpstr>
      <vt:lpstr>OK, so what exactly is in the stuff the lunch lady is feeding me?</vt:lpstr>
      <vt:lpstr>Jamie has swim practice later today, what should he eat for lunch to prepare? </vt:lpstr>
      <vt:lpstr>Jamie has swim practice later today, what should he eat for lunch to prepare? </vt:lpstr>
      <vt:lpstr>CARBOHYDRATES –what purpose do they serve?</vt:lpstr>
      <vt:lpstr> Carbohydrates </vt:lpstr>
      <vt:lpstr>Carbohydrates (Sugars)</vt:lpstr>
      <vt:lpstr>What would we see if we put a Hershey’s bar under a microscope?</vt:lpstr>
      <vt:lpstr> Carbohydrates</vt:lpstr>
      <vt:lpstr>What would we see if we put a baked potato under a microscope? </vt:lpstr>
      <vt:lpstr>How come we hear that we can lose weight by eating fewer carbs?</vt:lpstr>
      <vt:lpstr>PowerPoint Presentation</vt:lpstr>
      <vt:lpstr>Simple carbs have one ring – monosaccharides Carbs with two rings joined together - disaccharides Multiple rings – polysaccharides Saccharide = sugar </vt:lpstr>
      <vt:lpstr>Plants also have complex carbohydrates in the form of….</vt:lpstr>
      <vt:lpstr>Cellulose</vt:lpstr>
      <vt:lpstr>What about energy drinks? What is in those that makes them so special?</vt:lpstr>
      <vt:lpstr>CRRAASHH!!!!!!</vt:lpstr>
      <vt:lpstr>LIPIDS - FATS –What you might eat alone on a Saturday night in your pjs, watching Netflix. </vt:lpstr>
      <vt:lpstr>Lipids (Fats)</vt:lpstr>
      <vt:lpstr>Lipids</vt:lpstr>
      <vt:lpstr>Good Fats Versus Bad Fats Fatty Acid Structure:</vt:lpstr>
      <vt:lpstr>PowerPoint Presentation</vt:lpstr>
      <vt:lpstr>2.  Lipids</vt:lpstr>
      <vt:lpstr>PLANT FAT VS. ANIMAL FAT</vt:lpstr>
      <vt:lpstr>What too much fat can do to you…</vt:lpstr>
      <vt:lpstr>What about Fish?</vt:lpstr>
      <vt:lpstr>PROTEINS</vt:lpstr>
      <vt:lpstr>Putting grilled chicken under a microscope…</vt:lpstr>
      <vt:lpstr>PowerPoint Presentation</vt:lpstr>
      <vt:lpstr>Proteins are found in our cells</vt:lpstr>
      <vt:lpstr>PowerPoint Presentation</vt:lpstr>
      <vt:lpstr>How do vegetarians get proteins?  We’ve heard that meat has protein in it, but plants also contain protein in their seeds. This is because the seeds were originally nutrient sources for the plant embryo within the seed (like the simple carbohydrates)  </vt:lpstr>
      <vt:lpstr>Proteins</vt:lpstr>
      <vt:lpstr>Proteins</vt:lpstr>
      <vt:lpstr>4. Proteins</vt:lpstr>
      <vt:lpstr>How do we Exist????</vt:lpstr>
      <vt:lpstr>Nucleotides make up nucleic acids!</vt:lpstr>
      <vt:lpstr>Nucleic Acids</vt:lpstr>
      <vt:lpstr>Nucleic Acids</vt:lpstr>
      <vt:lpstr>Nucleic Acids</vt:lpstr>
    </vt:vector>
  </TitlesOfParts>
  <Company>PWCS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Macromolecules</dc:title>
  <dc:creator>Kathryn Emerson Ottolini</dc:creator>
  <cp:lastModifiedBy>desktopuser</cp:lastModifiedBy>
  <cp:revision>41</cp:revision>
  <dcterms:created xsi:type="dcterms:W3CDTF">2011-09-30T11:32:34Z</dcterms:created>
  <dcterms:modified xsi:type="dcterms:W3CDTF">2015-09-29T12:34:47Z</dcterms:modified>
</cp:coreProperties>
</file>