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df" ContentType="application/pd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76" r:id="rId2"/>
    <p:sldId id="277" r:id="rId3"/>
    <p:sldId id="278" r:id="rId4"/>
    <p:sldId id="262" r:id="rId5"/>
    <p:sldId id="263" r:id="rId6"/>
    <p:sldId id="279" r:id="rId7"/>
    <p:sldId id="264" r:id="rId8"/>
    <p:sldId id="265" r:id="rId9"/>
    <p:sldId id="280" r:id="rId10"/>
    <p:sldId id="287" r:id="rId11"/>
    <p:sldId id="266" r:id="rId12"/>
    <p:sldId id="268" r:id="rId13"/>
    <p:sldId id="282" r:id="rId14"/>
    <p:sldId id="271" r:id="rId15"/>
    <p:sldId id="283" r:id="rId16"/>
    <p:sldId id="272" r:id="rId17"/>
    <p:sldId id="275" r:id="rId18"/>
    <p:sldId id="273" r:id="rId19"/>
    <p:sldId id="285" r:id="rId20"/>
    <p:sldId id="284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934"/>
  </p:normalViewPr>
  <p:slideViewPr>
    <p:cSldViewPr snapToGrid="0" snapToObjects="1">
      <p:cViewPr varScale="1">
        <p:scale>
          <a:sx n="86" d="100"/>
          <a:sy n="86" d="100"/>
        </p:scale>
        <p:origin x="1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D6749-2FEE-0545-833B-195BE4AEA3E1}" type="datetimeFigureOut">
              <a:rPr lang="en-US" smtClean="0"/>
              <a:t>9/21/15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E531A-5206-B046-92E5-F435C0645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469E145-81DE-4715-A24E-FCC9688899DF}" type="slidenum">
              <a:rPr kumimoji="0" lang="en-US" altLang="en-US" sz="1200" smtClean="0">
                <a:solidFill>
                  <a:prstClr val="black"/>
                </a:solidFill>
                <a:latin typeface="Times New Roman" pitchFamily="18" charset="0"/>
              </a:rPr>
              <a:pPr/>
              <a:t>2</a:t>
            </a:fld>
            <a:endParaRPr kumimoji="0" lang="en-US" alt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0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58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1A6B44B-C6C6-47FD-B4FB-72EA3F9D318B}" type="slidenum">
              <a:rPr kumimoji="0" lang="en-US" altLang="en-US" sz="1200" smtClean="0">
                <a:latin typeface="Times New Roman" pitchFamily="18" charset="0"/>
              </a:rPr>
              <a:pPr/>
              <a:t>17</a:t>
            </a:fld>
            <a:endParaRPr kumimoji="0" lang="en-US" altLang="en-US" sz="1200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166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altLang="en-US" sz="1200">
                <a:latin typeface="Calibri" pitchFamily="34" charset="0"/>
              </a:rPr>
              <a:t>4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655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655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837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C39C892-6F7A-417F-A27F-5C5C9B033EF7}" type="slidenum">
              <a:rPr kumimoji="0" lang="en-US" altLang="en-US" sz="1200" smtClean="0">
                <a:latin typeface="Times New Roman" pitchFamily="18" charset="0"/>
              </a:rPr>
              <a:pPr/>
              <a:t>4</a:t>
            </a:fld>
            <a:endParaRPr kumimoji="0" lang="en-US" altLang="en-US" sz="1200" smtClean="0">
              <a:latin typeface="Times New Roman" pitchFamily="18" charset="0"/>
            </a:endParaRPr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335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65B24F5-C206-469A-B5A2-DCFDD23CF4B6}" type="slidenum">
              <a:rPr kumimoji="0" lang="en-US" altLang="en-US" sz="1200" smtClean="0">
                <a:latin typeface="Times New Roman" pitchFamily="18" charset="0"/>
              </a:rPr>
              <a:pPr/>
              <a:t>5</a:t>
            </a:fld>
            <a:endParaRPr kumimoji="0" lang="en-US" altLang="en-US" sz="120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034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Times" pitchFamily="18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6CB9003-2797-48BB-8781-A0BB51E15CE9}" type="slidenum">
              <a:rPr kumimoji="0" lang="en-US" altLang="en-US" smtClean="0">
                <a:latin typeface="Times" pitchFamily="18" charset="0"/>
              </a:rPr>
              <a:pPr/>
              <a:t>7</a:t>
            </a:fld>
            <a:endParaRPr kumimoji="0"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93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B76716-9A5F-4088-8016-DDA57FCF5319}" type="slidenum">
              <a:rPr kumimoji="0" lang="en-US" altLang="en-US" sz="1200" smtClean="0">
                <a:latin typeface="Times New Roman" pitchFamily="18" charset="0"/>
              </a:rPr>
              <a:pPr/>
              <a:t>8</a:t>
            </a:fld>
            <a:endParaRPr kumimoji="0" lang="en-US" alt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0101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6BE033A-78B6-4313-9FE4-ADE64CC2107E}" type="slidenum">
              <a:rPr kumimoji="0" lang="en-US" altLang="en-US" sz="1200" smtClean="0">
                <a:latin typeface="Times New Roman" pitchFamily="18" charset="0"/>
              </a:rPr>
              <a:pPr/>
              <a:t>11</a:t>
            </a:fld>
            <a:endParaRPr kumimoji="0" lang="en-US" altLang="en-US" sz="1200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0303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BCA9C0E-856D-4A3C-B7F9-AB3DF449DEFC}" type="slidenum">
              <a:rPr kumimoji="0" lang="en-US" altLang="en-US" sz="1200" smtClean="0">
                <a:latin typeface="Times New Roman" pitchFamily="18" charset="0"/>
              </a:rPr>
              <a:pPr/>
              <a:t>14</a:t>
            </a:fld>
            <a:endParaRPr kumimoji="0" lang="en-US" altLang="en-US" sz="1200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3482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6526BDB-279D-467C-9CAF-33B7D876DDCF}" type="slidenum">
              <a:rPr kumimoji="0" lang="en-US" altLang="en-US" sz="1200" smtClean="0">
                <a:latin typeface="Times New Roman" pitchFamily="18" charset="0"/>
              </a:rPr>
              <a:pPr/>
              <a:t>16</a:t>
            </a:fld>
            <a:endParaRPr kumimoji="0" lang="en-US" altLang="en-US" sz="1200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750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83D49-AD61-469B-9593-28478B485D3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9/21/15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4EA50-A74F-40E1-AB5F-33B01C70AC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2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D564-52D4-4D5D-B76C-F950D3228C6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9/21/15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10ABC-1211-4A3E-96D5-7D9C6CBEAB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8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06643-E8D3-4CF7-8EE9-8603C72F20F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9/21/15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6A50A-F4DA-4615-AD69-130F1AC54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0684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5578-3D1D-4AE3-A1B7-162392ABD159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9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0EBEC-8B03-49F9-8FA6-EF97A97D8BE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9/21/15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D5001-D264-4845-A61B-293B46BCD4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0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894FF-4506-4192-8551-120C309CBAC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9/21/15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FC1FC-F94F-44D8-A22E-D70F879295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A6523-E7B2-4AAE-8400-48B81BF0045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9/21/15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01A00-299E-431E-B4E5-586CFCD956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8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5BEE8-199F-42FE-97E4-8B85D6606C9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9/21/15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4249F-E91C-4709-990F-F3A43214C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2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7C0F4-B50A-4C21-99A9-7663BADEAAE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9/21/15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06C00-BBB4-42FA-9985-69D38D65D9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1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5D8D9-A6E7-4005-8BB7-370B473EBC2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9/21/15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AC1A6-26F1-4E13-8CA1-4F085CA8C8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726EA-40F2-4F33-9E7C-7E98B051531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9/21/15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80E5-0B10-4452-AB93-0B275C5363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9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A4843-6698-4058-AFF2-84925567768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9/21/15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2290C-F0E9-4C76-83EB-3E1346DDE4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0F99B2-BC86-4130-958D-8A1645113545}" type="datetimeFigureOut">
              <a:rPr lang="en-US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9/21/15</a:t>
            </a:fld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5986F5-F25A-4225-A3D6-AE08834E3F26}" type="slidenum">
              <a:rPr lang="en-US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430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file:///C:\Users\desktop%20user\Desktop\youtube\Bozeman%20Biology\Acids%20Bases%20and%20pH.mp4" TargetMode="External"/><Relationship Id="rId5" Type="http://schemas.openxmlformats.org/officeDocument/2006/relationships/hyperlink" Target="file:///C:\Users\desktop%20user\Desktop\youtube\Acids,%20Bases,%20and%20pH.mp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sumanasinc.com/webcontent/animations/content/propertiesofwater/water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d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file:///F:\youtube\Water_%20The%20Essential%20Substance%20for%20Life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Properties of Water!</a:t>
            </a:r>
          </a:p>
        </p:txBody>
      </p:sp>
      <p:pic>
        <p:nvPicPr>
          <p:cNvPr id="31747" name="Picture 5" descr="waterfall-m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463675"/>
            <a:ext cx="430053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1" y="3394075"/>
            <a:ext cx="41957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8350" y="5319252"/>
            <a:ext cx="300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pitchFamily="34" charset="-128"/>
              </a:rPr>
              <a:t>Why Water is Special</a:t>
            </a:r>
          </a:p>
        </p:txBody>
      </p:sp>
    </p:spTree>
    <p:extLst>
      <p:ext uri="{BB962C8B-B14F-4D97-AF65-F5344CB8AC3E}">
        <p14:creationId xmlns:p14="http://schemas.microsoft.com/office/powerpoint/2010/main" val="18065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8915400" cy="609600"/>
          </a:xfr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28700" algn="l"/>
              </a:tabLst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itchFamily="34" charset="0"/>
              </a:rPr>
              <a:t>Figure 3.10  The pH scale and pH values of some aqueous solutions</a:t>
            </a:r>
            <a:endParaRPr lang="en-US" altLang="en-US" sz="4800" dirty="0">
              <a:solidFill>
                <a:schemeClr val="tx1"/>
              </a:solidFill>
            </a:endParaRPr>
          </a:p>
        </p:txBody>
      </p:sp>
      <p:pic>
        <p:nvPicPr>
          <p:cNvPr id="19459" name="Picture 1" descr="03_10_pHScal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636588"/>
            <a:ext cx="5154612" cy="61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4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349E2-F38B-4166-8CF3-4DF11F64E318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10033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effectLst/>
              </a:rPr>
              <a:t>The pH Scale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843" y="1311251"/>
            <a:ext cx="8305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Scale goes from 0-14 with 7 neutral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The pH of a solution Is determined by the relative concentration of hydrogen 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Difference of 10X in hydrogen ion concentration between any two pH values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Each pH unit represents a factor of 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10X </a:t>
            </a:r>
            <a:r>
              <a:rPr lang="en-US" sz="2400" dirty="0"/>
              <a:t>change in concentration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pH 3 is 10 x 10 x 10 (1000) stronger than a pH of </a:t>
            </a:r>
            <a:r>
              <a:rPr lang="en-US" sz="24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u="sng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Acids have a higher number of H+ ions than a base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Acids produce H+ ion in solution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Bases produce OH- ions in solution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680961" y="1563546"/>
            <a:ext cx="4203076" cy="4413532"/>
            <a:chOff x="1210" y="1103"/>
            <a:chExt cx="2941" cy="2973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920" y="1103"/>
              <a:ext cx="2231" cy="2973"/>
              <a:chOff x="2151" y="450"/>
              <a:chExt cx="2353" cy="3605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720"/>
                <a:ext cx="1093" cy="3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 rot="16200000">
                <a:off x="1798" y="1318"/>
                <a:ext cx="1320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>
                    <a:latin typeface="Arial" pitchFamily="34" charset="0"/>
                  </a:rPr>
                  <a:t>Increasingly </a:t>
                </a:r>
                <a:r>
                  <a:rPr lang="en-US" altLang="en-US" sz="1400" b="1" dirty="0">
                    <a:latin typeface="Arial" pitchFamily="34" charset="0"/>
                  </a:rPr>
                  <a:t>Acidic</a:t>
                </a:r>
                <a:endParaRPr lang="en-US" altLang="en-US" sz="1400" dirty="0">
                  <a:latin typeface="Arial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>
                    <a:latin typeface="Arial" pitchFamily="34" charset="0"/>
                  </a:rPr>
                  <a:t>[H</a:t>
                </a:r>
                <a:r>
                  <a:rPr lang="en-US" altLang="en-US" sz="1400" baseline="30000" dirty="0">
                    <a:latin typeface="Arial" pitchFamily="34" charset="0"/>
                  </a:rPr>
                  <a:t>+</a:t>
                </a:r>
                <a:r>
                  <a:rPr lang="en-US" altLang="en-US" sz="1400" dirty="0">
                    <a:latin typeface="Arial" pitchFamily="34" charset="0"/>
                  </a:rPr>
                  <a:t>] &gt; [OH</a:t>
                </a:r>
                <a:r>
                  <a:rPr lang="en-US" altLang="en-US" sz="1400" baseline="30000" dirty="0">
                    <a:latin typeface="Arial" pitchFamily="34" charset="0"/>
                  </a:rPr>
                  <a:t>–</a:t>
                </a:r>
                <a:r>
                  <a:rPr lang="en-US" altLang="en-US" sz="1400" dirty="0">
                    <a:latin typeface="Arial" pitchFamily="34" charset="0"/>
                  </a:rPr>
                  <a:t>]</a:t>
                </a: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 rot="16200000">
                <a:off x="1828" y="2996"/>
                <a:ext cx="1275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>
                    <a:latin typeface="Arial" pitchFamily="34" charset="0"/>
                  </a:rPr>
                  <a:t>Increasingly </a:t>
                </a:r>
                <a:r>
                  <a:rPr lang="en-US" altLang="en-US" sz="1400" b="1" dirty="0">
                    <a:latin typeface="Arial" pitchFamily="34" charset="0"/>
                  </a:rPr>
                  <a:t>Basic</a:t>
                </a:r>
                <a:endParaRPr lang="en-US" altLang="en-US" sz="1400" dirty="0">
                  <a:latin typeface="Arial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>
                    <a:latin typeface="Arial" pitchFamily="34" charset="0"/>
                  </a:rPr>
                  <a:t>[H</a:t>
                </a:r>
                <a:r>
                  <a:rPr lang="en-US" altLang="en-US" sz="1400" baseline="30000" dirty="0">
                    <a:latin typeface="Arial" pitchFamily="34" charset="0"/>
                  </a:rPr>
                  <a:t>+</a:t>
                </a:r>
                <a:r>
                  <a:rPr lang="en-US" altLang="en-US" sz="1400" dirty="0">
                    <a:latin typeface="Arial" pitchFamily="34" charset="0"/>
                  </a:rPr>
                  <a:t>] &lt; [OH</a:t>
                </a:r>
                <a:r>
                  <a:rPr lang="en-US" altLang="en-US" sz="1400" baseline="30000" dirty="0">
                    <a:latin typeface="Arial" pitchFamily="34" charset="0"/>
                  </a:rPr>
                  <a:t>–</a:t>
                </a:r>
                <a:r>
                  <a:rPr lang="en-US" altLang="en-US" sz="1400" dirty="0">
                    <a:latin typeface="Arial" pitchFamily="34" charset="0"/>
                  </a:rPr>
                  <a:t>]</a:t>
                </a: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2151" y="2149"/>
                <a:ext cx="748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 dirty="0">
                    <a:latin typeface="Arial" pitchFamily="34" charset="0"/>
                  </a:rPr>
                  <a:t>Neutral</a:t>
                </a:r>
                <a:endParaRPr lang="en-US" altLang="en-US" sz="1400" dirty="0">
                  <a:latin typeface="Arial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>
                    <a:latin typeface="Arial" pitchFamily="34" charset="0"/>
                  </a:rPr>
                  <a:t>[H</a:t>
                </a:r>
                <a:r>
                  <a:rPr lang="en-US" altLang="en-US" sz="1400" baseline="30000" dirty="0">
                    <a:latin typeface="Arial" pitchFamily="34" charset="0"/>
                  </a:rPr>
                  <a:t>+</a:t>
                </a:r>
                <a:r>
                  <a:rPr lang="en-US" altLang="en-US" sz="1400" dirty="0">
                    <a:latin typeface="Arial" pitchFamily="34" charset="0"/>
                  </a:rPr>
                  <a:t>] = [OH</a:t>
                </a:r>
                <a:r>
                  <a:rPr lang="en-US" altLang="en-US" sz="1400" baseline="30000" dirty="0">
                    <a:latin typeface="Arial" pitchFamily="34" charset="0"/>
                  </a:rPr>
                  <a:t>–</a:t>
                </a:r>
                <a:r>
                  <a:rPr lang="en-US" altLang="en-US" sz="1400" dirty="0">
                    <a:latin typeface="Arial" pitchFamily="34" charset="0"/>
                  </a:rPr>
                  <a:t>]</a:t>
                </a:r>
              </a:p>
            </p:txBody>
          </p:sp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3452" y="3701"/>
                <a:ext cx="81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Oven cleaner</a:t>
                </a:r>
              </a:p>
            </p:txBody>
          </p:sp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3193" y="603"/>
                <a:ext cx="25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itchFamily="34" charset="0"/>
                  </a:rPr>
                  <a:t>  0</a:t>
                </a:r>
                <a:endParaRPr lang="en-US" altLang="en-US" sz="2400">
                  <a:latin typeface="Arial" pitchFamily="34" charset="0"/>
                </a:endParaRPr>
              </a:p>
            </p:txBody>
          </p:sp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3195" y="827"/>
                <a:ext cx="25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itchFamily="34" charset="0"/>
                  </a:rPr>
                  <a:t>  1</a:t>
                </a:r>
                <a:endParaRPr lang="en-US" altLang="en-US" sz="2400">
                  <a:latin typeface="Arial" pitchFamily="34" charset="0"/>
                </a:endParaRPr>
              </a:p>
            </p:txBody>
          </p:sp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3199" y="1067"/>
                <a:ext cx="25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itchFamily="34" charset="0"/>
                  </a:rPr>
                  <a:t>  2</a:t>
                </a:r>
                <a:endParaRPr lang="en-US" altLang="en-US" sz="2400">
                  <a:latin typeface="Arial" pitchFamily="34" charset="0"/>
                </a:endParaRPr>
              </a:p>
            </p:txBody>
          </p:sp>
          <p:sp>
            <p:nvSpPr>
              <p:cNvPr id="17" name="Text Box 14"/>
              <p:cNvSpPr txBox="1">
                <a:spLocks noChangeArrowheads="1"/>
              </p:cNvSpPr>
              <p:nvPr/>
            </p:nvSpPr>
            <p:spPr bwMode="auto">
              <a:xfrm>
                <a:off x="3204" y="1290"/>
                <a:ext cx="25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itchFamily="34" charset="0"/>
                  </a:rPr>
                  <a:t>  3</a:t>
                </a:r>
                <a:endParaRPr lang="en-US" altLang="en-US" sz="2400">
                  <a:latin typeface="Arial" pitchFamily="34" charset="0"/>
                </a:endParaRPr>
              </a:p>
            </p:txBody>
          </p:sp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auto">
              <a:xfrm>
                <a:off x="3212" y="1523"/>
                <a:ext cx="25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itchFamily="34" charset="0"/>
                  </a:rPr>
                  <a:t>  4</a:t>
                </a:r>
                <a:endParaRPr lang="en-US" altLang="en-US" sz="2400">
                  <a:latin typeface="Arial" pitchFamily="34" charset="0"/>
                </a:endParaRPr>
              </a:p>
            </p:txBody>
          </p:sp>
          <p:sp>
            <p:nvSpPr>
              <p:cNvPr id="19" name="Text Box 16"/>
              <p:cNvSpPr txBox="1">
                <a:spLocks noChangeArrowheads="1"/>
              </p:cNvSpPr>
              <p:nvPr/>
            </p:nvSpPr>
            <p:spPr bwMode="auto">
              <a:xfrm>
                <a:off x="3209" y="1755"/>
                <a:ext cx="25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itchFamily="34" charset="0"/>
                  </a:rPr>
                  <a:t>  5</a:t>
                </a:r>
                <a:endParaRPr lang="en-US" altLang="en-US" sz="2400">
                  <a:latin typeface="Arial" pitchFamily="34" charset="0"/>
                </a:endParaRPr>
              </a:p>
            </p:txBody>
          </p:sp>
          <p:sp>
            <p:nvSpPr>
              <p:cNvPr id="20" name="Text Box 17"/>
              <p:cNvSpPr txBox="1">
                <a:spLocks noChangeArrowheads="1"/>
              </p:cNvSpPr>
              <p:nvPr/>
            </p:nvSpPr>
            <p:spPr bwMode="auto">
              <a:xfrm>
                <a:off x="3204" y="1986"/>
                <a:ext cx="25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itchFamily="34" charset="0"/>
                  </a:rPr>
                  <a:t>  6</a:t>
                </a:r>
                <a:endParaRPr lang="en-US" altLang="en-US" sz="2400">
                  <a:latin typeface="Arial" pitchFamily="34" charset="0"/>
                </a:endParaRPr>
              </a:p>
            </p:txBody>
          </p:sp>
          <p:sp>
            <p:nvSpPr>
              <p:cNvPr id="21" name="Text Box 18"/>
              <p:cNvSpPr txBox="1">
                <a:spLocks noChangeArrowheads="1"/>
              </p:cNvSpPr>
              <p:nvPr/>
            </p:nvSpPr>
            <p:spPr bwMode="auto">
              <a:xfrm>
                <a:off x="3212" y="2218"/>
                <a:ext cx="25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itchFamily="34" charset="0"/>
                  </a:rPr>
                  <a:t>  7</a:t>
                </a:r>
                <a:endParaRPr lang="en-US" altLang="en-US" sz="2400">
                  <a:latin typeface="Arial" pitchFamily="34" charset="0"/>
                </a:endParaRPr>
              </a:p>
            </p:txBody>
          </p:sp>
          <p:sp>
            <p:nvSpPr>
              <p:cNvPr id="22" name="Text Box 19"/>
              <p:cNvSpPr txBox="1">
                <a:spLocks noChangeArrowheads="1"/>
              </p:cNvSpPr>
              <p:nvPr/>
            </p:nvSpPr>
            <p:spPr bwMode="auto">
              <a:xfrm>
                <a:off x="3212" y="2442"/>
                <a:ext cx="25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itchFamily="34" charset="0"/>
                  </a:rPr>
                  <a:t>  8</a:t>
                </a:r>
                <a:endParaRPr lang="en-US" altLang="en-US" sz="2400">
                  <a:latin typeface="Arial" pitchFamily="34" charset="0"/>
                </a:endParaRPr>
              </a:p>
            </p:txBody>
          </p:sp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3204" y="2667"/>
                <a:ext cx="25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itchFamily="34" charset="0"/>
                  </a:rPr>
                  <a:t>  9</a:t>
                </a:r>
                <a:endParaRPr lang="en-US" altLang="en-US" sz="2400">
                  <a:latin typeface="Arial" pitchFamily="34" charset="0"/>
                </a:endParaRPr>
              </a:p>
            </p:txBody>
          </p:sp>
          <p:sp>
            <p:nvSpPr>
              <p:cNvPr id="24" name="Text Box 21"/>
              <p:cNvSpPr txBox="1">
                <a:spLocks noChangeArrowheads="1"/>
              </p:cNvSpPr>
              <p:nvPr/>
            </p:nvSpPr>
            <p:spPr bwMode="auto">
              <a:xfrm>
                <a:off x="3210" y="2914"/>
                <a:ext cx="25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itchFamily="34" charset="0"/>
                  </a:rPr>
                  <a:t>10</a:t>
                </a:r>
                <a:endParaRPr lang="en-US" altLang="en-US" sz="2400">
                  <a:latin typeface="Arial" pitchFamily="34" charset="0"/>
                </a:endParaRPr>
              </a:p>
            </p:txBody>
          </p:sp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auto">
              <a:xfrm>
                <a:off x="3214" y="3147"/>
                <a:ext cx="247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itchFamily="34" charset="0"/>
                  </a:rPr>
                  <a:t>11</a:t>
                </a:r>
                <a:endParaRPr lang="en-US" altLang="en-US" sz="2400">
                  <a:latin typeface="Arial" pitchFamily="34" charset="0"/>
                </a:endParaRPr>
              </a:p>
            </p:txBody>
          </p:sp>
          <p:sp>
            <p:nvSpPr>
              <p:cNvPr id="26" name="Text Box 23"/>
              <p:cNvSpPr txBox="1">
                <a:spLocks noChangeArrowheads="1"/>
              </p:cNvSpPr>
              <p:nvPr/>
            </p:nvSpPr>
            <p:spPr bwMode="auto">
              <a:xfrm>
                <a:off x="3209" y="3370"/>
                <a:ext cx="25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itchFamily="34" charset="0"/>
                  </a:rPr>
                  <a:t>12</a:t>
                </a:r>
                <a:endParaRPr lang="en-US" altLang="en-US" sz="2400">
                  <a:latin typeface="Arial" pitchFamily="34" charset="0"/>
                </a:endParaRPr>
              </a:p>
            </p:txBody>
          </p:sp>
          <p:sp>
            <p:nvSpPr>
              <p:cNvPr id="27" name="Text Box 24"/>
              <p:cNvSpPr txBox="1">
                <a:spLocks noChangeArrowheads="1"/>
              </p:cNvSpPr>
              <p:nvPr/>
            </p:nvSpPr>
            <p:spPr bwMode="auto">
              <a:xfrm>
                <a:off x="3209" y="3595"/>
                <a:ext cx="25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itchFamily="34" charset="0"/>
                  </a:rPr>
                  <a:t>13</a:t>
                </a:r>
                <a:endParaRPr lang="en-US" altLang="en-US" sz="2400">
                  <a:latin typeface="Arial" pitchFamily="34" charset="0"/>
                </a:endParaRPr>
              </a:p>
            </p:txBody>
          </p:sp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3209" y="3819"/>
                <a:ext cx="25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itchFamily="34" charset="0"/>
                  </a:rPr>
                  <a:t>14</a:t>
                </a:r>
                <a:endParaRPr lang="en-US" altLang="en-US" sz="2400">
                  <a:latin typeface="Arial" pitchFamily="34" charset="0"/>
                </a:endParaRPr>
              </a:p>
            </p:txBody>
          </p:sp>
          <p:sp>
            <p:nvSpPr>
              <p:cNvPr id="29" name="Rectangle 26"/>
              <p:cNvSpPr>
                <a:spLocks noChangeArrowheads="1"/>
              </p:cNvSpPr>
              <p:nvPr/>
            </p:nvSpPr>
            <p:spPr bwMode="auto">
              <a:xfrm>
                <a:off x="3122" y="450"/>
                <a:ext cx="62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Arial" pitchFamily="34" charset="0"/>
                  </a:rPr>
                  <a:t>pH Scale</a:t>
                </a:r>
                <a:endParaRPr lang="en-US" altLang="en-US" sz="1400">
                  <a:latin typeface="Arial" pitchFamily="34" charset="0"/>
                </a:endParaRPr>
              </a:p>
            </p:txBody>
          </p:sp>
          <p:sp>
            <p:nvSpPr>
              <p:cNvPr id="30" name="Rectangle 27"/>
              <p:cNvSpPr>
                <a:spLocks noChangeArrowheads="1"/>
              </p:cNvSpPr>
              <p:nvPr/>
            </p:nvSpPr>
            <p:spPr bwMode="auto">
              <a:xfrm>
                <a:off x="3430" y="840"/>
                <a:ext cx="6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Battery acid</a:t>
                </a:r>
              </a:p>
            </p:txBody>
          </p:sp>
          <p:sp>
            <p:nvSpPr>
              <p:cNvPr id="31" name="Rectangle 28"/>
              <p:cNvSpPr>
                <a:spLocks noChangeArrowheads="1"/>
              </p:cNvSpPr>
              <p:nvPr/>
            </p:nvSpPr>
            <p:spPr bwMode="auto">
              <a:xfrm>
                <a:off x="3448" y="1086"/>
                <a:ext cx="1054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lnSpc>
                    <a:spcPts val="1200"/>
                  </a:lnSpc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1200">
                    <a:latin typeface="Arial" pitchFamily="34" charset="0"/>
                  </a:rPr>
                  <a:t>Digestive (stomach) </a:t>
                </a:r>
              </a:p>
              <a:p>
                <a:pPr>
                  <a:lnSpc>
                    <a:spcPts val="1200"/>
                  </a:lnSpc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1200">
                    <a:latin typeface="Arial" pitchFamily="34" charset="0"/>
                  </a:rPr>
                  <a:t>juice, lemon juice</a:t>
                </a:r>
              </a:p>
            </p:txBody>
          </p:sp>
          <p:sp>
            <p:nvSpPr>
              <p:cNvPr id="32" name="Text Box 29"/>
              <p:cNvSpPr txBox="1">
                <a:spLocks noChangeArrowheads="1"/>
              </p:cNvSpPr>
              <p:nvPr/>
            </p:nvSpPr>
            <p:spPr bwMode="auto">
              <a:xfrm>
                <a:off x="3455" y="1290"/>
                <a:ext cx="1020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Vinegar, beer, wine,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cola</a:t>
                </a:r>
              </a:p>
            </p:txBody>
          </p:sp>
          <p:sp>
            <p:nvSpPr>
              <p:cNvPr id="33" name="Text Box 30"/>
              <p:cNvSpPr txBox="1">
                <a:spLocks noChangeArrowheads="1"/>
              </p:cNvSpPr>
              <p:nvPr/>
            </p:nvSpPr>
            <p:spPr bwMode="auto">
              <a:xfrm>
                <a:off x="3453" y="1541"/>
                <a:ext cx="69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Tomato juice</a:t>
                </a:r>
              </a:p>
            </p:txBody>
          </p: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3447" y="1755"/>
                <a:ext cx="706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dirty="0">
                    <a:latin typeface="Arial" pitchFamily="34" charset="0"/>
                  </a:rPr>
                  <a:t>Black coffee </a:t>
                </a:r>
                <a:br>
                  <a:rPr lang="en-US" altLang="en-US" sz="1200" dirty="0">
                    <a:latin typeface="Arial" pitchFamily="34" charset="0"/>
                  </a:rPr>
                </a:br>
                <a:r>
                  <a:rPr lang="en-US" altLang="en-US" sz="1200" dirty="0">
                    <a:latin typeface="Arial" pitchFamily="34" charset="0"/>
                  </a:rPr>
                  <a:t>Rainwater</a:t>
                </a:r>
              </a:p>
            </p:txBody>
          </p:sp>
          <p:sp>
            <p:nvSpPr>
              <p:cNvPr id="35" name="Text Box 32"/>
              <p:cNvSpPr txBox="1">
                <a:spLocks noChangeArrowheads="1"/>
              </p:cNvSpPr>
              <p:nvPr/>
            </p:nvSpPr>
            <p:spPr bwMode="auto">
              <a:xfrm>
                <a:off x="3448" y="2001"/>
                <a:ext cx="36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Urine</a:t>
                </a:r>
                <a:endParaRPr lang="en-US" altLang="en-US" sz="1400">
                  <a:latin typeface="Arial" pitchFamily="34" charset="0"/>
                </a:endParaRPr>
              </a:p>
            </p:txBody>
          </p:sp>
          <p:sp>
            <p:nvSpPr>
              <p:cNvPr id="36" name="Text Box 33"/>
              <p:cNvSpPr txBox="1">
                <a:spLocks noChangeArrowheads="1"/>
              </p:cNvSpPr>
              <p:nvPr/>
            </p:nvSpPr>
            <p:spPr bwMode="auto">
              <a:xfrm>
                <a:off x="3447" y="2217"/>
                <a:ext cx="728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latin typeface="Arial" pitchFamily="34" charset="0"/>
                  </a:rPr>
                  <a:t>Pure water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Human blood</a:t>
                </a:r>
              </a:p>
            </p:txBody>
          </p:sp>
          <p:sp>
            <p:nvSpPr>
              <p:cNvPr id="37" name="Text Box 34"/>
              <p:cNvSpPr txBox="1">
                <a:spLocks noChangeArrowheads="1"/>
              </p:cNvSpPr>
              <p:nvPr/>
            </p:nvSpPr>
            <p:spPr bwMode="auto">
              <a:xfrm>
                <a:off x="3447" y="2567"/>
                <a:ext cx="55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Seawater</a:t>
                </a:r>
              </a:p>
            </p:txBody>
          </p:sp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3447" y="3009"/>
                <a:ext cx="8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Milk of magnesia</a:t>
                </a:r>
              </a:p>
            </p:txBody>
          </p:sp>
          <p:sp>
            <p:nvSpPr>
              <p:cNvPr id="39" name="Text Box 36"/>
              <p:cNvSpPr txBox="1">
                <a:spLocks noChangeArrowheads="1"/>
              </p:cNvSpPr>
              <p:nvPr/>
            </p:nvSpPr>
            <p:spPr bwMode="auto">
              <a:xfrm>
                <a:off x="3447" y="3234"/>
                <a:ext cx="105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Household ammonia</a:t>
                </a:r>
              </a:p>
            </p:txBody>
          </p:sp>
          <p:sp>
            <p:nvSpPr>
              <p:cNvPr id="40" name="Text Box 37"/>
              <p:cNvSpPr txBox="1">
                <a:spLocks noChangeArrowheads="1"/>
              </p:cNvSpPr>
              <p:nvPr/>
            </p:nvSpPr>
            <p:spPr bwMode="auto">
              <a:xfrm>
                <a:off x="3447" y="3484"/>
                <a:ext cx="93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Household bleach</a:t>
                </a:r>
              </a:p>
            </p:txBody>
          </p:sp>
        </p:grpSp>
        <p:sp>
          <p:nvSpPr>
            <p:cNvPr id="8" name="Text Box 38"/>
            <p:cNvSpPr txBox="1">
              <a:spLocks noChangeArrowheads="1"/>
            </p:cNvSpPr>
            <p:nvPr/>
          </p:nvSpPr>
          <p:spPr bwMode="auto">
            <a:xfrm>
              <a:off x="1210" y="3855"/>
              <a:ext cx="64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latin typeface="Arial" pitchFamily="34" charset="0"/>
                </a:rPr>
                <a:t>Figure 3.8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867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Example: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92239"/>
            <a:ext cx="10972800" cy="2268413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sz="2400" dirty="0" smtClean="0"/>
              <a:t>For a neutral solution: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400" dirty="0" smtClean="0"/>
              <a:t>[H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] is 10</a:t>
            </a:r>
            <a:r>
              <a:rPr lang="en-US" sz="2400" baseline="30000" dirty="0" smtClean="0"/>
              <a:t>-7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400" dirty="0" smtClean="0"/>
              <a:t>or - log 10</a:t>
            </a:r>
            <a:r>
              <a:rPr lang="en-US" sz="2400" baseline="30000" dirty="0" smtClean="0"/>
              <a:t>-7</a:t>
            </a:r>
            <a:r>
              <a:rPr lang="en-US" sz="2400" dirty="0" smtClean="0"/>
              <a:t> 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400" dirty="0" smtClean="0"/>
              <a:t>or - (-7)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400" dirty="0" smtClean="0"/>
              <a:t>or  7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09600" y="3778088"/>
            <a:ext cx="8585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Acids:  pH &lt;7 etc.</a:t>
            </a:r>
          </a:p>
          <a:p>
            <a:pPr>
              <a:defRPr/>
            </a:pPr>
            <a:r>
              <a:rPr lang="en-US" sz="2400" dirty="0"/>
              <a:t>Bases:  pH &gt;7 etc.</a:t>
            </a:r>
          </a:p>
          <a:p>
            <a:pPr>
              <a:defRPr/>
            </a:pPr>
            <a:r>
              <a:rPr lang="en-US" sz="2400" dirty="0"/>
              <a:t>Each pH unit is a </a:t>
            </a:r>
            <a:r>
              <a:rPr lang="en-US" sz="2400" dirty="0">
                <a:solidFill>
                  <a:schemeClr val="hlink"/>
                </a:solidFill>
              </a:rPr>
              <a:t>10x</a:t>
            </a:r>
            <a:r>
              <a:rPr lang="en-US" sz="2400" dirty="0"/>
              <a:t> change in H</a:t>
            </a:r>
            <a:r>
              <a:rPr lang="en-US" sz="2400" baseline="30000" dirty="0"/>
              <a:t>+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09600" y="52958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[H</a:t>
            </a:r>
            <a:r>
              <a:rPr lang="en-US" sz="2400" baseline="30000" dirty="0"/>
              <a:t>+</a:t>
            </a:r>
            <a:r>
              <a:rPr lang="en-US" sz="2400" dirty="0"/>
              <a:t>] + [OH</a:t>
            </a:r>
            <a:r>
              <a:rPr lang="en-US" sz="2400" baseline="30000" dirty="0"/>
              <a:t>-</a:t>
            </a:r>
            <a:r>
              <a:rPr lang="en-US" sz="2400" dirty="0"/>
              <a:t>] = 14</a:t>
            </a:r>
          </a:p>
          <a:p>
            <a:pPr>
              <a:defRPr/>
            </a:pPr>
            <a:r>
              <a:rPr lang="en-US" sz="2400" dirty="0"/>
              <a:t>Therefore, if you know the concentration of one ion, you can easily calculate the other.</a:t>
            </a:r>
          </a:p>
        </p:txBody>
      </p:sp>
    </p:spTree>
    <p:extLst>
      <p:ext uri="{BB962C8B-B14F-4D97-AF65-F5344CB8AC3E}">
        <p14:creationId xmlns:p14="http://schemas.microsoft.com/office/powerpoint/2010/main" val="17158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Calculating 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dirty="0">
                <a:ea typeface="MS PGothic" charset="-128"/>
              </a:rPr>
              <a:t>[H</a:t>
            </a:r>
            <a:r>
              <a:rPr lang="en-US" altLang="en-US" b="1" baseline="30000" dirty="0">
                <a:ea typeface="MS PGothic" charset="-128"/>
              </a:rPr>
              <a:t>+</a:t>
            </a:r>
            <a:r>
              <a:rPr lang="en-US" altLang="en-US" b="1" dirty="0">
                <a:ea typeface="MS PGothic" charset="-128"/>
              </a:rPr>
              <a:t>][OH</a:t>
            </a:r>
            <a:r>
              <a:rPr lang="en-US" altLang="en-US" b="1" baseline="30000" dirty="0">
                <a:ea typeface="MS PGothic" charset="-128"/>
              </a:rPr>
              <a:t>-</a:t>
            </a:r>
            <a:r>
              <a:rPr lang="en-US" altLang="en-US" b="1" dirty="0">
                <a:ea typeface="MS PGothic" charset="-128"/>
              </a:rPr>
              <a:t>] = </a:t>
            </a:r>
            <a:r>
              <a:rPr lang="en-US" altLang="en-US" b="1" dirty="0" smtClean="0">
                <a:ea typeface="MS PGothic" charset="-128"/>
              </a:rPr>
              <a:t>10</a:t>
            </a:r>
            <a:r>
              <a:rPr lang="en-US" altLang="en-US" b="1" baseline="30000" dirty="0" smtClean="0">
                <a:ea typeface="MS PGothic" charset="-128"/>
              </a:rPr>
              <a:t>-14</a:t>
            </a:r>
            <a:endParaRPr lang="en-US" altLang="en-US" b="1" dirty="0" smtClean="0">
              <a:ea typeface="MS PGothic" charset="-128"/>
            </a:endParaRPr>
          </a:p>
          <a:p>
            <a:pPr marL="0" indent="0" algn="ctr">
              <a:buNone/>
            </a:pPr>
            <a:r>
              <a:rPr lang="en-US" altLang="en-US" b="1" dirty="0" smtClean="0">
                <a:ea typeface="MS PGothic" charset="-128"/>
              </a:rPr>
              <a:t>pH </a:t>
            </a:r>
            <a:r>
              <a:rPr lang="en-US" altLang="en-US" b="1" dirty="0">
                <a:ea typeface="MS PGothic" charset="-128"/>
              </a:rPr>
              <a:t>= -log [H</a:t>
            </a:r>
            <a:r>
              <a:rPr lang="en-US" altLang="en-US" b="1" baseline="30000" dirty="0" smtClean="0">
                <a:ea typeface="MS PGothic" charset="-128"/>
              </a:rPr>
              <a:t>+</a:t>
            </a:r>
            <a:r>
              <a:rPr lang="en-US" altLang="en-US" b="1" dirty="0" smtClean="0">
                <a:ea typeface="MS PGothic" charset="-128"/>
              </a:rPr>
              <a:t>]</a:t>
            </a:r>
          </a:p>
          <a:p>
            <a:pPr marL="457200" lvl="1" indent="0">
              <a:buNone/>
            </a:pPr>
            <a:r>
              <a:rPr lang="en-US" altLang="en-US" dirty="0" smtClean="0">
                <a:ea typeface="MS PGothic" charset="-128"/>
              </a:rPr>
              <a:t>If [H</a:t>
            </a:r>
            <a:r>
              <a:rPr lang="en-US" altLang="en-US" baseline="30000" dirty="0" smtClean="0">
                <a:ea typeface="MS PGothic" charset="-128"/>
              </a:rPr>
              <a:t>+</a:t>
            </a:r>
            <a:r>
              <a:rPr lang="en-US" altLang="en-US" dirty="0" smtClean="0">
                <a:ea typeface="MS PGothic" charset="-128"/>
              </a:rPr>
              <a:t>] = 10</a:t>
            </a:r>
            <a:r>
              <a:rPr lang="en-US" altLang="en-US" baseline="30000" dirty="0" smtClean="0">
                <a:ea typeface="MS PGothic" charset="-128"/>
              </a:rPr>
              <a:t>-2</a:t>
            </a:r>
          </a:p>
          <a:p>
            <a:pPr lvl="2">
              <a:buFont typeface="Arial" charset="0"/>
              <a:buChar char="•"/>
            </a:pPr>
            <a:r>
              <a:rPr lang="en-US" altLang="en-US" sz="2800" dirty="0" smtClean="0">
                <a:ea typeface="MS PGothic" charset="-128"/>
              </a:rPr>
              <a:t>-</a:t>
            </a:r>
            <a:r>
              <a:rPr lang="en-US" altLang="en-US" sz="2800" dirty="0">
                <a:ea typeface="MS PGothic" charset="-128"/>
              </a:rPr>
              <a:t>log 10</a:t>
            </a:r>
            <a:r>
              <a:rPr lang="en-US" altLang="en-US" sz="2800" baseline="30000" dirty="0">
                <a:ea typeface="MS PGothic" charset="-128"/>
              </a:rPr>
              <a:t>-2 </a:t>
            </a:r>
            <a:r>
              <a:rPr lang="en-US" altLang="en-US" sz="2800" dirty="0">
                <a:ea typeface="MS PGothic" charset="-128"/>
              </a:rPr>
              <a:t>= -(-2) = 2</a:t>
            </a:r>
          </a:p>
          <a:p>
            <a:pPr lvl="2">
              <a:buFont typeface="Arial" charset="0"/>
              <a:buChar char="•"/>
            </a:pPr>
            <a:r>
              <a:rPr lang="en-US" altLang="en-US" sz="2800" dirty="0">
                <a:ea typeface="MS PGothic" charset="-128"/>
              </a:rPr>
              <a:t>Therefore, pH = 2</a:t>
            </a:r>
          </a:p>
          <a:p>
            <a:pPr marL="457200" lvl="1" indent="0">
              <a:buNone/>
            </a:pPr>
            <a:r>
              <a:rPr lang="en-US" altLang="en-US" dirty="0">
                <a:ea typeface="MS PGothic" charset="-128"/>
              </a:rPr>
              <a:t>If [OH</a:t>
            </a:r>
            <a:r>
              <a:rPr lang="en-US" altLang="en-US" baseline="30000" dirty="0">
                <a:ea typeface="MS PGothic" charset="-128"/>
              </a:rPr>
              <a:t>-</a:t>
            </a:r>
            <a:r>
              <a:rPr lang="en-US" altLang="en-US" dirty="0">
                <a:ea typeface="MS PGothic" charset="-128"/>
              </a:rPr>
              <a:t>] = 10</a:t>
            </a:r>
            <a:r>
              <a:rPr lang="en-US" altLang="en-US" baseline="30000" dirty="0">
                <a:ea typeface="MS PGothic" charset="-128"/>
              </a:rPr>
              <a:t>-10</a:t>
            </a:r>
          </a:p>
          <a:p>
            <a:pPr lvl="2">
              <a:buFont typeface="Arial" charset="0"/>
              <a:buChar char="•"/>
            </a:pPr>
            <a:r>
              <a:rPr lang="en-US" altLang="en-US" sz="2800" dirty="0">
                <a:ea typeface="MS PGothic" charset="-128"/>
              </a:rPr>
              <a:t>[H</a:t>
            </a:r>
            <a:r>
              <a:rPr lang="en-US" altLang="en-US" sz="2800" baseline="30000" dirty="0">
                <a:ea typeface="MS PGothic" charset="-128"/>
              </a:rPr>
              <a:t>+</a:t>
            </a:r>
            <a:r>
              <a:rPr lang="en-US" altLang="en-US" sz="2800" dirty="0">
                <a:ea typeface="MS PGothic" charset="-128"/>
              </a:rPr>
              <a:t>] = 10</a:t>
            </a:r>
            <a:r>
              <a:rPr lang="en-US" altLang="en-US" sz="2800" baseline="30000" dirty="0">
                <a:ea typeface="MS PGothic" charset="-128"/>
              </a:rPr>
              <a:t>-4</a:t>
            </a:r>
          </a:p>
          <a:p>
            <a:pPr lvl="2">
              <a:buFont typeface="Arial" charset="0"/>
              <a:buChar char="•"/>
            </a:pPr>
            <a:r>
              <a:rPr lang="en-US" altLang="en-US" sz="2800" dirty="0">
                <a:ea typeface="MS PGothic" charset="-128"/>
              </a:rPr>
              <a:t>-log 10</a:t>
            </a:r>
            <a:r>
              <a:rPr lang="en-US" altLang="en-US" sz="2800" baseline="30000" dirty="0">
                <a:ea typeface="MS PGothic" charset="-128"/>
              </a:rPr>
              <a:t>-4 </a:t>
            </a:r>
            <a:r>
              <a:rPr lang="en-US" altLang="en-US" sz="2800" dirty="0">
                <a:ea typeface="MS PGothic" charset="-128"/>
              </a:rPr>
              <a:t>= -(-4) = 4</a:t>
            </a:r>
          </a:p>
          <a:p>
            <a:pPr lvl="2">
              <a:buFont typeface="Arial" charset="0"/>
              <a:buChar char="•"/>
            </a:pPr>
            <a:r>
              <a:rPr lang="en-US" altLang="en-US" sz="2800" dirty="0">
                <a:ea typeface="MS PGothic" charset="-128"/>
              </a:rPr>
              <a:t>Therefore, pH = 4</a:t>
            </a:r>
          </a:p>
        </p:txBody>
      </p:sp>
    </p:spTree>
    <p:extLst>
      <p:ext uri="{BB962C8B-B14F-4D97-AF65-F5344CB8AC3E}">
        <p14:creationId xmlns:p14="http://schemas.microsoft.com/office/powerpoint/2010/main" val="169606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96A03-F56E-4FA1-96FF-4A90C9D24B5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effectLst/>
              </a:rPr>
              <a:t>Buffers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The internal pH of most living cells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Must remain close to pH 7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Buffers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effectLst/>
              </a:rPr>
              <a:t>Are substances that minimize changes in the concentrations of hydrogen and hydroxide ions in a 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Consist of an acid-base pair that reversibly combines with hydrogen 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Made by organisms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5791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 dirty="0" smtClean="0"/>
              <a:t>Acids </a:t>
            </a:r>
            <a:r>
              <a:rPr lang="en-US" altLang="en-US" dirty="0" smtClean="0"/>
              <a:t>and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8610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b="1" u="sng" dirty="0" smtClean="0">
                <a:sym typeface="Wingdings" pitchFamily="2" charset="2"/>
              </a:rPr>
              <a:t>Buffers</a:t>
            </a:r>
            <a:r>
              <a:rPr lang="en-US" altLang="en-US" dirty="0" smtClean="0">
                <a:sym typeface="Wingdings" pitchFamily="2" charset="2"/>
              </a:rPr>
              <a:t>: minimize changes in concentration of H</a:t>
            </a:r>
            <a:r>
              <a:rPr lang="en-US" altLang="en-US" baseline="30000" dirty="0" smtClean="0">
                <a:sym typeface="Wingdings" pitchFamily="2" charset="2"/>
              </a:rPr>
              <a:t>+</a:t>
            </a:r>
            <a:r>
              <a:rPr lang="en-US" altLang="en-US" dirty="0" smtClean="0">
                <a:sym typeface="Wingdings" pitchFamily="2" charset="2"/>
              </a:rPr>
              <a:t> and OH</a:t>
            </a:r>
            <a:r>
              <a:rPr lang="en-US" altLang="en-US" baseline="30000" dirty="0" smtClean="0">
                <a:sym typeface="Wingdings" pitchFamily="2" charset="2"/>
              </a:rPr>
              <a:t>-</a:t>
            </a:r>
            <a:r>
              <a:rPr lang="en-US" altLang="en-US" dirty="0" smtClean="0">
                <a:sym typeface="Wingdings" pitchFamily="2" charset="2"/>
              </a:rPr>
              <a:t> in a solution (weak acids and bases)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dirty="0" smtClean="0">
                <a:sym typeface="Wingdings" pitchFamily="2" charset="2"/>
              </a:rPr>
              <a:t>Buffers keep blood at pH ~7.4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dirty="0" smtClean="0">
                <a:sym typeface="Wingdings" pitchFamily="2" charset="2"/>
              </a:rPr>
              <a:t>If blood drops to 7 or up to 7.8, then death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b="1" u="sng" dirty="0" smtClean="0">
                <a:sym typeface="Wingdings" pitchFamily="2" charset="2"/>
              </a:rPr>
              <a:t>Carbonic Acid – Bicarbonate System</a:t>
            </a:r>
            <a:r>
              <a:rPr lang="en-US" altLang="en-US" dirty="0" smtClean="0">
                <a:sym typeface="Wingdings" pitchFamily="2" charset="2"/>
              </a:rPr>
              <a:t>: important buffers in blood plasma</a:t>
            </a:r>
          </a:p>
          <a:p>
            <a:pPr marL="381000" lvl="2" indent="0" eaLnBrk="1" hangingPunct="1">
              <a:buClr>
                <a:schemeClr val="hlink"/>
              </a:buClr>
              <a:buNone/>
              <a:defRPr/>
            </a:pPr>
            <a:endParaRPr lang="en-US" altLang="en-US" dirty="0" smtClean="0">
              <a:sym typeface="Wingdings" pitchFamily="2" charset="2"/>
            </a:endParaRPr>
          </a:p>
          <a:p>
            <a:pPr marL="381000" lvl="2" indent="0" algn="ctr" eaLnBrk="1" hangingPunct="1">
              <a:buClr>
                <a:schemeClr val="hlink"/>
              </a:buClr>
              <a:buNone/>
              <a:defRPr/>
            </a:pPr>
            <a:r>
              <a:rPr lang="en-US" altLang="en-US" sz="2800" dirty="0">
                <a:latin typeface="Constantia" pitchFamily="18" charset="0"/>
              </a:rPr>
              <a:t>H</a:t>
            </a:r>
            <a:r>
              <a:rPr lang="en-US" altLang="en-US" sz="2800" baseline="-25000" dirty="0">
                <a:latin typeface="Constantia" pitchFamily="18" charset="0"/>
              </a:rPr>
              <a:t>2</a:t>
            </a:r>
            <a:r>
              <a:rPr lang="en-US" altLang="en-US" sz="2800" dirty="0">
                <a:latin typeface="Constantia" pitchFamily="18" charset="0"/>
              </a:rPr>
              <a:t>CO</a:t>
            </a:r>
            <a:r>
              <a:rPr lang="en-US" altLang="en-US" sz="2800" baseline="-25000" dirty="0">
                <a:latin typeface="Constantia" pitchFamily="18" charset="0"/>
              </a:rPr>
              <a:t>3</a:t>
            </a:r>
            <a:r>
              <a:rPr lang="en-US" altLang="en-US" sz="2800" dirty="0">
                <a:latin typeface="Constantia" pitchFamily="18" charset="0"/>
              </a:rPr>
              <a:t> (carbonic acid) </a:t>
            </a:r>
            <a:r>
              <a:rPr lang="en-US" altLang="en-US" sz="2800" dirty="0">
                <a:latin typeface="Constantia" pitchFamily="18" charset="0"/>
                <a:sym typeface="Wingdings" pitchFamily="2" charset="2"/>
              </a:rPr>
              <a:t> HCO</a:t>
            </a:r>
            <a:r>
              <a:rPr lang="en-US" altLang="en-US" sz="2800" baseline="-25000" dirty="0">
                <a:latin typeface="Constantia" pitchFamily="18" charset="0"/>
                <a:sym typeface="Wingdings" pitchFamily="2" charset="2"/>
              </a:rPr>
              <a:t>3</a:t>
            </a:r>
            <a:r>
              <a:rPr lang="en-US" altLang="en-US" sz="2800" baseline="30000" dirty="0">
                <a:latin typeface="Constantia" pitchFamily="18" charset="0"/>
                <a:sym typeface="Wingdings" pitchFamily="2" charset="2"/>
              </a:rPr>
              <a:t>-</a:t>
            </a:r>
            <a:r>
              <a:rPr lang="en-US" altLang="en-US" sz="2800" dirty="0">
                <a:latin typeface="Constantia" pitchFamily="18" charset="0"/>
                <a:sym typeface="Wingdings" pitchFamily="2" charset="2"/>
              </a:rPr>
              <a:t> (bicarbonate) + H</a:t>
            </a:r>
            <a:r>
              <a:rPr lang="en-US" altLang="en-US" sz="2800" baseline="30000" dirty="0">
                <a:latin typeface="Constantia" pitchFamily="18" charset="0"/>
                <a:sym typeface="Wingdings" pitchFamily="2" charset="2"/>
              </a:rPr>
              <a:t>+</a:t>
            </a:r>
            <a:endParaRPr lang="en-US" altLang="en-US" sz="2800" baseline="30000" dirty="0">
              <a:latin typeface="Constantia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069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E032E-8356-4174-B121-0E2837D2BB0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effectLst/>
              </a:rPr>
              <a:t>The Threat of Acid Precipitation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1"/>
            <a:ext cx="8229600" cy="3554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solidFill>
                  <a:schemeClr val="tx2"/>
                </a:solidFill>
              </a:rPr>
              <a:t>Acid precipitation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dirty="0">
                <a:solidFill>
                  <a:schemeClr val="tx2"/>
                </a:solidFill>
              </a:rPr>
              <a:t>Refers to rain, snow, or fog with a pH lower than pH 5.6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dirty="0"/>
              <a:t>Is caused primarily by the mixing of different pollutants with water in the air</a:t>
            </a:r>
          </a:p>
          <a:p>
            <a:pPr lvl="1" eaLnBrk="1" hangingPunct="1">
              <a:lnSpc>
                <a:spcPct val="90000"/>
              </a:lnSpc>
              <a:buFont typeface="Comic Sans MS" pitchFamily="66" charset="0"/>
              <a:buNone/>
              <a:defRPr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8190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A02C7-9518-4197-87C4-F3F491FF5E3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304801"/>
            <a:ext cx="8229600" cy="1649413"/>
          </a:xfrm>
        </p:spPr>
        <p:txBody>
          <a:bodyPr/>
          <a:lstStyle/>
          <a:p>
            <a:pPr eaLnBrk="1" hangingPunct="1"/>
            <a:r>
              <a:rPr lang="en-US" altLang="en-US" smtClean="0">
                <a:effectLst/>
              </a:rPr>
              <a:t>Acid precipitation</a:t>
            </a:r>
          </a:p>
          <a:p>
            <a:pPr lvl="1" eaLnBrk="1" hangingPunct="1"/>
            <a:r>
              <a:rPr lang="en-US" altLang="en-US" sz="3200"/>
              <a:t>Can damage life in Earth’s ecosystems</a:t>
            </a:r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2150279" y="1618465"/>
            <a:ext cx="6323796" cy="3632092"/>
            <a:chOff x="474" y="1287"/>
            <a:chExt cx="4566" cy="2825"/>
          </a:xfrm>
        </p:grpSpPr>
        <p:grpSp>
          <p:nvGrpSpPr>
            <p:cNvPr id="45063" name="Group 5"/>
            <p:cNvGrpSpPr>
              <a:grpSpLocks/>
            </p:cNvGrpSpPr>
            <p:nvPr/>
          </p:nvGrpSpPr>
          <p:grpSpPr bwMode="auto">
            <a:xfrm>
              <a:off x="1200" y="1287"/>
              <a:ext cx="3840" cy="2744"/>
              <a:chOff x="240" y="477"/>
              <a:chExt cx="5520" cy="3663"/>
            </a:xfrm>
          </p:grpSpPr>
          <p:pic>
            <p:nvPicPr>
              <p:cNvPr id="45065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552"/>
                <a:ext cx="5520" cy="3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5066" name="Group 7"/>
              <p:cNvGrpSpPr>
                <a:grpSpLocks/>
              </p:cNvGrpSpPr>
              <p:nvPr/>
            </p:nvGrpSpPr>
            <p:grpSpPr bwMode="auto">
              <a:xfrm>
                <a:off x="327" y="477"/>
                <a:ext cx="1416" cy="3590"/>
                <a:chOff x="327" y="477"/>
                <a:chExt cx="1416" cy="3590"/>
              </a:xfrm>
            </p:grpSpPr>
            <p:sp>
              <p:nvSpPr>
                <p:cNvPr id="45067" name="Line 8"/>
                <p:cNvSpPr>
                  <a:spLocks noChangeShapeType="1"/>
                </p:cNvSpPr>
                <p:nvPr/>
              </p:nvSpPr>
              <p:spPr bwMode="auto">
                <a:xfrm>
                  <a:off x="432" y="1920"/>
                  <a:ext cx="40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506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39" y="477"/>
                  <a:ext cx="296" cy="6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r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latin typeface="Arial" pitchFamily="34" charset="0"/>
                    </a:rPr>
                    <a:t>0</a:t>
                  </a:r>
                </a:p>
                <a:p>
                  <a:pPr algn="r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latin typeface="Arial" pitchFamily="34" charset="0"/>
                    </a:rPr>
                    <a:t>1</a:t>
                  </a:r>
                </a:p>
              </p:txBody>
            </p:sp>
            <p:sp>
              <p:nvSpPr>
                <p:cNvPr id="4506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30" y="926"/>
                  <a:ext cx="296" cy="6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r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latin typeface="Arial" pitchFamily="34" charset="0"/>
                    </a:rPr>
                    <a:t>2</a:t>
                  </a:r>
                </a:p>
                <a:p>
                  <a:pPr algn="r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latin typeface="Arial" pitchFamily="34" charset="0"/>
                    </a:rPr>
                    <a:t>3</a:t>
                  </a:r>
                </a:p>
              </p:txBody>
            </p:sp>
            <p:sp>
              <p:nvSpPr>
                <p:cNvPr id="4507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30" y="1374"/>
                  <a:ext cx="296" cy="6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r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latin typeface="Arial" pitchFamily="34" charset="0"/>
                    </a:rPr>
                    <a:t>4</a:t>
                  </a:r>
                </a:p>
                <a:p>
                  <a:pPr algn="r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latin typeface="Arial" pitchFamily="34" charset="0"/>
                    </a:rPr>
                    <a:t>5</a:t>
                  </a:r>
                </a:p>
              </p:txBody>
            </p:sp>
            <p:sp>
              <p:nvSpPr>
                <p:cNvPr id="4507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34" y="1822"/>
                  <a:ext cx="296" cy="6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r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latin typeface="Arial" pitchFamily="34" charset="0"/>
                    </a:rPr>
                    <a:t>6</a:t>
                  </a:r>
                </a:p>
                <a:p>
                  <a:pPr algn="r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latin typeface="Arial" pitchFamily="34" charset="0"/>
                    </a:rPr>
                    <a:t>7</a:t>
                  </a:r>
                </a:p>
              </p:txBody>
            </p:sp>
            <p:sp>
              <p:nvSpPr>
                <p:cNvPr id="4507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34" y="2277"/>
                  <a:ext cx="296" cy="6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r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latin typeface="Arial" pitchFamily="34" charset="0"/>
                    </a:rPr>
                    <a:t>8</a:t>
                  </a:r>
                </a:p>
                <a:p>
                  <a:pPr algn="r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latin typeface="Arial" pitchFamily="34" charset="0"/>
                    </a:rPr>
                    <a:t>9</a:t>
                  </a:r>
                </a:p>
              </p:txBody>
            </p:sp>
            <p:sp>
              <p:nvSpPr>
                <p:cNvPr id="4507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31" y="2730"/>
                  <a:ext cx="399" cy="6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r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latin typeface="Arial" pitchFamily="34" charset="0"/>
                    </a:rPr>
                    <a:t>10</a:t>
                  </a:r>
                </a:p>
                <a:p>
                  <a:pPr algn="r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latin typeface="Arial" pitchFamily="34" charset="0"/>
                    </a:rPr>
                    <a:t>11</a:t>
                  </a:r>
                </a:p>
              </p:txBody>
            </p:sp>
            <p:sp>
              <p:nvSpPr>
                <p:cNvPr id="4507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1" y="3198"/>
                  <a:ext cx="399" cy="6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r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latin typeface="Arial" pitchFamily="34" charset="0"/>
                    </a:rPr>
                    <a:t>12</a:t>
                  </a:r>
                </a:p>
                <a:p>
                  <a:pPr algn="r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latin typeface="Arial" pitchFamily="34" charset="0"/>
                    </a:rPr>
                    <a:t>13</a:t>
                  </a:r>
                </a:p>
              </p:txBody>
            </p:sp>
            <p:sp>
              <p:nvSpPr>
                <p:cNvPr id="4507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27" y="3681"/>
                  <a:ext cx="399" cy="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r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latin typeface="Arial" pitchFamily="34" charset="0"/>
                    </a:rPr>
                    <a:t>14</a:t>
                  </a:r>
                </a:p>
              </p:txBody>
            </p:sp>
            <p:sp>
              <p:nvSpPr>
                <p:cNvPr id="4507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862" y="505"/>
                  <a:ext cx="735" cy="6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>
                      <a:latin typeface="Arial" pitchFamily="34" charset="0"/>
                    </a:rPr>
                    <a:t>More</a:t>
                  </a:r>
                  <a:br>
                    <a:rPr lang="en-US" altLang="en-US" sz="1600">
                      <a:latin typeface="Arial" pitchFamily="34" charset="0"/>
                    </a:rPr>
                  </a:br>
                  <a:r>
                    <a:rPr lang="en-US" altLang="en-US" sz="1600">
                      <a:latin typeface="Arial" pitchFamily="34" charset="0"/>
                    </a:rPr>
                    <a:t>acidic</a:t>
                  </a:r>
                </a:p>
              </p:txBody>
            </p:sp>
            <p:sp>
              <p:nvSpPr>
                <p:cNvPr id="45077" name="AutoShape 18"/>
                <p:cNvSpPr>
                  <a:spLocks/>
                </p:cNvSpPr>
                <p:nvPr/>
              </p:nvSpPr>
              <p:spPr bwMode="auto">
                <a:xfrm>
                  <a:off x="744" y="1056"/>
                  <a:ext cx="64" cy="848"/>
                </a:xfrm>
                <a:prstGeom prst="rightBrace">
                  <a:avLst>
                    <a:gd name="adj1" fmla="val 110417"/>
                    <a:gd name="adj2" fmla="val 50000"/>
                  </a:avLst>
                </a:prstGeom>
                <a:noFill/>
                <a:ln w="349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pitchFamily="34" charset="0"/>
                  </a:endParaRPr>
                </a:p>
              </p:txBody>
            </p:sp>
            <p:sp>
              <p:nvSpPr>
                <p:cNvPr id="45078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862" y="1175"/>
                  <a:ext cx="606" cy="6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>
                      <a:latin typeface="Arial" pitchFamily="34" charset="0"/>
                    </a:rPr>
                    <a:t>Acid</a:t>
                  </a:r>
                  <a:br>
                    <a:rPr lang="en-US" altLang="en-US" sz="1600">
                      <a:latin typeface="Arial" pitchFamily="34" charset="0"/>
                    </a:rPr>
                  </a:br>
                  <a:r>
                    <a:rPr lang="en-US" altLang="en-US" sz="1600">
                      <a:latin typeface="Arial" pitchFamily="34" charset="0"/>
                    </a:rPr>
                    <a:t>rain</a:t>
                  </a:r>
                </a:p>
              </p:txBody>
            </p:sp>
            <p:sp>
              <p:nvSpPr>
                <p:cNvPr id="4507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865" y="1655"/>
                  <a:ext cx="878" cy="6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>
                      <a:latin typeface="Arial" pitchFamily="34" charset="0"/>
                    </a:rPr>
                    <a:t>Normal</a:t>
                  </a:r>
                  <a:br>
                    <a:rPr lang="en-US" altLang="en-US" sz="1600">
                      <a:latin typeface="Arial" pitchFamily="34" charset="0"/>
                    </a:rPr>
                  </a:br>
                  <a:r>
                    <a:rPr lang="en-US" altLang="en-US" sz="1600">
                      <a:latin typeface="Arial" pitchFamily="34" charset="0"/>
                    </a:rPr>
                    <a:t>rain</a:t>
                  </a:r>
                </a:p>
              </p:txBody>
            </p:sp>
            <p:sp>
              <p:nvSpPr>
                <p:cNvPr id="4508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865" y="3459"/>
                  <a:ext cx="689" cy="6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Font typeface="Comic Sans MS" pitchFamily="66" charset="0"/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>
                      <a:latin typeface="Arial" pitchFamily="34" charset="0"/>
                    </a:rPr>
                    <a:t>More</a:t>
                  </a:r>
                  <a:br>
                    <a:rPr lang="en-US" altLang="en-US" sz="1600">
                      <a:latin typeface="Arial" pitchFamily="34" charset="0"/>
                    </a:rPr>
                  </a:br>
                  <a:r>
                    <a:rPr lang="en-US" altLang="en-US" sz="1600">
                      <a:latin typeface="Arial" pitchFamily="34" charset="0"/>
                    </a:rPr>
                    <a:t>basic</a:t>
                  </a:r>
                </a:p>
              </p:txBody>
            </p:sp>
          </p:grpSp>
        </p:grpSp>
        <p:sp>
          <p:nvSpPr>
            <p:cNvPr id="45064" name="Text Box 22"/>
            <p:cNvSpPr txBox="1">
              <a:spLocks noChangeArrowheads="1"/>
            </p:cNvSpPr>
            <p:nvPr/>
          </p:nvSpPr>
          <p:spPr bwMode="auto">
            <a:xfrm>
              <a:off x="474" y="3872"/>
              <a:ext cx="74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latin typeface="Arial" pitchFamily="34" charset="0"/>
                </a:rPr>
                <a:t>Figure 3.9</a:t>
              </a:r>
            </a:p>
          </p:txBody>
        </p:sp>
      </p:grpSp>
      <p:sp>
        <p:nvSpPr>
          <p:cNvPr id="45061" name="TextBox 22"/>
          <p:cNvSpPr txBox="1">
            <a:spLocks noChangeArrowheads="1"/>
          </p:cNvSpPr>
          <p:nvPr/>
        </p:nvSpPr>
        <p:spPr bwMode="auto">
          <a:xfrm>
            <a:off x="2286000" y="6096001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Font typeface="Comic Sans MS" pitchFamily="66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Font typeface="Comic Sans MS" pitchFamily="66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itchFamily="34" charset="0"/>
                <a:hlinkClick r:id="rId4" action="ppaction://hlinkfile"/>
              </a:rPr>
              <a:t>Bozeman Biology – Acids, Bases and pH</a:t>
            </a:r>
            <a:endParaRPr lang="en-US" altLang="en-US" sz="2400">
              <a:latin typeface="Arial" pitchFamily="34" charset="0"/>
            </a:endParaRPr>
          </a:p>
        </p:txBody>
      </p:sp>
      <p:sp>
        <p:nvSpPr>
          <p:cNvPr id="45062" name="TextBox 1"/>
          <p:cNvSpPr txBox="1">
            <a:spLocks noChangeArrowheads="1"/>
          </p:cNvSpPr>
          <p:nvPr/>
        </p:nvSpPr>
        <p:spPr bwMode="auto">
          <a:xfrm>
            <a:off x="2438400" y="54864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Font typeface="Comic Sans MS" pitchFamily="66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Font typeface="Comic Sans MS" pitchFamily="66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itchFamily="34" charset="0"/>
                <a:hlinkClick r:id="rId5" action="ppaction://hlinkfile"/>
              </a:rPr>
              <a:t>Acids, Bases and pH</a:t>
            </a:r>
            <a:endParaRPr lang="en-US" altLang="en-US" sz="2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Acid Rain</a:t>
            </a:r>
          </a:p>
        </p:txBody>
      </p:sp>
      <p:pic>
        <p:nvPicPr>
          <p:cNvPr id="43012" name="Picture 4" descr="E:\ImageLibrary1-17\03-WaterAndTheEnvironment\03-10x2-Statu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7620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6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1" y="76200"/>
            <a:ext cx="8837613" cy="457200"/>
          </a:xfr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28700" algn="l"/>
              </a:tabLst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</a:rPr>
              <a:t>The effects of acid precipitation on a forest</a:t>
            </a:r>
            <a:endParaRPr lang="en-US" altLang="en-US" sz="5400" dirty="0">
              <a:solidFill>
                <a:schemeClr val="tx1"/>
              </a:solidFill>
            </a:endParaRPr>
          </a:p>
        </p:txBody>
      </p:sp>
      <p:pic>
        <p:nvPicPr>
          <p:cNvPr id="23555" name="Picture 4" descr="03-10-AcidRain.jpg                                             0000044D&#10;KM ZIP-014                     B80260A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8991600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6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630F5-F35B-401E-A00B-F5AC91E09334}" type="slidenum">
              <a:rPr lang="en-US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3843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effectLst/>
              </a:rPr>
              <a:t>Properties of water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8229600" cy="46482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b="1" dirty="0"/>
              <a:t>E</a:t>
            </a:r>
            <a:r>
              <a:rPr lang="en-US" b="1" dirty="0" smtClean="0">
                <a:effectLst/>
              </a:rPr>
              <a:t>mergent </a:t>
            </a:r>
            <a:r>
              <a:rPr lang="en-US" b="1" dirty="0" smtClean="0"/>
              <a:t>P</a:t>
            </a:r>
            <a:r>
              <a:rPr lang="en-US" b="1" dirty="0" smtClean="0">
                <a:effectLst/>
              </a:rPr>
              <a:t>roperties</a:t>
            </a:r>
            <a:r>
              <a:rPr lang="en-US" dirty="0" smtClean="0">
                <a:effectLst/>
              </a:rPr>
              <a:t> of water contribute to Earth’s fitness for life</a:t>
            </a:r>
          </a:p>
          <a:p>
            <a:pPr lvl="2" eaLnBrk="1" hangingPunct="1">
              <a:buFontTx/>
              <a:buAutoNum type="arabicPeriod"/>
              <a:defRPr/>
            </a:pPr>
            <a:r>
              <a:rPr lang="en-US" b="1" dirty="0" smtClean="0">
                <a:effectLst/>
              </a:rPr>
              <a:t>Cohesion/Adhesion</a:t>
            </a:r>
          </a:p>
          <a:p>
            <a:pPr lvl="2" eaLnBrk="1" hangingPunct="1">
              <a:buFontTx/>
              <a:buAutoNum type="arabicPeriod"/>
              <a:defRPr/>
            </a:pPr>
            <a:r>
              <a:rPr lang="en-US" b="1" dirty="0" smtClean="0">
                <a:effectLst/>
              </a:rPr>
              <a:t>Surface tension</a:t>
            </a:r>
          </a:p>
          <a:p>
            <a:pPr lvl="2" eaLnBrk="1" hangingPunct="1">
              <a:buFontTx/>
              <a:buAutoNum type="arabicPeriod"/>
              <a:defRPr/>
            </a:pPr>
            <a:r>
              <a:rPr lang="en-US" b="1" dirty="0" smtClean="0">
                <a:effectLst/>
              </a:rPr>
              <a:t>Specific Heat</a:t>
            </a:r>
          </a:p>
          <a:p>
            <a:pPr lvl="2" eaLnBrk="1" hangingPunct="1">
              <a:buFontTx/>
              <a:buAutoNum type="arabicPeriod"/>
              <a:defRPr/>
            </a:pPr>
            <a:r>
              <a:rPr lang="en-US" b="1" dirty="0" smtClean="0">
                <a:effectLst/>
              </a:rPr>
              <a:t>Solution</a:t>
            </a:r>
          </a:p>
          <a:p>
            <a:pPr lvl="2" eaLnBrk="1" hangingPunct="1">
              <a:buFontTx/>
              <a:buAutoNum type="arabicPeriod"/>
              <a:defRPr/>
            </a:pPr>
            <a:r>
              <a:rPr lang="en-US" b="1" dirty="0" smtClean="0">
                <a:effectLst/>
              </a:rPr>
              <a:t>pH</a:t>
            </a:r>
          </a:p>
          <a:p>
            <a:pPr marL="914400" lvl="2" indent="0" eaLnBrk="1" hangingPunct="1">
              <a:buNone/>
              <a:defRPr/>
            </a:pPr>
            <a:r>
              <a:rPr lang="en-US" b="1" dirty="0" smtClean="0">
                <a:hlinkClick r:id="rId3"/>
              </a:rPr>
              <a:t>http://www.sumanasinc.com/webcontent/animations/content/propertiesofwater/water.html</a:t>
            </a:r>
          </a:p>
        </p:txBody>
      </p:sp>
    </p:spTree>
    <p:extLst>
      <p:ext uri="{BB962C8B-B14F-4D97-AF65-F5344CB8AC3E}">
        <p14:creationId xmlns:p14="http://schemas.microsoft.com/office/powerpoint/2010/main" val="160114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03_11OceanAcidification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6" y="1295401"/>
            <a:ext cx="2581275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03_12_ImpactCoralReef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64135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1600200" y="457201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9pPr>
          </a:lstStyle>
          <a:p>
            <a:pPr algn="ctr"/>
            <a:r>
              <a:rPr lang="en-US" altLang="en-US" sz="2800">
                <a:latin typeface="Arial" charset="0"/>
              </a:rPr>
              <a:t>Ocean acidification threatens coral reef ecosystems</a:t>
            </a:r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1752600" y="5943601"/>
            <a:ext cx="868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9pPr>
          </a:lstStyle>
          <a:p>
            <a:pPr algn="ctr"/>
            <a:r>
              <a:rPr lang="en-US" altLang="en-US" sz="2400">
                <a:latin typeface="Arial" charset="0"/>
              </a:rPr>
              <a:t>CO</a:t>
            </a:r>
            <a:r>
              <a:rPr lang="en-US" altLang="en-US" sz="2400" baseline="-25000">
                <a:latin typeface="Arial" charset="0"/>
              </a:rPr>
              <a:t>2</a:t>
            </a:r>
            <a:r>
              <a:rPr lang="en-US" altLang="en-US" sz="2400">
                <a:latin typeface="Arial" charset="0"/>
              </a:rPr>
              <a:t> mixed with seawater </a:t>
            </a:r>
            <a:r>
              <a:rPr lang="en-US" altLang="en-US" sz="2400">
                <a:latin typeface="Arial" charset="0"/>
                <a:sym typeface="Wingdings" charset="2"/>
              </a:rPr>
              <a:t> Carbonic acid (lowers ocean pH)</a:t>
            </a:r>
            <a:endParaRPr lang="en-US" alt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810" y="277317"/>
            <a:ext cx="8289561" cy="62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5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Font typeface="Comic Sans MS" pitchFamily="66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Font typeface="Comic Sans MS" pitchFamily="66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Calibri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Font typeface="Comic Sans MS" pitchFamily="66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Font typeface="Comic Sans MS" pitchFamily="66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Calibri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tx1"/>
                </a:solidFill>
              </a:rPr>
              <a:t>Homeostasis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5000" y="1143000"/>
            <a:ext cx="8382000" cy="4953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ffectLst/>
              </a:rPr>
              <a:t>Ability to maintain a steady state despite changing conditions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ffectLst/>
              </a:rPr>
              <a:t>Water is important to this process because: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200" dirty="0"/>
              <a:t>a.  Makes a good insulator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200" dirty="0"/>
              <a:t>b.  Resists temperature change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200" dirty="0"/>
              <a:t>c.  Universal solvent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200" dirty="0"/>
              <a:t>d.  Coolant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200" dirty="0"/>
              <a:t>e.  Ice protects against temperature      	  extremes (insulates frozen lakes)</a:t>
            </a:r>
            <a:endParaRPr lang="en-US" dirty="0" smtClean="0">
              <a:effectLst/>
            </a:endParaRP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2133600" y="5867401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Font typeface="Comic Sans MS" pitchFamily="66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Font typeface="Comic Sans MS" pitchFamily="66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itchFamily="34" charset="0"/>
                <a:hlinkClick r:id="rId3" action="ppaction://hlinkfile"/>
              </a:rPr>
              <a:t>The Essential Substance of Life- video</a:t>
            </a:r>
            <a:endParaRPr lang="en-US" altLang="en-US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6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C4CE9-870D-411E-8D5A-97B655933DB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effectLst/>
              </a:rPr>
              <a:t>Acids and Bases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8229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/>
              <a:t>Dissociation of water molecules leads to acidic and basic conditions that affect living organisms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/>
              <a:t>Organisms must maintain homeostasis in the pH</a:t>
            </a:r>
            <a:r>
              <a:rPr lang="en-US" altLang="en-US" sz="3600">
                <a:solidFill>
                  <a:schemeClr val="hlink"/>
                </a:solidFill>
              </a:rPr>
              <a:t> </a:t>
            </a:r>
            <a:r>
              <a:rPr lang="en-US" altLang="en-US" sz="3600"/>
              <a:t>of their internal and external environments</a:t>
            </a:r>
          </a:p>
        </p:txBody>
      </p:sp>
    </p:spTree>
    <p:extLst>
      <p:ext uri="{BB962C8B-B14F-4D97-AF65-F5344CB8AC3E}">
        <p14:creationId xmlns:p14="http://schemas.microsoft.com/office/powerpoint/2010/main" val="5181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13DDC-1236-4634-B677-7D692453C72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295400"/>
            <a:ext cx="81534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ffectLst/>
              </a:rPr>
              <a:t>Water can dissociate into hydronium ions (H+ or H</a:t>
            </a:r>
            <a:r>
              <a:rPr lang="en-US" altLang="en-US" baseline="-25000" dirty="0" smtClean="0">
                <a:effectLst/>
              </a:rPr>
              <a:t>3</a:t>
            </a:r>
            <a:r>
              <a:rPr lang="en-US" altLang="en-US" dirty="0" smtClean="0">
                <a:effectLst/>
              </a:rPr>
              <a:t>O+) and hydroxide (OH-) 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ffectLst/>
              </a:rPr>
              <a:t>Changes in the concentration of these ions Can have a great affect on pH in living organisms</a:t>
            </a: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1524000" y="4038600"/>
            <a:ext cx="8813800" cy="2127250"/>
            <a:chOff x="-7" y="2646"/>
            <a:chExt cx="5552" cy="1340"/>
          </a:xfrm>
        </p:grpSpPr>
        <p:grpSp>
          <p:nvGrpSpPr>
            <p:cNvPr id="32774" name="Group 5"/>
            <p:cNvGrpSpPr>
              <a:grpSpLocks/>
            </p:cNvGrpSpPr>
            <p:nvPr/>
          </p:nvGrpSpPr>
          <p:grpSpPr bwMode="auto">
            <a:xfrm>
              <a:off x="1521" y="2646"/>
              <a:ext cx="4024" cy="1340"/>
              <a:chOff x="311" y="1182"/>
              <a:chExt cx="5321" cy="1543"/>
            </a:xfrm>
          </p:grpSpPr>
          <p:pic>
            <p:nvPicPr>
              <p:cNvPr id="32776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" y="1344"/>
                <a:ext cx="5136" cy="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77" name="Text Box 7"/>
              <p:cNvSpPr txBox="1">
                <a:spLocks noChangeArrowheads="1"/>
              </p:cNvSpPr>
              <p:nvPr/>
            </p:nvSpPr>
            <p:spPr bwMode="auto">
              <a:xfrm>
                <a:off x="369" y="1949"/>
                <a:ext cx="196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Arial" pitchFamily="34" charset="0"/>
                  </a:rPr>
                  <a:t>H</a:t>
                </a:r>
              </a:p>
            </p:txBody>
          </p:sp>
          <p:sp>
            <p:nvSpPr>
              <p:cNvPr id="32778" name="Text Box 8"/>
              <p:cNvSpPr txBox="1">
                <a:spLocks noChangeArrowheads="1"/>
              </p:cNvSpPr>
              <p:nvPr/>
            </p:nvSpPr>
            <p:spPr bwMode="auto">
              <a:xfrm>
                <a:off x="3161" y="2323"/>
                <a:ext cx="1056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lnSpc>
                    <a:spcPts val="1800"/>
                  </a:lnSpc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1600" b="1">
                    <a:latin typeface="Arial" pitchFamily="34" charset="0"/>
                  </a:rPr>
                  <a:t>Hydronium</a:t>
                </a:r>
              </a:p>
              <a:p>
                <a:pPr algn="ctr">
                  <a:lnSpc>
                    <a:spcPts val="1800"/>
                  </a:lnSpc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1600" b="1">
                    <a:latin typeface="Arial" pitchFamily="34" charset="0"/>
                  </a:rPr>
                  <a:t>ion (H</a:t>
                </a:r>
                <a:r>
                  <a:rPr lang="en-US" altLang="en-US" sz="1600" b="1" baseline="-25000">
                    <a:latin typeface="Arial" pitchFamily="34" charset="0"/>
                  </a:rPr>
                  <a:t>3</a:t>
                </a:r>
                <a:r>
                  <a:rPr lang="en-US" altLang="en-US" sz="1600" b="1">
                    <a:latin typeface="Arial" pitchFamily="34" charset="0"/>
                  </a:rPr>
                  <a:t>O</a:t>
                </a:r>
                <a:r>
                  <a:rPr lang="en-US" altLang="en-US" sz="1600" b="1" baseline="30000">
                    <a:latin typeface="Arial" pitchFamily="34" charset="0"/>
                  </a:rPr>
                  <a:t>+</a:t>
                </a:r>
                <a:r>
                  <a:rPr lang="en-US" altLang="en-US" sz="1600" b="1">
                    <a:latin typeface="Arial" pitchFamily="34" charset="0"/>
                  </a:rPr>
                  <a:t>)</a:t>
                </a:r>
              </a:p>
            </p:txBody>
          </p:sp>
          <p:sp>
            <p:nvSpPr>
              <p:cNvPr id="32779" name="Text Box 9"/>
              <p:cNvSpPr txBox="1">
                <a:spLocks noChangeArrowheads="1"/>
              </p:cNvSpPr>
              <p:nvPr/>
            </p:nvSpPr>
            <p:spPr bwMode="auto">
              <a:xfrm>
                <a:off x="311" y="1398"/>
                <a:ext cx="27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Arial" pitchFamily="34" charset="0"/>
                  </a:rPr>
                  <a:t>H</a:t>
                </a:r>
                <a:endParaRPr lang="en-US" altLang="en-US" sz="1400">
                  <a:latin typeface="Arial" pitchFamily="34" charset="0"/>
                </a:endParaRPr>
              </a:p>
            </p:txBody>
          </p:sp>
          <p:sp>
            <p:nvSpPr>
              <p:cNvPr id="32780" name="Text Box 10"/>
              <p:cNvSpPr txBox="1">
                <a:spLocks noChangeArrowheads="1"/>
              </p:cNvSpPr>
              <p:nvPr/>
            </p:nvSpPr>
            <p:spPr bwMode="auto">
              <a:xfrm>
                <a:off x="4652" y="2316"/>
                <a:ext cx="980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lnSpc>
                    <a:spcPts val="1800"/>
                  </a:lnSpc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1600" b="1">
                    <a:latin typeface="Arial" pitchFamily="34" charset="0"/>
                  </a:rPr>
                  <a:t>Hydroxide</a:t>
                </a:r>
              </a:p>
              <a:p>
                <a:pPr algn="ctr">
                  <a:lnSpc>
                    <a:spcPts val="1800"/>
                  </a:lnSpc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1600" b="1">
                    <a:latin typeface="Arial" pitchFamily="34" charset="0"/>
                  </a:rPr>
                  <a:t>ion (OH</a:t>
                </a:r>
                <a:r>
                  <a:rPr lang="en-US" altLang="en-US" sz="1600" b="1" baseline="45000">
                    <a:latin typeface="Arial" pitchFamily="34" charset="0"/>
                  </a:rPr>
                  <a:t>–</a:t>
                </a:r>
                <a:r>
                  <a:rPr lang="en-US" altLang="en-US" sz="1600" b="1">
                    <a:latin typeface="Arial" pitchFamily="34" charset="0"/>
                  </a:rPr>
                  <a:t>)</a:t>
                </a:r>
              </a:p>
            </p:txBody>
          </p:sp>
          <p:sp>
            <p:nvSpPr>
              <p:cNvPr id="32781" name="Text Box 11"/>
              <p:cNvSpPr txBox="1">
                <a:spLocks noChangeArrowheads="1"/>
              </p:cNvSpPr>
              <p:nvPr/>
            </p:nvSpPr>
            <p:spPr bwMode="auto">
              <a:xfrm>
                <a:off x="5121" y="1943"/>
                <a:ext cx="197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Arial" pitchFamily="34" charset="0"/>
                  </a:rPr>
                  <a:t>H</a:t>
                </a:r>
              </a:p>
            </p:txBody>
          </p:sp>
          <p:sp>
            <p:nvSpPr>
              <p:cNvPr id="32782" name="Text Box 12"/>
              <p:cNvSpPr txBox="1">
                <a:spLocks noChangeArrowheads="1"/>
              </p:cNvSpPr>
              <p:nvPr/>
            </p:nvSpPr>
            <p:spPr bwMode="auto">
              <a:xfrm>
                <a:off x="3848" y="1638"/>
                <a:ext cx="197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Arial" pitchFamily="34" charset="0"/>
                  </a:rPr>
                  <a:t>H</a:t>
                </a:r>
              </a:p>
            </p:txBody>
          </p:sp>
          <p:sp>
            <p:nvSpPr>
              <p:cNvPr id="32783" name="Text Box 13"/>
              <p:cNvSpPr txBox="1">
                <a:spLocks noChangeArrowheads="1"/>
              </p:cNvSpPr>
              <p:nvPr/>
            </p:nvSpPr>
            <p:spPr bwMode="auto">
              <a:xfrm>
                <a:off x="3471" y="1896"/>
                <a:ext cx="197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Arial" pitchFamily="34" charset="0"/>
                  </a:rPr>
                  <a:t>H</a:t>
                </a:r>
              </a:p>
            </p:txBody>
          </p:sp>
          <p:sp>
            <p:nvSpPr>
              <p:cNvPr id="32784" name="Text Box 14"/>
              <p:cNvSpPr txBox="1">
                <a:spLocks noChangeArrowheads="1"/>
              </p:cNvSpPr>
              <p:nvPr/>
            </p:nvSpPr>
            <p:spPr bwMode="auto">
              <a:xfrm>
                <a:off x="3432" y="1455"/>
                <a:ext cx="197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Arial" pitchFamily="34" charset="0"/>
                  </a:rPr>
                  <a:t>H</a:t>
                </a:r>
              </a:p>
            </p:txBody>
          </p:sp>
          <p:sp>
            <p:nvSpPr>
              <p:cNvPr id="32785" name="Text Box 15"/>
              <p:cNvSpPr txBox="1">
                <a:spLocks noChangeArrowheads="1"/>
              </p:cNvSpPr>
              <p:nvPr/>
            </p:nvSpPr>
            <p:spPr bwMode="auto">
              <a:xfrm>
                <a:off x="1880" y="1992"/>
                <a:ext cx="198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Arial" pitchFamily="34" charset="0"/>
                  </a:rPr>
                  <a:t>H</a:t>
                </a:r>
              </a:p>
            </p:txBody>
          </p:sp>
          <p:sp>
            <p:nvSpPr>
              <p:cNvPr id="32786" name="Text Box 16"/>
              <p:cNvSpPr txBox="1">
                <a:spLocks noChangeArrowheads="1"/>
              </p:cNvSpPr>
              <p:nvPr/>
            </p:nvSpPr>
            <p:spPr bwMode="auto">
              <a:xfrm>
                <a:off x="1408" y="1662"/>
                <a:ext cx="197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Arial" pitchFamily="34" charset="0"/>
                  </a:rPr>
                  <a:t>H</a:t>
                </a:r>
              </a:p>
            </p:txBody>
          </p:sp>
          <p:sp>
            <p:nvSpPr>
              <p:cNvPr id="32787" name="Text Box 17"/>
              <p:cNvSpPr txBox="1">
                <a:spLocks noChangeArrowheads="1"/>
              </p:cNvSpPr>
              <p:nvPr/>
            </p:nvSpPr>
            <p:spPr bwMode="auto">
              <a:xfrm>
                <a:off x="3590" y="1182"/>
                <a:ext cx="253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Arial" pitchFamily="34" charset="0"/>
                  </a:rPr>
                  <a:t>+</a:t>
                </a:r>
                <a:endParaRPr lang="en-US" altLang="en-US" sz="2400">
                  <a:latin typeface="Arial" pitchFamily="34" charset="0"/>
                </a:endParaRPr>
              </a:p>
            </p:txBody>
          </p:sp>
          <p:sp>
            <p:nvSpPr>
              <p:cNvPr id="32788" name="Text Box 18"/>
              <p:cNvSpPr txBox="1">
                <a:spLocks noChangeArrowheads="1"/>
              </p:cNvSpPr>
              <p:nvPr/>
            </p:nvSpPr>
            <p:spPr bwMode="auto">
              <a:xfrm>
                <a:off x="4908" y="1209"/>
                <a:ext cx="17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itchFamily="34" charset="0"/>
                  </a:rPr>
                  <a:t>–</a:t>
                </a:r>
                <a:endParaRPr lang="en-US" altLang="en-US" sz="2400">
                  <a:latin typeface="Arial" pitchFamily="34" charset="0"/>
                </a:endParaRPr>
              </a:p>
            </p:txBody>
          </p:sp>
          <p:sp>
            <p:nvSpPr>
              <p:cNvPr id="32789" name="Text Box 19"/>
              <p:cNvSpPr txBox="1">
                <a:spLocks noChangeArrowheads="1"/>
              </p:cNvSpPr>
              <p:nvPr/>
            </p:nvSpPr>
            <p:spPr bwMode="auto">
              <a:xfrm>
                <a:off x="4230" y="1645"/>
                <a:ext cx="25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Comic Sans MS" pitchFamily="66" charset="0"/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Comic Sans MS" pitchFamily="66" charset="0"/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Arial" pitchFamily="34" charset="0"/>
                  </a:rPr>
                  <a:t>+</a:t>
                </a:r>
              </a:p>
            </p:txBody>
          </p:sp>
        </p:grpSp>
        <p:sp>
          <p:nvSpPr>
            <p:cNvPr id="32775" name="Text Box 20"/>
            <p:cNvSpPr txBox="1">
              <a:spLocks noChangeArrowheads="1"/>
            </p:cNvSpPr>
            <p:nvPr/>
          </p:nvSpPr>
          <p:spPr bwMode="auto">
            <a:xfrm>
              <a:off x="-7" y="3264"/>
              <a:ext cx="141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latin typeface="Arial" pitchFamily="34" charset="0"/>
                </a:rPr>
                <a:t>Figure on p. 53 of water </a:t>
              </a:r>
              <a:br>
                <a:rPr lang="en-US" altLang="en-US" sz="1400" b="1">
                  <a:latin typeface="Arial" pitchFamily="34" charset="0"/>
                </a:rPr>
              </a:br>
              <a:r>
                <a:rPr lang="en-US" altLang="en-US" sz="1400" b="1">
                  <a:latin typeface="Arial" pitchFamily="34" charset="0"/>
                </a:rPr>
                <a:t>dissociating</a:t>
              </a:r>
            </a:p>
          </p:txBody>
        </p:sp>
      </p:grpSp>
      <p:sp>
        <p:nvSpPr>
          <p:cNvPr id="32773" name="Rectangle 21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6985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Effects of Changes in pH</a:t>
            </a:r>
          </a:p>
        </p:txBody>
      </p:sp>
    </p:spTree>
    <p:extLst>
      <p:ext uri="{BB962C8B-B14F-4D97-AF65-F5344CB8AC3E}">
        <p14:creationId xmlns:p14="http://schemas.microsoft.com/office/powerpoint/2010/main" val="22280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 dirty="0" smtClean="0"/>
              <a:t>Acids and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962401"/>
            <a:ext cx="8686800" cy="21637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mtClean="0">
                <a:sym typeface="Wingdings" pitchFamily="2" charset="2"/>
              </a:rPr>
              <a:t>H</a:t>
            </a:r>
            <a:r>
              <a:rPr lang="en-US" altLang="en-US" baseline="-25000" smtClean="0">
                <a:sym typeface="Wingdings" pitchFamily="2" charset="2"/>
              </a:rPr>
              <a:t>2</a:t>
            </a:r>
            <a:r>
              <a:rPr lang="en-US" altLang="en-US" smtClean="0">
                <a:sym typeface="Wingdings" pitchFamily="2" charset="2"/>
              </a:rPr>
              <a:t>O 	          H</a:t>
            </a:r>
            <a:r>
              <a:rPr lang="en-US" altLang="en-US" baseline="30000" smtClean="0">
                <a:sym typeface="Wingdings" pitchFamily="2" charset="2"/>
              </a:rPr>
              <a:t>+</a:t>
            </a:r>
            <a:r>
              <a:rPr lang="en-US" altLang="en-US" smtClean="0">
                <a:sym typeface="Wingdings" pitchFamily="2" charset="2"/>
              </a:rPr>
              <a:t> + OH</a:t>
            </a:r>
            <a:r>
              <a:rPr lang="en-US" altLang="en-US" sz="4400" baseline="30000">
                <a:sym typeface="Wingdings" pitchFamily="2" charset="2"/>
              </a:rPr>
              <a:t>-</a:t>
            </a:r>
            <a:endParaRPr lang="en-US" altLang="en-US" baseline="30000" smtClean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(gains proton)  H</a:t>
            </a:r>
            <a:r>
              <a:rPr lang="en-US" altLang="en-US" baseline="30000" smtClean="0"/>
              <a:t>+</a:t>
            </a:r>
            <a:r>
              <a:rPr lang="en-US" altLang="en-US" smtClean="0"/>
              <a:t> + H</a:t>
            </a:r>
            <a:r>
              <a:rPr lang="en-US" altLang="en-US" baseline="-25000" smtClean="0"/>
              <a:t>2</a:t>
            </a:r>
            <a:r>
              <a:rPr lang="en-US" altLang="en-US" smtClean="0"/>
              <a:t>O </a:t>
            </a:r>
            <a:r>
              <a:rPr lang="en-US" altLang="en-US" smtClean="0">
                <a:sym typeface="Wingdings" pitchFamily="2" charset="2"/>
              </a:rPr>
              <a:t> </a:t>
            </a:r>
            <a:r>
              <a:rPr lang="en-US" altLang="en-US" b="1" smtClean="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en-US" altLang="en-US" b="1" baseline="-25000" smtClean="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altLang="en-US" b="1" smtClean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en-US" altLang="en-US" b="1" baseline="3000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altLang="en-US" smtClean="0">
                <a:sym typeface="Wingdings" pitchFamily="2" charset="2"/>
              </a:rPr>
              <a:t> (</a:t>
            </a:r>
            <a:r>
              <a:rPr lang="en-US" altLang="en-US" smtClean="0">
                <a:solidFill>
                  <a:srgbClr val="FF0000"/>
                </a:solidFill>
                <a:sym typeface="Wingdings" pitchFamily="2" charset="2"/>
              </a:rPr>
              <a:t>hydronium ion</a:t>
            </a:r>
            <a:r>
              <a:rPr lang="en-US" altLang="en-US" smtClean="0">
                <a:sym typeface="Wingdings" pitchFamily="2" charset="2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>
                <a:sym typeface="Wingdings" pitchFamily="2" charset="2"/>
              </a:rPr>
              <a:t>(loses proton)  H</a:t>
            </a:r>
            <a:r>
              <a:rPr lang="en-US" altLang="en-US" baseline="-25000" smtClean="0">
                <a:sym typeface="Wingdings" pitchFamily="2" charset="2"/>
              </a:rPr>
              <a:t>2</a:t>
            </a:r>
            <a:r>
              <a:rPr lang="en-US" altLang="en-US" smtClean="0">
                <a:sym typeface="Wingdings" pitchFamily="2" charset="2"/>
              </a:rPr>
              <a:t>O – H</a:t>
            </a:r>
            <a:r>
              <a:rPr lang="en-US" altLang="en-US" baseline="30000" smtClean="0">
                <a:sym typeface="Wingdings" pitchFamily="2" charset="2"/>
              </a:rPr>
              <a:t>+</a:t>
            </a:r>
            <a:r>
              <a:rPr lang="en-US" altLang="en-US" smtClean="0">
                <a:sym typeface="Wingdings" pitchFamily="2" charset="2"/>
              </a:rPr>
              <a:t>  </a:t>
            </a:r>
            <a:r>
              <a:rPr lang="en-US" altLang="en-US" b="1" smtClean="0">
                <a:solidFill>
                  <a:srgbClr val="00B0F0"/>
                </a:solidFill>
                <a:sym typeface="Wingdings" pitchFamily="2" charset="2"/>
              </a:rPr>
              <a:t>OH</a:t>
            </a:r>
            <a:r>
              <a:rPr lang="en-US" altLang="en-US" sz="4400" b="1" baseline="30000">
                <a:solidFill>
                  <a:srgbClr val="00B0F0"/>
                </a:solidFill>
                <a:sym typeface="Wingdings" pitchFamily="2" charset="2"/>
              </a:rPr>
              <a:t>-</a:t>
            </a:r>
            <a:r>
              <a:rPr lang="en-US" altLang="en-US" smtClean="0">
                <a:solidFill>
                  <a:srgbClr val="00B0F0"/>
                </a:solidFill>
                <a:sym typeface="Wingdings" pitchFamily="2" charset="2"/>
              </a:rPr>
              <a:t> </a:t>
            </a:r>
            <a:r>
              <a:rPr lang="en-US" altLang="en-US" smtClean="0">
                <a:sym typeface="Wingdings" pitchFamily="2" charset="2"/>
              </a:rPr>
              <a:t>(</a:t>
            </a:r>
            <a:r>
              <a:rPr lang="en-US" altLang="en-US" smtClean="0">
                <a:solidFill>
                  <a:srgbClr val="00B0F0"/>
                </a:solidFill>
                <a:sym typeface="Wingdings" pitchFamily="2" charset="2"/>
              </a:rPr>
              <a:t>hydroxide ion</a:t>
            </a:r>
            <a:r>
              <a:rPr lang="en-US" altLang="en-US" smtClean="0">
                <a:sym typeface="Wingdings" pitchFamily="2" charset="2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</p:txBody>
      </p:sp>
      <p:grpSp>
        <p:nvGrpSpPr>
          <p:cNvPr id="17412" name="Group 7"/>
          <p:cNvGrpSpPr>
            <a:grpSpLocks/>
          </p:cNvGrpSpPr>
          <p:nvPr/>
        </p:nvGrpSpPr>
        <p:grpSpPr bwMode="auto">
          <a:xfrm>
            <a:off x="5334000" y="4191000"/>
            <a:ext cx="609600" cy="153988"/>
            <a:chOff x="2057400" y="3048000"/>
            <a:chExt cx="609600" cy="153988"/>
          </a:xfrm>
        </p:grpSpPr>
        <p:cxnSp>
          <p:nvCxnSpPr>
            <p:cNvPr id="17414" name="Straight Arrow Connector 4"/>
            <p:cNvCxnSpPr>
              <a:cxnSpLocks noChangeShapeType="1"/>
            </p:cNvCxnSpPr>
            <p:nvPr/>
          </p:nvCxnSpPr>
          <p:spPr bwMode="auto">
            <a:xfrm>
              <a:off x="2057400" y="3048000"/>
              <a:ext cx="609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5" name="Straight Arrow Connector 6"/>
            <p:cNvCxnSpPr>
              <a:cxnSpLocks noChangeShapeType="1"/>
            </p:cNvCxnSpPr>
            <p:nvPr/>
          </p:nvCxnSpPr>
          <p:spPr bwMode="auto">
            <a:xfrm>
              <a:off x="2057400" y="3200400"/>
              <a:ext cx="609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7413" name="Picture 3" descr="03_UN02DissociationWater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6953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46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Acids, Bases and pH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57338"/>
            <a:ext cx="8229600" cy="4538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One water molecule in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million naturally dissociates into a Hydrogen Ion (H+) and a Hydroxide Ion (OH-)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solidFill>
                  <a:schemeClr val="bg1"/>
                </a:solidFill>
              </a:rPr>
              <a:t>                     Hydrogen Ion          Hydroxide 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solidFill>
                  <a:schemeClr val="bg1"/>
                </a:solidFill>
              </a:rPr>
              <a:t>                 Acid                         </a:t>
            </a:r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Base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209800" y="3733801"/>
            <a:ext cx="7467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Font typeface="Comic Sans MS" pitchFamily="66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Font typeface="Comic Sans MS" pitchFamily="66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>
                <a:latin typeface="Arial Black" pitchFamily="34" charset="0"/>
              </a:rPr>
              <a:t>H</a:t>
            </a:r>
            <a:r>
              <a:rPr lang="en-US" altLang="en-US" sz="4800" baseline="-25000">
                <a:latin typeface="Arial Black" pitchFamily="34" charset="0"/>
              </a:rPr>
              <a:t>2</a:t>
            </a:r>
            <a:r>
              <a:rPr lang="en-US" altLang="en-US" sz="4800">
                <a:latin typeface="Arial Black" pitchFamily="34" charset="0"/>
              </a:rPr>
              <a:t>O  </a:t>
            </a:r>
            <a:r>
              <a:rPr lang="en-US" altLang="en-US" sz="4800">
                <a:latin typeface="Arial Black" pitchFamily="34" charset="0"/>
                <a:sym typeface="Wingdings 3" pitchFamily="18" charset="2"/>
              </a:rPr>
              <a:t>  H</a:t>
            </a:r>
            <a:r>
              <a:rPr lang="en-US" altLang="en-US" sz="4800" baseline="30000">
                <a:latin typeface="Arial Black" pitchFamily="34" charset="0"/>
                <a:sym typeface="Wingdings 3" pitchFamily="18" charset="2"/>
              </a:rPr>
              <a:t>+</a:t>
            </a:r>
            <a:r>
              <a:rPr lang="en-US" altLang="en-US" sz="4800">
                <a:latin typeface="Arial Black" pitchFamily="34" charset="0"/>
                <a:sym typeface="Wingdings 3" pitchFamily="18" charset="2"/>
              </a:rPr>
              <a:t>  +  OH</a:t>
            </a:r>
            <a:r>
              <a:rPr lang="en-US" altLang="en-US" sz="6600" b="1" baseline="34000">
                <a:latin typeface="Arial Black" pitchFamily="34" charset="0"/>
                <a:sym typeface="Wingdings 3" pitchFamily="18" charset="2"/>
              </a:rPr>
              <a:t>-</a:t>
            </a:r>
            <a:endParaRPr lang="en-US" altLang="en-US" sz="6600" b="1" baseline="34000">
              <a:latin typeface="Arial Black" pitchFamily="34" charset="0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5257800" y="4495800"/>
            <a:ext cx="457200" cy="6858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H="1" flipV="1">
            <a:off x="8382000" y="4419600"/>
            <a:ext cx="152400" cy="6858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657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C5FE3-2161-464E-B8F9-5B34BEBF146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1311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effectLst/>
              </a:rPr>
              <a:t>Acids and Bases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166" y="1905000"/>
            <a:ext cx="9760634" cy="2566988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hlink"/>
                </a:solidFill>
              </a:rPr>
              <a:t>An acid- (sour</a:t>
            </a:r>
            <a:r>
              <a:rPr lang="en-US" altLang="en-US" sz="3600" dirty="0" smtClean="0">
                <a:solidFill>
                  <a:schemeClr val="hlink"/>
                </a:solidFill>
              </a:rPr>
              <a:t>) </a:t>
            </a:r>
            <a:endParaRPr lang="en-US" altLang="en-US" sz="3600" dirty="0">
              <a:solidFill>
                <a:schemeClr val="hlink"/>
              </a:solidFill>
            </a:endParaRPr>
          </a:p>
          <a:p>
            <a:pPr lvl="1" eaLnBrk="1" hangingPunct="1"/>
            <a:r>
              <a:rPr lang="en-US" altLang="en-US" sz="3600" dirty="0"/>
              <a:t>Is any substance that increases the hydrogen ion (H+) concentration of a solution</a:t>
            </a:r>
          </a:p>
          <a:p>
            <a:pPr eaLnBrk="1" hangingPunct="1"/>
            <a:r>
              <a:rPr lang="en-US" altLang="en-US" sz="3600" dirty="0">
                <a:solidFill>
                  <a:schemeClr val="hlink"/>
                </a:solidFill>
              </a:rPr>
              <a:t>A base- (bitter/slippery)</a:t>
            </a:r>
          </a:p>
          <a:p>
            <a:pPr lvl="1" eaLnBrk="1" hangingPunct="1"/>
            <a:r>
              <a:rPr lang="en-US" altLang="en-US" sz="3600" dirty="0"/>
              <a:t>Is any substance that reduces the hydrogen ion concentration of a solution (more OH- ions)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6020972" y="1195919"/>
            <a:ext cx="5203091" cy="1418162"/>
            <a:chOff x="311" y="1182"/>
            <a:chExt cx="5321" cy="1543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1344"/>
              <a:ext cx="5136" cy="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69" y="1949"/>
              <a:ext cx="19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itchFamily="34" charset="0"/>
                </a:rPr>
                <a:t>H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161" y="2323"/>
              <a:ext cx="1056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en-US" altLang="en-US" sz="1600" b="1">
                  <a:latin typeface="Arial" pitchFamily="34" charset="0"/>
                </a:rPr>
                <a:t>Hydronium</a:t>
              </a:r>
            </a:p>
            <a:p>
              <a:pPr algn="ctr">
                <a:lnSpc>
                  <a:spcPts val="18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en-US" altLang="en-US" sz="1600" b="1">
                  <a:latin typeface="Arial" pitchFamily="34" charset="0"/>
                </a:rPr>
                <a:t>ion (H</a:t>
              </a:r>
              <a:r>
                <a:rPr lang="en-US" altLang="en-US" sz="1600" b="1" baseline="-25000">
                  <a:latin typeface="Arial" pitchFamily="34" charset="0"/>
                </a:rPr>
                <a:t>3</a:t>
              </a:r>
              <a:r>
                <a:rPr lang="en-US" altLang="en-US" sz="1600" b="1">
                  <a:latin typeface="Arial" pitchFamily="34" charset="0"/>
                </a:rPr>
                <a:t>O</a:t>
              </a:r>
              <a:r>
                <a:rPr lang="en-US" altLang="en-US" sz="1600" b="1" baseline="30000">
                  <a:latin typeface="Arial" pitchFamily="34" charset="0"/>
                </a:rPr>
                <a:t>+</a:t>
              </a:r>
              <a:r>
                <a:rPr lang="en-US" altLang="en-US" sz="1600" b="1">
                  <a:latin typeface="Arial" pitchFamily="34" charset="0"/>
                </a:rPr>
                <a:t>)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11" y="1398"/>
              <a:ext cx="27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itchFamily="34" charset="0"/>
                </a:rPr>
                <a:t>H</a:t>
              </a:r>
              <a:endParaRPr lang="en-US" altLang="en-US" sz="1400">
                <a:latin typeface="Arial" pitchFamily="34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652" y="2316"/>
              <a:ext cx="980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en-US" altLang="en-US" sz="1600" b="1">
                  <a:latin typeface="Arial" pitchFamily="34" charset="0"/>
                </a:rPr>
                <a:t>Hydroxide</a:t>
              </a:r>
            </a:p>
            <a:p>
              <a:pPr algn="ctr">
                <a:lnSpc>
                  <a:spcPts val="18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en-US" altLang="en-US" sz="1600" b="1">
                  <a:latin typeface="Arial" pitchFamily="34" charset="0"/>
                </a:rPr>
                <a:t>ion (OH</a:t>
              </a:r>
              <a:r>
                <a:rPr lang="en-US" altLang="en-US" sz="1600" b="1" baseline="45000">
                  <a:latin typeface="Arial" pitchFamily="34" charset="0"/>
                </a:rPr>
                <a:t>–</a:t>
              </a:r>
              <a:r>
                <a:rPr lang="en-US" altLang="en-US" sz="1600" b="1">
                  <a:latin typeface="Arial" pitchFamily="34" charset="0"/>
                </a:rPr>
                <a:t>)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5121" y="1943"/>
              <a:ext cx="19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itchFamily="34" charset="0"/>
                </a:rPr>
                <a:t>H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848" y="1638"/>
              <a:ext cx="19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itchFamily="34" charset="0"/>
                </a:rPr>
                <a:t>H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471" y="1896"/>
              <a:ext cx="19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itchFamily="34" charset="0"/>
                </a:rPr>
                <a:t>H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432" y="1455"/>
              <a:ext cx="19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itchFamily="34" charset="0"/>
                </a:rPr>
                <a:t>H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880" y="1992"/>
              <a:ext cx="19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itchFamily="34" charset="0"/>
                </a:rPr>
                <a:t>H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1408" y="1662"/>
              <a:ext cx="19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itchFamily="34" charset="0"/>
                </a:rPr>
                <a:t>H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3590" y="1182"/>
              <a:ext cx="253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itchFamily="34" charset="0"/>
                </a:rPr>
                <a:t>+</a:t>
              </a:r>
              <a:endParaRPr lang="en-US" altLang="en-US" sz="2400">
                <a:latin typeface="Arial" pitchFamily="34" charset="0"/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4908" y="1209"/>
              <a:ext cx="17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–</a:t>
              </a:r>
              <a:endParaRPr lang="en-US" altLang="en-US" sz="2400">
                <a:latin typeface="Arial" pitchFamily="34" charset="0"/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4230" y="1645"/>
              <a:ext cx="25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itchFamily="34" charset="0"/>
                </a:rPr>
                <a:t>+</a:t>
              </a:r>
            </a:p>
          </p:txBody>
        </p:sp>
      </p:grpSp>
      <p:grpSp>
        <p:nvGrpSpPr>
          <p:cNvPr id="24" name="Group 5"/>
          <p:cNvGrpSpPr>
            <a:grpSpLocks/>
          </p:cNvGrpSpPr>
          <p:nvPr/>
        </p:nvGrpSpPr>
        <p:grpSpPr bwMode="auto">
          <a:xfrm>
            <a:off x="6291481" y="3760357"/>
            <a:ext cx="5620630" cy="1554691"/>
            <a:chOff x="311" y="1182"/>
            <a:chExt cx="5321" cy="1543"/>
          </a:xfrm>
        </p:grpSpPr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1344"/>
              <a:ext cx="5136" cy="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369" y="1949"/>
              <a:ext cx="19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itchFamily="34" charset="0"/>
                </a:rPr>
                <a:t>H</a:t>
              </a:r>
            </a:p>
          </p:txBody>
        </p: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3161" y="2323"/>
              <a:ext cx="1056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en-US" altLang="en-US" sz="1600" b="1">
                  <a:latin typeface="Arial" pitchFamily="34" charset="0"/>
                </a:rPr>
                <a:t>Hydronium</a:t>
              </a:r>
            </a:p>
            <a:p>
              <a:pPr algn="ctr">
                <a:lnSpc>
                  <a:spcPts val="18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en-US" altLang="en-US" sz="1600" b="1">
                  <a:latin typeface="Arial" pitchFamily="34" charset="0"/>
                </a:rPr>
                <a:t>ion (H</a:t>
              </a:r>
              <a:r>
                <a:rPr lang="en-US" altLang="en-US" sz="1600" b="1" baseline="-25000">
                  <a:latin typeface="Arial" pitchFamily="34" charset="0"/>
                </a:rPr>
                <a:t>3</a:t>
              </a:r>
              <a:r>
                <a:rPr lang="en-US" altLang="en-US" sz="1600" b="1">
                  <a:latin typeface="Arial" pitchFamily="34" charset="0"/>
                </a:rPr>
                <a:t>O</a:t>
              </a:r>
              <a:r>
                <a:rPr lang="en-US" altLang="en-US" sz="1600" b="1" baseline="30000">
                  <a:latin typeface="Arial" pitchFamily="34" charset="0"/>
                </a:rPr>
                <a:t>+</a:t>
              </a:r>
              <a:r>
                <a:rPr lang="en-US" altLang="en-US" sz="1600" b="1">
                  <a:latin typeface="Arial" pitchFamily="34" charset="0"/>
                </a:rPr>
                <a:t>)</a:t>
              </a: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311" y="1398"/>
              <a:ext cx="27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itchFamily="34" charset="0"/>
                </a:rPr>
                <a:t>H</a:t>
              </a:r>
              <a:endParaRPr lang="en-US" altLang="en-US" sz="1400">
                <a:latin typeface="Arial" pitchFamily="34" charset="0"/>
              </a:endParaRPr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4652" y="2316"/>
              <a:ext cx="980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en-US" altLang="en-US" sz="1600" b="1">
                  <a:latin typeface="Arial" pitchFamily="34" charset="0"/>
                </a:rPr>
                <a:t>Hydroxide</a:t>
              </a:r>
            </a:p>
            <a:p>
              <a:pPr algn="ctr">
                <a:lnSpc>
                  <a:spcPts val="18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en-US" altLang="en-US" sz="1600" b="1">
                  <a:latin typeface="Arial" pitchFamily="34" charset="0"/>
                </a:rPr>
                <a:t>ion (OH</a:t>
              </a:r>
              <a:r>
                <a:rPr lang="en-US" altLang="en-US" sz="1600" b="1" baseline="45000">
                  <a:latin typeface="Arial" pitchFamily="34" charset="0"/>
                </a:rPr>
                <a:t>–</a:t>
              </a:r>
              <a:r>
                <a:rPr lang="en-US" altLang="en-US" sz="1600" b="1">
                  <a:latin typeface="Arial" pitchFamily="34" charset="0"/>
                </a:rPr>
                <a:t>)</a:t>
              </a:r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5121" y="1943"/>
              <a:ext cx="19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itchFamily="34" charset="0"/>
                </a:rPr>
                <a:t>H</a:t>
              </a: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3848" y="1638"/>
              <a:ext cx="19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itchFamily="34" charset="0"/>
                </a:rPr>
                <a:t>H</a:t>
              </a: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3471" y="1896"/>
              <a:ext cx="19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itchFamily="34" charset="0"/>
                </a:rPr>
                <a:t>H</a:t>
              </a:r>
            </a:p>
          </p:txBody>
        </p: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3432" y="1455"/>
              <a:ext cx="19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itchFamily="34" charset="0"/>
                </a:rPr>
                <a:t>H</a:t>
              </a:r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1880" y="1992"/>
              <a:ext cx="19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itchFamily="34" charset="0"/>
                </a:rPr>
                <a:t>H</a:t>
              </a:r>
            </a:p>
          </p:txBody>
        </p:sp>
        <p:sp>
          <p:nvSpPr>
            <p:cNvPr id="36" name="Text Box 16"/>
            <p:cNvSpPr txBox="1">
              <a:spLocks noChangeArrowheads="1"/>
            </p:cNvSpPr>
            <p:nvPr/>
          </p:nvSpPr>
          <p:spPr bwMode="auto">
            <a:xfrm>
              <a:off x="1408" y="1662"/>
              <a:ext cx="19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itchFamily="34" charset="0"/>
                </a:rPr>
                <a:t>H</a:t>
              </a:r>
            </a:p>
          </p:txBody>
        </p:sp>
        <p:sp>
          <p:nvSpPr>
            <p:cNvPr id="37" name="Text Box 17"/>
            <p:cNvSpPr txBox="1">
              <a:spLocks noChangeArrowheads="1"/>
            </p:cNvSpPr>
            <p:nvPr/>
          </p:nvSpPr>
          <p:spPr bwMode="auto">
            <a:xfrm>
              <a:off x="3590" y="1182"/>
              <a:ext cx="253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itchFamily="34" charset="0"/>
                </a:rPr>
                <a:t>+</a:t>
              </a:r>
              <a:endParaRPr lang="en-US" altLang="en-US" sz="2400">
                <a:latin typeface="Arial" pitchFamily="34" charset="0"/>
              </a:endParaRPr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4908" y="1209"/>
              <a:ext cx="17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–</a:t>
              </a:r>
              <a:endParaRPr lang="en-US" altLang="en-US" sz="2400">
                <a:latin typeface="Arial" pitchFamily="34" charset="0"/>
              </a:endParaRPr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4230" y="1645"/>
              <a:ext cx="25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Font typeface="Comic Sans MS" pitchFamily="66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Font typeface="Comic Sans MS" pitchFamily="66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itchFamily="34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170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 dirty="0" smtClean="0"/>
              <a:t>Acids </a:t>
            </a:r>
            <a:r>
              <a:rPr lang="en-US" altLang="en-US" dirty="0" smtClean="0"/>
              <a:t>and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534400" cy="2667000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sz="3600" b="1" u="sng" dirty="0">
                <a:solidFill>
                  <a:srgbClr val="FF0000"/>
                </a:solidFill>
                <a:sym typeface="Wingdings" pitchFamily="2" charset="2"/>
              </a:rPr>
              <a:t>Acid</a:t>
            </a:r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600" dirty="0">
                <a:sym typeface="Wingdings" pitchFamily="2" charset="2"/>
              </a:rPr>
              <a:t>= increases H</a:t>
            </a:r>
            <a:r>
              <a:rPr lang="en-US" sz="3600" baseline="30000" dirty="0">
                <a:sym typeface="Wingdings" pitchFamily="2" charset="2"/>
              </a:rPr>
              <a:t>+</a:t>
            </a:r>
            <a:r>
              <a:rPr lang="en-US" sz="3600" dirty="0">
                <a:sym typeface="Wingdings" pitchFamily="2" charset="2"/>
              </a:rPr>
              <a:t> concentration </a:t>
            </a:r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en-US" sz="3600" dirty="0" err="1">
                <a:solidFill>
                  <a:srgbClr val="FF0000"/>
                </a:solidFill>
                <a:sym typeface="Wingdings" pitchFamily="2" charset="2"/>
              </a:rPr>
              <a:t>HCl</a:t>
            </a:r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)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600" b="1" u="sng" dirty="0">
                <a:solidFill>
                  <a:srgbClr val="00B0F0"/>
                </a:solidFill>
                <a:sym typeface="Wingdings" pitchFamily="2" charset="2"/>
              </a:rPr>
              <a:t>Base</a:t>
            </a:r>
            <a:r>
              <a:rPr lang="en-US" sz="3600" dirty="0">
                <a:solidFill>
                  <a:srgbClr val="00B0F0"/>
                </a:solidFill>
                <a:sym typeface="Wingdings" pitchFamily="2" charset="2"/>
              </a:rPr>
              <a:t> </a:t>
            </a:r>
            <a:r>
              <a:rPr lang="en-US" sz="3600" dirty="0">
                <a:sym typeface="Wingdings" pitchFamily="2" charset="2"/>
              </a:rPr>
              <a:t>= reduces H</a:t>
            </a:r>
            <a:r>
              <a:rPr lang="en-US" sz="3600" baseline="30000" dirty="0">
                <a:sym typeface="Wingdings" pitchFamily="2" charset="2"/>
              </a:rPr>
              <a:t>+</a:t>
            </a:r>
            <a:r>
              <a:rPr lang="en-US" sz="3600" dirty="0">
                <a:sym typeface="Wingdings" pitchFamily="2" charset="2"/>
              </a:rPr>
              <a:t> concentration </a:t>
            </a:r>
            <a:r>
              <a:rPr lang="en-US" sz="3600" dirty="0">
                <a:solidFill>
                  <a:srgbClr val="00B0F0"/>
                </a:solidFill>
                <a:sym typeface="Wingdings" pitchFamily="2" charset="2"/>
              </a:rPr>
              <a:t>(</a:t>
            </a:r>
            <a:r>
              <a:rPr lang="en-US" sz="3600" dirty="0" err="1">
                <a:solidFill>
                  <a:srgbClr val="00B0F0"/>
                </a:solidFill>
                <a:sym typeface="Wingdings" pitchFamily="2" charset="2"/>
              </a:rPr>
              <a:t>NaOH</a:t>
            </a:r>
            <a:r>
              <a:rPr lang="en-US" sz="3600" dirty="0">
                <a:solidFill>
                  <a:srgbClr val="00B0F0"/>
                </a:solidFill>
                <a:sym typeface="Wingdings" pitchFamily="2" charset="2"/>
              </a:rPr>
              <a:t>)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600" dirty="0">
                <a:solidFill>
                  <a:srgbClr val="FFFF00"/>
                </a:solidFill>
                <a:ea typeface="ＭＳ Ｐゴシック" charset="0"/>
                <a:sym typeface="Wingdings" charset="0"/>
              </a:rPr>
              <a:t>Most biological fluids are pH 6-8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dirty="0">
              <a:solidFill>
                <a:srgbClr val="00B0F0"/>
              </a:solidFill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00B0F0"/>
              </a:solidFill>
              <a:ea typeface="+mn-ea"/>
              <a:cs typeface="+mn-cs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00B0F0"/>
              </a:solidFill>
              <a:ea typeface="+mn-ea"/>
              <a:cs typeface="+mn-cs"/>
              <a:sym typeface="Wingdings" pitchFamily="2" charset="2"/>
            </a:endParaRPr>
          </a:p>
        </p:txBody>
      </p:sp>
      <p:grpSp>
        <p:nvGrpSpPr>
          <p:cNvPr id="18436" name="Group 18"/>
          <p:cNvGrpSpPr>
            <a:grpSpLocks/>
          </p:cNvGrpSpPr>
          <p:nvPr/>
        </p:nvGrpSpPr>
        <p:grpSpPr bwMode="auto">
          <a:xfrm>
            <a:off x="2260600" y="4267201"/>
            <a:ext cx="7721600" cy="1712913"/>
            <a:chOff x="737286" y="4267200"/>
            <a:chExt cx="7720914" cy="1712901"/>
          </a:xfrm>
        </p:grpSpPr>
        <p:grpSp>
          <p:nvGrpSpPr>
            <p:cNvPr id="18438" name="Group 11"/>
            <p:cNvGrpSpPr>
              <a:grpSpLocks/>
            </p:cNvGrpSpPr>
            <p:nvPr/>
          </p:nvGrpSpPr>
          <p:grpSpPr bwMode="auto">
            <a:xfrm>
              <a:off x="914400" y="4953000"/>
              <a:ext cx="7162800" cy="304800"/>
              <a:chOff x="838200" y="4953000"/>
              <a:chExt cx="7162800" cy="304800"/>
            </a:xfrm>
          </p:grpSpPr>
          <p:sp>
            <p:nvSpPr>
              <p:cNvPr id="18444" name="Rectangle 7"/>
              <p:cNvSpPr>
                <a:spLocks noChangeArrowheads="1"/>
              </p:cNvSpPr>
              <p:nvPr/>
            </p:nvSpPr>
            <p:spPr bwMode="auto">
              <a:xfrm>
                <a:off x="4495800" y="4953000"/>
                <a:ext cx="35052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45" name="Rectangle 9"/>
              <p:cNvSpPr>
                <a:spLocks noChangeArrowheads="1"/>
              </p:cNvSpPr>
              <p:nvPr/>
            </p:nvSpPr>
            <p:spPr bwMode="auto">
              <a:xfrm>
                <a:off x="838200" y="4953000"/>
                <a:ext cx="3505200" cy="3048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46" name="Rectangle 10"/>
              <p:cNvSpPr>
                <a:spLocks noChangeArrowheads="1"/>
              </p:cNvSpPr>
              <p:nvPr/>
            </p:nvSpPr>
            <p:spPr bwMode="auto">
              <a:xfrm>
                <a:off x="4343400" y="4953000"/>
                <a:ext cx="152400" cy="3048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  <a:ea typeface="MS PGothic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8439" name="TextBox 12"/>
            <p:cNvSpPr txBox="1">
              <a:spLocks noChangeArrowheads="1"/>
            </p:cNvSpPr>
            <p:nvPr/>
          </p:nvSpPr>
          <p:spPr bwMode="auto">
            <a:xfrm>
              <a:off x="737286" y="5272215"/>
              <a:ext cx="6858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9pPr>
            </a:lstStyle>
            <a:p>
              <a:r>
                <a:rPr lang="en-US" altLang="en-US" sz="4000"/>
                <a:t>0</a:t>
              </a:r>
              <a:endParaRPr lang="en-US" altLang="en-US"/>
            </a:p>
          </p:txBody>
        </p:sp>
        <p:sp>
          <p:nvSpPr>
            <p:cNvPr id="18440" name="TextBox 13"/>
            <p:cNvSpPr txBox="1">
              <a:spLocks noChangeArrowheads="1"/>
            </p:cNvSpPr>
            <p:nvPr/>
          </p:nvSpPr>
          <p:spPr bwMode="auto">
            <a:xfrm>
              <a:off x="4293972" y="5270157"/>
              <a:ext cx="6858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9pPr>
            </a:lstStyle>
            <a:p>
              <a:r>
                <a:rPr lang="en-US" altLang="en-US" sz="4000"/>
                <a:t>7</a:t>
              </a:r>
              <a:endParaRPr lang="en-US" altLang="en-US"/>
            </a:p>
          </p:txBody>
        </p:sp>
        <p:sp>
          <p:nvSpPr>
            <p:cNvPr id="18441" name="TextBox 14"/>
            <p:cNvSpPr txBox="1">
              <a:spLocks noChangeArrowheads="1"/>
            </p:cNvSpPr>
            <p:nvPr/>
          </p:nvSpPr>
          <p:spPr bwMode="auto">
            <a:xfrm>
              <a:off x="7772400" y="5270157"/>
              <a:ext cx="6858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9pPr>
            </a:lstStyle>
            <a:p>
              <a:r>
                <a:rPr lang="en-US" altLang="en-US" sz="4000"/>
                <a:t>14</a:t>
              </a:r>
              <a:endParaRPr lang="en-US" altLang="en-US"/>
            </a:p>
          </p:txBody>
        </p:sp>
        <p:sp>
          <p:nvSpPr>
            <p:cNvPr id="18442" name="TextBox 15"/>
            <p:cNvSpPr txBox="1">
              <a:spLocks noChangeArrowheads="1"/>
            </p:cNvSpPr>
            <p:nvPr/>
          </p:nvSpPr>
          <p:spPr bwMode="auto">
            <a:xfrm>
              <a:off x="5562600" y="4267200"/>
              <a:ext cx="137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9pPr>
            </a:lstStyle>
            <a:p>
              <a:r>
                <a:rPr lang="en-US" altLang="en-US" sz="4000" b="1"/>
                <a:t>Basic</a:t>
              </a:r>
              <a:endParaRPr lang="en-US" altLang="en-US" b="1"/>
            </a:p>
          </p:txBody>
        </p:sp>
        <p:sp>
          <p:nvSpPr>
            <p:cNvPr id="18443" name="TextBox 17"/>
            <p:cNvSpPr txBox="1">
              <a:spLocks noChangeArrowheads="1"/>
            </p:cNvSpPr>
            <p:nvPr/>
          </p:nvSpPr>
          <p:spPr bwMode="auto">
            <a:xfrm>
              <a:off x="1981200" y="4267200"/>
              <a:ext cx="1676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MS PGothic" charset="-128"/>
                </a:defRPr>
              </a:lvl9pPr>
            </a:lstStyle>
            <a:p>
              <a:r>
                <a:rPr lang="en-US" altLang="en-US" sz="4000" b="1"/>
                <a:t>Acidic</a:t>
              </a:r>
              <a:endParaRPr lang="en-US" altLang="en-US" b="1"/>
            </a:p>
          </p:txBody>
        </p:sp>
      </p:grpSp>
      <p:sp>
        <p:nvSpPr>
          <p:cNvPr id="18437" name="TextBox 19"/>
          <p:cNvSpPr txBox="1">
            <a:spLocks noChangeArrowheads="1"/>
          </p:cNvSpPr>
          <p:nvPr/>
        </p:nvSpPr>
        <p:spPr bwMode="auto">
          <a:xfrm>
            <a:off x="4648201" y="5867401"/>
            <a:ext cx="2792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MS PGothic" charset="-128"/>
              </a:defRPr>
            </a:lvl9pPr>
          </a:lstStyle>
          <a:p>
            <a:pPr algn="ctr"/>
            <a:r>
              <a:rPr lang="en-US" altLang="en-US" sz="4000"/>
              <a:t>pH Scale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8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905</Words>
  <Application>Microsoft Macintosh PowerPoint</Application>
  <PresentationFormat>Widescreen</PresentationFormat>
  <Paragraphs>236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 Black</vt:lpstr>
      <vt:lpstr>Comic Sans MS</vt:lpstr>
      <vt:lpstr>Constantia</vt:lpstr>
      <vt:lpstr>Garamond</vt:lpstr>
      <vt:lpstr>Monotype Sorts</vt:lpstr>
      <vt:lpstr>MS PGothic</vt:lpstr>
      <vt:lpstr>ＭＳ Ｐゴシック</vt:lpstr>
      <vt:lpstr>Times</vt:lpstr>
      <vt:lpstr>Times New Roman</vt:lpstr>
      <vt:lpstr>Wingdings 3</vt:lpstr>
      <vt:lpstr>Arial</vt:lpstr>
      <vt:lpstr>Calibri</vt:lpstr>
      <vt:lpstr>Wingdings</vt:lpstr>
      <vt:lpstr>2_Default Design</vt:lpstr>
      <vt:lpstr>Properties of Water!</vt:lpstr>
      <vt:lpstr>Properties of water</vt:lpstr>
      <vt:lpstr>Homeostasis</vt:lpstr>
      <vt:lpstr>Acids and Bases</vt:lpstr>
      <vt:lpstr>Effects of Changes in pH</vt:lpstr>
      <vt:lpstr>Acids and Bases</vt:lpstr>
      <vt:lpstr>Acids, Bases and pH</vt:lpstr>
      <vt:lpstr>Acids and Bases</vt:lpstr>
      <vt:lpstr>Acids and Bases</vt:lpstr>
      <vt:lpstr>Figure 3.10  The pH scale and pH values of some aqueous solutions</vt:lpstr>
      <vt:lpstr>The pH Scale</vt:lpstr>
      <vt:lpstr>Example:</vt:lpstr>
      <vt:lpstr>Calculating pH</vt:lpstr>
      <vt:lpstr>Buffers</vt:lpstr>
      <vt:lpstr>Acids and Bases</vt:lpstr>
      <vt:lpstr>The Threat of Acid Precipitation</vt:lpstr>
      <vt:lpstr>PowerPoint Presentation</vt:lpstr>
      <vt:lpstr>Acid Rain</vt:lpstr>
      <vt:lpstr>The effects of acid precipitation on a forest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Water!</dc:title>
  <dc:creator>Microsoft Office User</dc:creator>
  <cp:lastModifiedBy>Microsoft Office User</cp:lastModifiedBy>
  <cp:revision>5</cp:revision>
  <dcterms:created xsi:type="dcterms:W3CDTF">2015-09-20T16:20:41Z</dcterms:created>
  <dcterms:modified xsi:type="dcterms:W3CDTF">2015-09-21T23:49:48Z</dcterms:modified>
</cp:coreProperties>
</file>