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59" r:id="rId3"/>
    <p:sldId id="282" r:id="rId4"/>
    <p:sldId id="261" r:id="rId5"/>
    <p:sldId id="281" r:id="rId6"/>
    <p:sldId id="262" r:id="rId7"/>
    <p:sldId id="263" r:id="rId8"/>
    <p:sldId id="265" r:id="rId9"/>
    <p:sldId id="266" r:id="rId10"/>
    <p:sldId id="267" r:id="rId11"/>
    <p:sldId id="286" r:id="rId12"/>
    <p:sldId id="297" r:id="rId13"/>
    <p:sldId id="288" r:id="rId14"/>
    <p:sldId id="298" r:id="rId15"/>
    <p:sldId id="274" r:id="rId16"/>
    <p:sldId id="290" r:id="rId17"/>
    <p:sldId id="291" r:id="rId18"/>
    <p:sldId id="292" r:id="rId19"/>
    <p:sldId id="295" r:id="rId20"/>
    <p:sldId id="271" r:id="rId21"/>
    <p:sldId id="299" r:id="rId22"/>
    <p:sldId id="275" r:id="rId23"/>
    <p:sldId id="284" r:id="rId24"/>
    <p:sldId id="285" r:id="rId25"/>
    <p:sldId id="294" r:id="rId26"/>
    <p:sldId id="296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559"/>
  </p:normalViewPr>
  <p:slideViewPr>
    <p:cSldViewPr>
      <p:cViewPr varScale="1">
        <p:scale>
          <a:sx n="85" d="100"/>
          <a:sy n="85" d="100"/>
        </p:scale>
        <p:origin x="20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BE2A-3768-4579-A455-B674039087FB}" type="datetimeFigureOut">
              <a:rPr lang="en-US" smtClean="0"/>
              <a:t>9/20/15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3C51-51B3-4AD3-A199-A8FBB9B7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7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69E145-81DE-4715-A24E-FCC9688899DF}" type="slidenum">
              <a:rPr kumimoji="0" lang="en-US" altLang="en-US" sz="1200" smtClean="0">
                <a:latin typeface="Times New Roman" pitchFamily="18" charset="0"/>
              </a:rPr>
              <a:pPr/>
              <a:t>5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5120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520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542FE5-E39A-44AD-850F-7B7E6E2F5B32}" type="slidenum">
              <a:rPr kumimoji="0" lang="en-US" altLang="en-US" sz="1200" smtClean="0">
                <a:latin typeface="Times New Roman" pitchFamily="18" charset="0"/>
              </a:rPr>
              <a:pPr/>
              <a:t>11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957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5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6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0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4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Times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BBA900F-EC40-4593-94D9-D55B19731C1E}" type="slidenum">
              <a:rPr kumimoji="0" lang="en-US" altLang="en-US" smtClean="0">
                <a:latin typeface="Times" pitchFamily="18" charset="0"/>
              </a:rPr>
              <a:pPr/>
              <a:t>25</a:t>
            </a:fld>
            <a:endParaRPr kumimoji="0"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83D49-AD61-469B-9593-28478B485D3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EA50-A74F-40E1-AB5F-33B01C70A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7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D564-52D4-4D5D-B76C-F950D3228C6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ABC-1211-4A3E-96D5-7D9C6CBEA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06643-E8D3-4CF7-8EE9-8603C72F20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A50A-F4DA-4615-AD69-130F1AC54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3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5578-3D1D-4AE3-A1B7-162392ABD159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6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EBEC-8B03-49F9-8FA6-EF97A97D8BE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5001-D264-4845-A61B-293B46BCD4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9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94FF-4506-4192-8551-120C309CBAC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C1FC-F94F-44D8-A22E-D70F87929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0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6523-E7B2-4AAE-8400-48B81BF0045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1A00-299E-431E-B4E5-586CFCD95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6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BEE8-199F-42FE-97E4-8B85D6606C9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4249F-E91C-4709-990F-F3A43214C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6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7C0F4-B50A-4C21-99A9-7663BADEAAE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6C00-BBB4-42FA-9985-69D38D65D9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D8D9-A6E7-4005-8BB7-370B473EBC2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C1A6-26F1-4E13-8CA1-4F085CA8C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6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726EA-40F2-4F33-9E7C-7E98B051531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80E5-0B10-4452-AB93-0B275C5363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0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4843-6698-4058-AFF2-84925567768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9/20/15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290C-F0E9-4C76-83EB-3E1346DDE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1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F99B2-BC86-4130-958D-8A1645113545}" type="datetimeFigureOut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9/20/15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986F5-F25A-4225-A3D6-AE08834E3F26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99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hyperlink" Target="file:///C:\Users\desktopuser\Desktop\Make%20your%20own%20coloured%20flowers%20...%20with%20science!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umanasinc.com/webcontent/animations/content/propertiesofwater/water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file:///C:\Users\desktopuser\Desktop\Richard%20Hammond's%20Invisible%20Worlds%20-%20Water%20Strider.mp4" TargetMode="External"/><Relationship Id="rId5" Type="http://schemas.openxmlformats.org/officeDocument/2006/relationships/hyperlink" Target="http://news.nationalgeographic.com/news/2003/08/0806_030806_skeeters.html" TargetMode="External"/><Relationship Id="rId6" Type="http://schemas.openxmlformats.org/officeDocument/2006/relationships/hyperlink" Target="file:///C:\Users\desktopuser\Desktop\Surface%20tension.mp4" TargetMode="External"/><Relationship Id="rId7" Type="http://schemas.openxmlformats.org/officeDocument/2006/relationships/hyperlink" Target="file:///C:\Users\desktopuser\Desktop\Jesus%20Christ%20Lizard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sktopuser\Desktop\Surface%20Tension%20and%20Adhesion.mp4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Properties of Water!</a:t>
            </a:r>
          </a:p>
        </p:txBody>
      </p:sp>
      <p:pic>
        <p:nvPicPr>
          <p:cNvPr id="31747" name="Picture 5" descr="waterfall-m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63675"/>
            <a:ext cx="43005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394075"/>
            <a:ext cx="41957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350" y="5319252"/>
            <a:ext cx="300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pitchFamily="34" charset="-128"/>
              </a:rPr>
              <a:t>Why Water is Special</a:t>
            </a:r>
          </a:p>
        </p:txBody>
      </p:sp>
    </p:spTree>
    <p:extLst>
      <p:ext uri="{BB962C8B-B14F-4D97-AF65-F5344CB8AC3E}">
        <p14:creationId xmlns:p14="http://schemas.microsoft.com/office/powerpoint/2010/main" val="26668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4000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Water can undergo</a:t>
            </a:r>
            <a:r>
              <a:rPr lang="en-US" altLang="en-US" b="1" smtClean="0"/>
              <a:t> Capillary Action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223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hlinkClick r:id="rId2" action="ppaction://hlinkfile"/>
              </a:rPr>
              <a:t>Capillary Action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Water can flow up a tube, against gravity</a:t>
            </a:r>
          </a:p>
          <a:p>
            <a:pPr lvl="1"/>
            <a:r>
              <a:rPr lang="en-US" altLang="en-US" dirty="0" smtClean="0"/>
              <a:t>Ex:  Plants absorbing water through their roots (Transpiration)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395663"/>
            <a:ext cx="3462338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3873500"/>
            <a:ext cx="42275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8E7CA-7594-4959-81FF-10F56F8ABB7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Specific Heat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342900" lvl="1" indent="-342900" eaLnBrk="1" hangingPunct="1"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dirty="0" smtClean="0">
                <a:effectLst/>
              </a:rPr>
              <a:t>Is the amount of heat that must be absorbed or lost for 1 gram of that substance to change its temperature by 1ºC</a:t>
            </a:r>
          </a:p>
          <a:p>
            <a:pPr marL="0" lvl="1" indent="0" eaLnBrk="1" hangingPunct="1">
              <a:buClr>
                <a:schemeClr val="hlink"/>
              </a:buClr>
              <a:buSzPct val="120000"/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Water has a high specific heat  which allows it to minimize temperature fluctuations to within limits that permit life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Heat is absorbed when hydrogen bonds break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Heat is released when hydrogen bonds form</a:t>
            </a:r>
          </a:p>
        </p:txBody>
      </p:sp>
    </p:spTree>
    <p:extLst>
      <p:ext uri="{BB962C8B-B14F-4D97-AF65-F5344CB8AC3E}">
        <p14:creationId xmlns:p14="http://schemas.microsoft.com/office/powerpoint/2010/main" val="16552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dirty="0" smtClean="0"/>
              <a:t>Moderation of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3600" dirty="0" smtClean="0"/>
              <a:t>Water</a:t>
            </a:r>
            <a:r>
              <a:rPr lang="ja-JP" altLang="en-US" sz="3600" dirty="0" smtClean="0"/>
              <a:t>’</a:t>
            </a:r>
            <a:r>
              <a:rPr lang="en-US" altLang="ja-JP" sz="3600" dirty="0" smtClean="0"/>
              <a:t>s </a:t>
            </a:r>
            <a:r>
              <a:rPr lang="en-US" altLang="ja-JP" sz="3600" b="1" u="sng" dirty="0" smtClean="0">
                <a:solidFill>
                  <a:srgbClr val="FFFF00"/>
                </a:solidFill>
              </a:rPr>
              <a:t>high specific heat</a:t>
            </a:r>
            <a:endParaRPr lang="en-US" altLang="ja-JP" sz="3600" b="1" dirty="0" smtClean="0">
              <a:solidFill>
                <a:srgbClr val="FFFF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Change temp less when absorbs/loses heat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Large bodies of water absorb and store more heat </a:t>
            </a:r>
            <a:r>
              <a:rPr lang="en-US" altLang="en-US" dirty="0" smtClean="0">
                <a:sym typeface="Wingdings" pitchFamily="2" charset="2"/>
              </a:rPr>
              <a:t> warmer coastal areas</a:t>
            </a:r>
            <a:endParaRPr lang="en-US" altLang="en-US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Create stable marine/land environment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Humans ~65%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</a:t>
            </a:r>
            <a:r>
              <a:rPr lang="en-US" altLang="en-US" dirty="0" smtClean="0">
                <a:sym typeface="Wingdings" pitchFamily="2" charset="2"/>
              </a:rPr>
              <a:t></a:t>
            </a:r>
            <a:r>
              <a:rPr lang="en-US" altLang="en-US" dirty="0" smtClean="0"/>
              <a:t> stable temp, resist temp. change</a:t>
            </a:r>
            <a:endParaRPr lang="en-US" altLang="en-US" sz="32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3" descr="03_05EffectWaterClimat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35498"/>
            <a:ext cx="5259388" cy="22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Heat of Vaporization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Amount of energy to convert 1g or a substance from a liquid to a gas</a:t>
            </a:r>
          </a:p>
          <a:p>
            <a:pPr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 order for water to evaporate, hydrogen bonds must be broken.</a:t>
            </a:r>
          </a:p>
          <a:p>
            <a:pPr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As water evaporates, it removes a lot of heat with it.</a:t>
            </a:r>
          </a:p>
          <a:p>
            <a:pPr>
              <a:defRPr/>
            </a:pPr>
            <a:r>
              <a:rPr lang="en-US" altLang="en-US" dirty="0"/>
              <a:t>Sweating cools the body as heat energy from the body changes sweat into a gas</a:t>
            </a:r>
          </a:p>
          <a:p>
            <a:pPr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826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dirty="0" smtClean="0"/>
              <a:t>Moderation of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b="1" u="sng" dirty="0" smtClean="0">
                <a:solidFill>
                  <a:srgbClr val="FFFF00"/>
                </a:solidFill>
                <a:ea typeface="+mn-ea"/>
                <a:cs typeface="+mn-cs"/>
              </a:rPr>
              <a:t>Evaporative Cooling</a:t>
            </a:r>
          </a:p>
          <a:p>
            <a:pPr marL="1123950" lvl="1" indent="-742950"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charset="0"/>
              </a:rPr>
              <a:t>Water has high heat of vaporization</a:t>
            </a:r>
          </a:p>
          <a:p>
            <a:pPr marL="1123950" lvl="1" indent="-742950"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charset="0"/>
              </a:rPr>
              <a:t>Molecules with greatest KE leave as gas</a:t>
            </a:r>
          </a:p>
          <a:p>
            <a:pPr marL="1123950" lvl="1" indent="-742950"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charset="0"/>
              </a:rPr>
              <a:t>Stable temp in lakes &amp; ponds</a:t>
            </a:r>
          </a:p>
          <a:p>
            <a:pPr marL="1123950" lvl="1" indent="-742950"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charset="0"/>
              </a:rPr>
              <a:t>Cool plants</a:t>
            </a:r>
          </a:p>
          <a:p>
            <a:pPr marL="1123950" lvl="1" indent="-742950"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charset="0"/>
              </a:rPr>
              <a:t>Human sweat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10244" name="Picture 4" descr="03-04-EvaporativeCooling.jpg                                   0000044D&#10;KM ZIP-014                     B80260A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572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smtClean="0"/>
              <a:t>Water has a </a:t>
            </a:r>
            <a:r>
              <a:rPr lang="en-US" altLang="en-US" sz="3600" b="1" smtClean="0"/>
              <a:t>High Heat Capacity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600200"/>
            <a:ext cx="4664075" cy="5008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Water absorbs a lot of heat from the air without having a large temperature change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So…lakes and oceans often stabilize air temperatures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Water absorbs heat when it evaporates; this is why sweating helps us cool down!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054225"/>
            <a:ext cx="40687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1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7828" name="Text Box 1028"/>
          <p:cNvSpPr txBox="1">
            <a:spLocks noChangeArrowheads="1"/>
          </p:cNvSpPr>
          <p:nvPr/>
        </p:nvSpPr>
        <p:spPr bwMode="auto">
          <a:xfrm>
            <a:off x="457200" y="0"/>
            <a:ext cx="8686800" cy="429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 is Less Dense as a Solid</a:t>
            </a:r>
            <a:endParaRPr kumimoji="1" lang="en-US" sz="3200">
              <a:solidFill>
                <a:srgbClr val="FFFF00"/>
              </a:solidFill>
              <a:latin typeface="Times" pitchFamily="18" charset="0"/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kumimoji="1"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ice and which is water?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1"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1" lang="en-US" sz="3200" b="1">
              <a:solidFill>
                <a:srgbClr val="000099"/>
              </a:solidFill>
              <a:latin typeface="Times" pitchFamily="18" charset="0"/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1" lang="en-US" sz="2400" b="1">
              <a:solidFill>
                <a:srgbClr val="000099"/>
              </a:solidFill>
              <a:latin typeface="Times" pitchFamily="18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>
              <a:solidFill>
                <a:srgbClr val="FFFFFF"/>
              </a:solidFill>
              <a:latin typeface="Times" pitchFamily="18" charset="0"/>
            </a:endParaRPr>
          </a:p>
        </p:txBody>
      </p:sp>
      <p:pic>
        <p:nvPicPr>
          <p:cNvPr id="22532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514600"/>
            <a:ext cx="37385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5925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526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9876" name="Text Box 1028"/>
          <p:cNvSpPr txBox="1">
            <a:spLocks noChangeArrowheads="1"/>
          </p:cNvSpPr>
          <p:nvPr/>
        </p:nvSpPr>
        <p:spPr bwMode="auto">
          <a:xfrm>
            <a:off x="0" y="228600"/>
            <a:ext cx="9067800" cy="487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 is Less Dense as a Solid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1" lang="en-US" sz="3200" b="1">
              <a:solidFill>
                <a:srgbClr val="FF0000"/>
              </a:solidFill>
              <a:latin typeface="Times" pitchFamily="18" charset="0"/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1" lang="en-US" sz="3200" b="1">
              <a:solidFill>
                <a:srgbClr val="FF0000"/>
              </a:solidFill>
              <a:latin typeface="Times" pitchFamily="18" charset="0"/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1" lang="en-US" sz="3200" b="1">
              <a:solidFill>
                <a:srgbClr val="000099"/>
              </a:solidFill>
              <a:latin typeface="Times" pitchFamily="18" charset="0"/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1" lang="en-US" sz="2400" b="1">
              <a:solidFill>
                <a:srgbClr val="000099"/>
              </a:solidFill>
              <a:latin typeface="Times" pitchFamily="18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b="1">
              <a:solidFill>
                <a:srgbClr val="FFFFFF"/>
              </a:solidFill>
              <a:latin typeface="Times" pitchFamily="18" charset="0"/>
            </a:endParaRPr>
          </a:p>
        </p:txBody>
      </p:sp>
      <p:pic>
        <p:nvPicPr>
          <p:cNvPr id="23556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514600"/>
            <a:ext cx="37385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5925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1031"/>
          <p:cNvSpPr txBox="1">
            <a:spLocks noChangeArrowheads="1"/>
          </p:cNvSpPr>
          <p:nvPr/>
        </p:nvSpPr>
        <p:spPr bwMode="auto">
          <a:xfrm>
            <a:off x="1973263" y="1652588"/>
            <a:ext cx="1603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</a:t>
            </a:r>
          </a:p>
        </p:txBody>
      </p:sp>
      <p:sp>
        <p:nvSpPr>
          <p:cNvPr id="79880" name="Text Box 1032"/>
          <p:cNvSpPr txBox="1">
            <a:spLocks noChangeArrowheads="1"/>
          </p:cNvSpPr>
          <p:nvPr/>
        </p:nvSpPr>
        <p:spPr bwMode="auto">
          <a:xfrm>
            <a:off x="6324600" y="1652588"/>
            <a:ext cx="923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Ice</a:t>
            </a:r>
          </a:p>
        </p:txBody>
      </p:sp>
    </p:spTree>
    <p:extLst>
      <p:ext uri="{BB962C8B-B14F-4D97-AF65-F5344CB8AC3E}">
        <p14:creationId xmlns:p14="http://schemas.microsoft.com/office/powerpoint/2010/main" val="604554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4" descr="E:\ImageLibrary1-17\03-WaterAndTheEnvironment\03-05x1-IceWaterSte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"/>
            <a:ext cx="861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3400" y="4724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en-US" sz="2400" b="1">
                <a:solidFill>
                  <a:srgbClr val="010199"/>
                </a:solidFill>
                <a:latin typeface="Arial" pitchFamily="34" charset="0"/>
              </a:rPr>
              <a:t>Solid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352800" y="4648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en-US" sz="2400" b="1">
                <a:solidFill>
                  <a:srgbClr val="010199"/>
                </a:solidFill>
                <a:latin typeface="Arial" pitchFamily="34" charset="0"/>
              </a:rPr>
              <a:t>Liquid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0" y="4648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en-US" sz="2400" b="1">
                <a:solidFill>
                  <a:srgbClr val="010199"/>
                </a:solidFill>
                <a:latin typeface="Arial" pitchFamily="34" charset="0"/>
              </a:rPr>
              <a:t>Gas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14400" y="838200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Font typeface="Comic Sans MS" pitchFamily="66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Font typeface="Comic Sans MS" pitchFamily="66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en-US" sz="4000" b="1">
                <a:solidFill>
                  <a:srgbClr val="010199"/>
                </a:solidFill>
                <a:latin typeface="Arial" pitchFamily="34" charset="0"/>
              </a:rPr>
              <a:t>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20612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http://www.sci.uidaho.edu/scripter/geog100/lect/05-atmos-water-wx/05-04-three-phases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61" y="1107281"/>
            <a:ext cx="487441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smtClean="0"/>
              <a:t>Why do we study water properties in biology class?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About 2/3 of the mass of a cell is water!</a:t>
            </a:r>
          </a:p>
          <a:p>
            <a:pPr eaLnBrk="1" hangingPunct="1"/>
            <a:r>
              <a:rPr lang="en-US" altLang="en-US" smtClean="0"/>
              <a:t>Most life-sustaining reactions occur in water solutions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3160713"/>
            <a:ext cx="412591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smtClean="0"/>
              <a:t>Water is </a:t>
            </a:r>
            <a:r>
              <a:rPr lang="en-US" altLang="en-US" sz="3600" b="1" smtClean="0"/>
              <a:t>less dense </a:t>
            </a:r>
            <a:r>
              <a:rPr lang="en-US" altLang="en-US" sz="3200" b="1" i="1" smtClean="0"/>
              <a:t>in its solid form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797050"/>
            <a:ext cx="4838700" cy="3570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Water is </a:t>
            </a:r>
            <a:r>
              <a:rPr lang="en-US" altLang="en-US" sz="2800" b="1" smtClean="0"/>
              <a:t>less dense</a:t>
            </a:r>
            <a:r>
              <a:rPr lang="en-US" altLang="en-US" sz="2800" smtClean="0"/>
              <a:t> in its </a:t>
            </a:r>
            <a:r>
              <a:rPr lang="en-US" altLang="en-US" sz="2800" b="1" smtClean="0"/>
              <a:t>solid form</a:t>
            </a:r>
            <a:r>
              <a:rPr lang="en-US" altLang="en-US" sz="2800" smtClean="0"/>
              <a:t> than it is in its liquid form (Ice floats!)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Why might it be a bad thing for ice to sink in a pond?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270125"/>
            <a:ext cx="4000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1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dirty="0" smtClean="0"/>
              <a:t>Moderation of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4102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3600" b="1" u="sng" dirty="0" smtClean="0">
                <a:solidFill>
                  <a:srgbClr val="FFFF00"/>
                </a:solidFill>
              </a:rPr>
              <a:t>Insulation by ice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dirty="0" smtClean="0"/>
              <a:t>– less dense, floating ice insulates liquid H</a:t>
            </a:r>
            <a:r>
              <a:rPr lang="en-US" altLang="en-US" sz="3600" baseline="-25000" dirty="0" smtClean="0"/>
              <a:t>2</a:t>
            </a:r>
            <a:r>
              <a:rPr lang="en-US" altLang="en-US" sz="3600" dirty="0" smtClean="0"/>
              <a:t>O below</a:t>
            </a:r>
          </a:p>
          <a:p>
            <a:pPr marL="1123950" lvl="1" indent="-742950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altLang="en-US" sz="3200" dirty="0" smtClean="0"/>
              <a:t>Life exists under frozen surface (ponds, lakes, oceans)</a:t>
            </a:r>
          </a:p>
          <a:p>
            <a:pPr marL="1123950" lvl="1" indent="-742950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altLang="en-US" sz="3200" dirty="0" smtClean="0"/>
              <a:t>Ice = solid habitat (polar bears)</a:t>
            </a:r>
          </a:p>
          <a:p>
            <a:pPr marL="742950" indent="-742950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1268" name="Picture 4" descr="03-06-Krill.jpg                                                00001616Camp Pocketdrive               B81D7FD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0749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9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38150" y="1282700"/>
            <a:ext cx="8015288" cy="4525963"/>
          </a:xfrm>
        </p:spPr>
        <p:txBody>
          <a:bodyPr/>
          <a:lstStyle/>
          <a:p>
            <a:r>
              <a:rPr lang="en-US" altLang="en-US" smtClean="0"/>
              <a:t>So why does it take so much heat to increase the temperature of water?!</a:t>
            </a:r>
          </a:p>
          <a:p>
            <a:endParaRPr lang="en-US" altLang="en-US" smtClean="0"/>
          </a:p>
          <a:p>
            <a:r>
              <a:rPr lang="en-US" altLang="en-US" smtClean="0"/>
              <a:t>You have to break the hydrogen bonds between water molecules first!  </a:t>
            </a:r>
          </a:p>
        </p:txBody>
      </p:sp>
    </p:spTree>
    <p:extLst>
      <p:ext uri="{BB962C8B-B14F-4D97-AF65-F5344CB8AC3E}">
        <p14:creationId xmlns:p14="http://schemas.microsoft.com/office/powerpoint/2010/main" val="31743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Solutions and Mixtures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A </a:t>
            </a:r>
            <a:r>
              <a:rPr lang="en-GB" altLang="en-US" u="sng" dirty="0" smtClean="0"/>
              <a:t>mixture</a:t>
            </a:r>
            <a:r>
              <a:rPr lang="en-GB" altLang="en-US" dirty="0" smtClean="0"/>
              <a:t> is a substance that is made of two or more elements physically mixed together</a:t>
            </a:r>
          </a:p>
          <a:p>
            <a:pPr lvl="1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Example:  Mixing Skittles and M&amp;Ms together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A </a:t>
            </a:r>
            <a:r>
              <a:rPr lang="en-GB" altLang="en-US" u="sng" dirty="0" smtClean="0"/>
              <a:t>solution</a:t>
            </a:r>
            <a:r>
              <a:rPr lang="en-GB" altLang="en-US" dirty="0" smtClean="0"/>
              <a:t> is a type of mixture where one substance is dissolved in another.</a:t>
            </a:r>
          </a:p>
          <a:p>
            <a:pPr lvl="1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u="sng" dirty="0" smtClean="0"/>
              <a:t>Solut</a:t>
            </a:r>
            <a:r>
              <a:rPr lang="en-GB" altLang="en-US" dirty="0" smtClean="0"/>
              <a:t>e- the substance that is dissolved</a:t>
            </a:r>
          </a:p>
          <a:p>
            <a:pPr lvl="1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u="sng" dirty="0" smtClean="0"/>
              <a:t>Solvent</a:t>
            </a:r>
            <a:r>
              <a:rPr lang="en-GB" altLang="en-US" dirty="0" smtClean="0"/>
              <a:t>- the substance that does the dissolving</a:t>
            </a:r>
          </a:p>
        </p:txBody>
      </p:sp>
    </p:spTree>
    <p:extLst>
      <p:ext uri="{BB962C8B-B14F-4D97-AF65-F5344CB8AC3E}">
        <p14:creationId xmlns:p14="http://schemas.microsoft.com/office/powerpoint/2010/main" val="3849040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Water as a solvent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Water is often referred to as the “Versatile Solvent” because of it’s ability to dissolve such a wide variety of substances.</a:t>
            </a:r>
          </a:p>
          <a:p>
            <a:pPr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 smtClean="0"/>
          </a:p>
          <a:p>
            <a:pPr algn="ctr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 smtClean="0"/>
              <a:t>GO WATER!!!</a:t>
            </a:r>
          </a:p>
        </p:txBody>
      </p:sp>
    </p:spTree>
    <p:extLst>
      <p:ext uri="{BB962C8B-B14F-4D97-AF65-F5344CB8AC3E}">
        <p14:creationId xmlns:p14="http://schemas.microsoft.com/office/powerpoint/2010/main" val="29730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  </a:t>
            </a:r>
            <a:r>
              <a:rPr lang="en-US" sz="3200" dirty="0">
                <a:solidFill>
                  <a:schemeClr val="tx1"/>
                </a:solidFill>
                <a:effectLst/>
                <a:ea typeface="+mn-ea"/>
                <a:cs typeface="+mn-cs"/>
              </a:rPr>
              <a:t>The different regions of the polar water molecule can interact with ionic compounds called solutes and dissolve them</a:t>
            </a:r>
            <a:br>
              <a:rPr lang="en-US" sz="3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699" name="Picture 4" descr="nacl_dissol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0010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5289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dirty="0" smtClean="0"/>
              <a:t>Solvent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ja-JP" altLang="en-US" smtClean="0"/>
              <a:t>“</a:t>
            </a:r>
            <a:r>
              <a:rPr lang="en-US" altLang="ja-JP" smtClean="0"/>
              <a:t>like dissolves like</a:t>
            </a:r>
            <a:r>
              <a:rPr lang="ja-JP" altLang="en-US" smtClean="0"/>
              <a:t>”</a:t>
            </a:r>
            <a:endParaRPr lang="en-US" altLang="ja-JP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438400"/>
          <a:ext cx="76200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Hydrophilic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Hydrophobic</a:t>
                      </a:r>
                      <a:endParaRPr lang="en-US" sz="40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Affinity for 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Repel 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Polar, 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Nonpolar</a:t>
                      </a:r>
                      <a:endParaRPr lang="en-US" sz="28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Cellulose, sugar, salt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Oils,</a:t>
                      </a:r>
                      <a:r>
                        <a:rPr lang="en-US" sz="2800" baseline="0" dirty="0" smtClean="0"/>
                        <a:t> lipids</a:t>
                      </a:r>
                      <a:endParaRPr lang="en-US" sz="28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Blood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Cell membrane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9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i="1" smtClean="0"/>
              <a:t>Water Has a </a:t>
            </a:r>
            <a:r>
              <a:rPr lang="en-US" altLang="en-US" sz="3600" b="1" smtClean="0"/>
              <a:t>Neutral pH</a:t>
            </a:r>
            <a:endParaRPr lang="en-US" altLang="en-US" sz="3200" b="1" i="1" smtClean="0"/>
          </a:p>
        </p:txBody>
      </p:sp>
      <p:sp>
        <p:nvSpPr>
          <p:cNvPr id="2048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0" y="1547813"/>
            <a:ext cx="3563938" cy="4525962"/>
          </a:xfrm>
          <a:noFill/>
        </p:spPr>
        <p:txBody>
          <a:bodyPr/>
          <a:lstStyle/>
          <a:p>
            <a:pPr eaLnBrk="1" hangingPunct="1"/>
            <a:r>
              <a:rPr lang="en-US" altLang="en-US" sz="2800" b="1" smtClean="0"/>
              <a:t>pH</a:t>
            </a:r>
            <a:r>
              <a:rPr lang="en-US" altLang="en-US" sz="2800" smtClean="0"/>
              <a:t>: measure of how acidic or basic a solution is</a:t>
            </a:r>
          </a:p>
          <a:p>
            <a:pPr eaLnBrk="1" hangingPunct="1"/>
            <a:r>
              <a:rPr lang="en-US" altLang="en-US" sz="2800" smtClean="0"/>
              <a:t>scale is </a:t>
            </a:r>
            <a:r>
              <a:rPr lang="en-US" altLang="en-US" sz="2800" b="1" smtClean="0"/>
              <a:t>0 to 14</a:t>
            </a:r>
          </a:p>
          <a:p>
            <a:pPr eaLnBrk="1" hangingPunct="1"/>
            <a:r>
              <a:rPr lang="en-US" altLang="en-US" sz="2800" smtClean="0"/>
              <a:t>If </a:t>
            </a:r>
            <a:r>
              <a:rPr lang="en-US" altLang="en-US" sz="2800" b="1" smtClean="0"/>
              <a:t>pH = 7</a:t>
            </a:r>
            <a:r>
              <a:rPr lang="en-US" altLang="en-US" sz="2800" smtClean="0"/>
              <a:t>, then substance is neutral (not acid or base)</a:t>
            </a:r>
          </a:p>
        </p:txBody>
      </p:sp>
      <p:pic>
        <p:nvPicPr>
          <p:cNvPr id="45060" name="Picture 3" descr="pH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076325"/>
            <a:ext cx="4970463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6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Polarity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smtClean="0"/>
              <a:t>Polarity describes the distribution of electrons in a molecule</a:t>
            </a:r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Polar molecules have an uneven distribution of electrons.</a:t>
            </a:r>
          </a:p>
          <a:p>
            <a:pPr lvl="2" eaLnBrk="1" hangingPunct="1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smtClean="0"/>
              <a:t>Example:  Water   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81213"/>
            <a:ext cx="3429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391400" y="5334000"/>
            <a:ext cx="83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defTabSz="457200" eaLnBrk="1" fontAlgn="base" hangingPunct="1">
              <a:spcBef>
                <a:spcPts val="4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7200" b="1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181600" y="1752600"/>
            <a:ext cx="8382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defTabSz="457200" eaLnBrk="1" fontAlgn="base" hangingPunct="1">
              <a:spcBef>
                <a:spcPts val="4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6600" b="1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67239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i="1" smtClean="0"/>
              <a:t>Water forms</a:t>
            </a:r>
            <a:r>
              <a:rPr lang="en-US" altLang="en-US" sz="3200" b="1" i="1" smtClean="0"/>
              <a:t> </a:t>
            </a:r>
            <a:r>
              <a:rPr lang="en-US" altLang="en-US" sz="3200" b="1" smtClean="0"/>
              <a:t>Hydrogen Bonds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Hydrogen Bonds:</a:t>
            </a:r>
            <a:r>
              <a:rPr lang="en-US" altLang="en-US" dirty="0" smtClean="0"/>
              <a:t> Form due to attraction between water molecules.</a:t>
            </a:r>
          </a:p>
          <a:p>
            <a:pPr lvl="1"/>
            <a:r>
              <a:rPr lang="en-US" altLang="en-US" dirty="0" smtClean="0"/>
              <a:t>Not as strong as ionic/covalent bonds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Water can form up to </a:t>
            </a:r>
            <a:r>
              <a:rPr lang="en-US" altLang="en-US" b="1" dirty="0" smtClean="0"/>
              <a:t>4</a:t>
            </a:r>
            <a:r>
              <a:rPr lang="en-US" altLang="en-US" dirty="0" smtClean="0"/>
              <a:t> </a:t>
            </a:r>
          </a:p>
          <a:p>
            <a:pPr marL="457200" lvl="1" indent="0">
              <a:buNone/>
            </a:pPr>
            <a:r>
              <a:rPr lang="en-US" altLang="en-US" dirty="0" smtClean="0"/>
              <a:t>hydrogen bonds at once</a:t>
            </a:r>
          </a:p>
          <a:p>
            <a:pPr lvl="1"/>
            <a:endParaRPr lang="en-US" altLang="en-US" dirty="0" smtClean="0"/>
          </a:p>
        </p:txBody>
      </p:sp>
      <p:pic>
        <p:nvPicPr>
          <p:cNvPr id="36868" name="Picture 4" descr="hydrogen 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114675"/>
            <a:ext cx="317182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2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630F5-F35B-401E-A00B-F5AC91E0933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ffectLst/>
              </a:rPr>
              <a:t>Properties of water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dirty="0"/>
              <a:t>E</a:t>
            </a:r>
            <a:r>
              <a:rPr lang="en-US" b="1" dirty="0" smtClean="0">
                <a:effectLst/>
              </a:rPr>
              <a:t>mergent </a:t>
            </a:r>
            <a:r>
              <a:rPr lang="en-US" b="1" dirty="0" smtClean="0"/>
              <a:t>P</a:t>
            </a:r>
            <a:r>
              <a:rPr lang="en-US" b="1" dirty="0" smtClean="0">
                <a:effectLst/>
              </a:rPr>
              <a:t>roperties</a:t>
            </a:r>
            <a:r>
              <a:rPr lang="en-US" dirty="0" smtClean="0">
                <a:effectLst/>
              </a:rPr>
              <a:t> of water contribute to Earth’s fitness for life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Cohesion/Adhesion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Surface tension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Specific Heat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Solution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b="1" dirty="0" smtClean="0">
                <a:effectLst/>
              </a:rPr>
              <a:t>pH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en-US" b="1" dirty="0" smtClean="0">
                <a:hlinkClick r:id="rId3"/>
              </a:rPr>
              <a:t>http://www.sumanasinc.com/webcontent/animations/content/propertiesofwater/water.html</a:t>
            </a:r>
          </a:p>
        </p:txBody>
      </p:sp>
    </p:spTree>
    <p:extLst>
      <p:ext uri="{BB962C8B-B14F-4D97-AF65-F5344CB8AC3E}">
        <p14:creationId xmlns:p14="http://schemas.microsoft.com/office/powerpoint/2010/main" val="588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Water is </a:t>
            </a:r>
            <a:r>
              <a:rPr lang="en-US" altLang="en-US" b="1" i="1" smtClean="0"/>
              <a:t>Cohesive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52550"/>
            <a:ext cx="8229600" cy="25511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Cohesion: </a:t>
            </a:r>
            <a:r>
              <a:rPr lang="en-US" altLang="en-US" sz="2800" smtClean="0"/>
              <a:t>Water molecules are drawn </a:t>
            </a:r>
            <a:r>
              <a:rPr lang="en-US" altLang="en-US" sz="2800" b="1" smtClean="0"/>
              <a:t>tightly </a:t>
            </a:r>
            <a:r>
              <a:rPr lang="en-US" altLang="en-US" sz="2800" smtClean="0"/>
              <a:t>together (on the surface of a lake or a pond, this forms a film, which is called </a:t>
            </a:r>
            <a:r>
              <a:rPr lang="en-US" altLang="en-US" sz="2800" b="1" smtClean="0">
                <a:solidFill>
                  <a:srgbClr val="FF0000"/>
                </a:solidFill>
              </a:rPr>
              <a:t>surface tension</a:t>
            </a:r>
            <a:r>
              <a:rPr lang="en-US" altLang="en-US" sz="280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>
              <a:lnSpc>
                <a:spcPct val="80000"/>
              </a:lnSpc>
            </a:pPr>
            <a:r>
              <a:rPr lang="en-US" altLang="en-US" sz="2800" smtClean="0"/>
              <a:t>Explains why: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Water beads on a surface (like the lab table)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Insects can walk on water</a:t>
            </a:r>
          </a:p>
        </p:txBody>
      </p:sp>
      <p:pic>
        <p:nvPicPr>
          <p:cNvPr id="38917" name="Picture 6" descr="http://farm3.static.flickr.com/2018/2225172850_20b37ac1b5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5146" b="13719"/>
          <a:stretch>
            <a:fillRect/>
          </a:stretch>
        </p:blipFill>
        <p:spPr bwMode="auto">
          <a:xfrm>
            <a:off x="0" y="4337050"/>
            <a:ext cx="3781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 descr="http://web.mit.edu/nnf/education/wettability/ins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4340225"/>
            <a:ext cx="36861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9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smtClean="0"/>
              <a:t>A Cool Example of Cohesion / Surface Tension: Water Strider Insect</a:t>
            </a:r>
          </a:p>
        </p:txBody>
      </p:sp>
      <p:pic>
        <p:nvPicPr>
          <p:cNvPr id="39939" name="Picture 2" descr="http://web.mit.edu/nnf/education/wettability/ins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454275"/>
            <a:ext cx="40433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http://farm3.static.flickr.com/2018/2225172850_20b37ac1b5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5146" b="13719"/>
          <a:stretch>
            <a:fillRect/>
          </a:stretch>
        </p:blipFill>
        <p:spPr bwMode="auto">
          <a:xfrm>
            <a:off x="4840288" y="2541588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91425" cy="46370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hlinkClick r:id="rId4" action="ppaction://hlinkfile"/>
              </a:rPr>
              <a:t>Water Strider - Video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hlinkClick r:id="rId5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000" dirty="0" smtClean="0">
                <a:hlinkClick r:id="rId5"/>
              </a:rPr>
              <a:t>http://news.nationalgeographic.com/news/2003/08/0806_030806_skeeters.html</a:t>
            </a:r>
            <a:endParaRPr lang="en-US" altLang="en-US" sz="1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53000" y="1600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hlinkClick r:id="rId6" action="ppaction://hlinkfile"/>
              </a:rPr>
              <a:t>YouTube: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hlinkClick r:id="rId6" action="ppaction://hlinkfile"/>
              </a:rPr>
              <a:t>Surface Tension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hlinkClick r:id="rId7" action="ppaction://hlinkfile"/>
              </a:rPr>
              <a:t>YouTube: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hlinkClick r:id="rId7" action="ppaction://hlinkfile"/>
              </a:rPr>
              <a:t>Jesus Lizard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en-US" smtClean="0"/>
              <a:t>Water is </a:t>
            </a:r>
            <a:r>
              <a:rPr lang="en-US" altLang="en-US" b="1" smtClean="0"/>
              <a:t>Adhesive </a:t>
            </a:r>
            <a:r>
              <a:rPr lang="en-US" altLang="en-US" smtClean="0"/>
              <a:t>=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954088"/>
            <a:ext cx="8229600" cy="30146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Adhesion = </a:t>
            </a:r>
            <a:r>
              <a:rPr lang="en-US" altLang="en-US" dirty="0" smtClean="0"/>
              <a:t>Water adheres (sticks) to different surfaces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Ex:  Measuring water in a graduated cylinder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Water adheres (sticks) to the glass more than it adheres to itself</a:t>
            </a:r>
            <a:r>
              <a:rPr lang="en-US" altLang="en-U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Why is this property of water important to organisms?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   </a:t>
            </a:r>
            <a:r>
              <a:rPr lang="en-US" sz="2400" b="1" dirty="0">
                <a:solidFill>
                  <a:srgbClr val="FF0000"/>
                </a:solidFill>
              </a:rPr>
              <a:t>Allows water to move through bloodstream.</a:t>
            </a:r>
            <a:endParaRPr lang="en-US" sz="2400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40964" name="Picture 4" descr="03_menis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26542"/>
            <a:ext cx="4608512" cy="26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cs.k12.in.us/chsBS/kons/kons/images/capila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55477"/>
            <a:ext cx="1662113" cy="284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9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dirty="0" smtClean="0"/>
              <a:t>Cohesion				     Adhesion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36766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Ex: Water Bubble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733800" y="1711325"/>
            <a:ext cx="5092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ＭＳ Ｐゴシック" pitchFamily="34" charset="-128"/>
              </a:rPr>
              <a:t>Ex: Water 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on a Leaf</a:t>
            </a:r>
            <a:endParaRPr lang="en-US" altLang="en-US" sz="2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1989" name="Picture 6" descr="4r3xhds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633663"/>
            <a:ext cx="22939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247798"/>
            <a:ext cx="435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Surface Tension and Adhesion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05" y="2633663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839</Words>
  <Application>Microsoft Macintosh PowerPoint</Application>
  <PresentationFormat>On-screen Show (4:3)</PresentationFormat>
  <Paragraphs>155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Lucida Sans Unicode</vt:lpstr>
      <vt:lpstr>ＭＳ Ｐゴシック</vt:lpstr>
      <vt:lpstr>Times</vt:lpstr>
      <vt:lpstr>Times New Roman</vt:lpstr>
      <vt:lpstr>Arial</vt:lpstr>
      <vt:lpstr>Calibri</vt:lpstr>
      <vt:lpstr>Wingdings</vt:lpstr>
      <vt:lpstr>2_Default Design</vt:lpstr>
      <vt:lpstr>Properties of Water!</vt:lpstr>
      <vt:lpstr>Why do we study water properties in biology class?</vt:lpstr>
      <vt:lpstr>Polarity</vt:lpstr>
      <vt:lpstr>Water forms Hydrogen Bonds</vt:lpstr>
      <vt:lpstr>Properties of water</vt:lpstr>
      <vt:lpstr>Water is Cohesive</vt:lpstr>
      <vt:lpstr>A Cool Example of Cohesion / Surface Tension: Water Strider Insect</vt:lpstr>
      <vt:lpstr>Water is Adhesive = </vt:lpstr>
      <vt:lpstr>Cohesion         Adhesion</vt:lpstr>
      <vt:lpstr>Water can undergo Capillary Action </vt:lpstr>
      <vt:lpstr>Specific Heat</vt:lpstr>
      <vt:lpstr>Moderation of temperature</vt:lpstr>
      <vt:lpstr>High Heat of Vaporization</vt:lpstr>
      <vt:lpstr>Moderation of temperature</vt:lpstr>
      <vt:lpstr>Water has a High Heat Capacity</vt:lpstr>
      <vt:lpstr>PowerPoint Presentation</vt:lpstr>
      <vt:lpstr>PowerPoint Presentation</vt:lpstr>
      <vt:lpstr>PowerPoint Presentation</vt:lpstr>
      <vt:lpstr>PowerPoint Presentation</vt:lpstr>
      <vt:lpstr>Water is less dense in its solid form</vt:lpstr>
      <vt:lpstr>Moderation of temperature</vt:lpstr>
      <vt:lpstr>PowerPoint Presentation</vt:lpstr>
      <vt:lpstr>Solutions and Mixtures</vt:lpstr>
      <vt:lpstr>Water as a solvent</vt:lpstr>
      <vt:lpstr>Solution  The different regions of the polar water molecule can interact with ionic compounds called solutes and dissolve them </vt:lpstr>
      <vt:lpstr>Solvent of life</vt:lpstr>
      <vt:lpstr>Water Has a Neutral pH</vt:lpstr>
    </vt:vector>
  </TitlesOfParts>
  <Company>ISD 742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Water!</dc:title>
  <dc:creator>desktopuser</dc:creator>
  <cp:lastModifiedBy>Microsoft Office User</cp:lastModifiedBy>
  <cp:revision>16</cp:revision>
  <dcterms:created xsi:type="dcterms:W3CDTF">2015-09-16T17:48:33Z</dcterms:created>
  <dcterms:modified xsi:type="dcterms:W3CDTF">2015-09-20T18:06:42Z</dcterms:modified>
</cp:coreProperties>
</file>